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igs" ContentType="application/vnd.openxmlformats-package.digital-signature-origin"/>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notesSlides/notesSlide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1.xml" ContentType="application/vnd.openxmlformats-officedocument.presentationml.notesSlide+xml"/>
  <Override PartName="/ppt/notesSlides/notesSlide6.xml" ContentType="application/vnd.openxmlformats-officedocument.presentationml.notesSlide+xml"/>
  <Override PartName="/ppt/diagrams/colors3.xml" ContentType="application/vnd.openxmlformats-officedocument.drawingml.diagramColors+xml"/>
  <Override PartName="/ppt/theme/themeOverride1.xml" ContentType="application/vnd.openxmlformats-officedocument.themeOverrid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layout3.xml" ContentType="application/vnd.openxmlformats-officedocument.drawingml.diagram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quickStyle3.xml" ContentType="application/vnd.openxmlformats-officedocument.drawingml.diagramStyle+xml"/>
  <Override PartName="/ppt/diagrams/drawing3.xml" ContentType="application/vnd.ms-office.drawingml.diagramDrawing+xml"/>
  <Override PartName="/ppt/notesMasters/notesMaster1.xml" ContentType="application/vnd.openxmlformats-officedocument.presentationml.notesMaster+xml"/>
  <Override PartName="/ppt/diagrams/layout4.xml" ContentType="application/vnd.openxmlformats-officedocument.drawingml.diagramLayout+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ppt/tags/tag2.xml" ContentType="application/vnd.openxmlformats-officedocument.presentationml.tags+xml"/>
  <Override PartName="/ppt/tags/tag1.xml" ContentType="application/vnd.openxmlformats-officedocument.presentationml.tags+xml"/>
  <Override PartName="/ppt/tags/tag6.xml" ContentType="application/vnd.openxmlformats-officedocument.presentationml.tags+xml"/>
  <Override PartName="/ppt/tags/tag10.xml" ContentType="application/vnd.openxmlformats-officedocument.presentationml.tags+xml"/>
  <Override PartName="/ppt/tags/tag15.xml" ContentType="application/vnd.openxmlformats-officedocument.presentationml.tags+xml"/>
  <Override PartName="/ppt/tags/tag9.xml" ContentType="application/vnd.openxmlformats-officedocument.presentationml.tags+xml"/>
  <Override PartName="/ppt/tags/tag8.xml" ContentType="application/vnd.openxmlformats-officedocument.presentationml.tags+xml"/>
  <Override PartName="/ppt/tags/tag11.xml" ContentType="application/vnd.openxmlformats-officedocument.presentationml.tags+xml"/>
  <Override PartName="/ppt/tags/tag7.xml" ContentType="application/vnd.openxmlformats-officedocument.presentationml.tags+xml"/>
  <Override PartName="/docProps/core.xml" ContentType="application/vnd.openxmlformats-package.core-properties+xml"/>
  <Override PartName="/ppt/tags/tag5.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4.xml" ContentType="application/vnd.openxmlformats-officedocument.presentationml.tags+xml"/>
  <Override PartName="/ppt/tags/tag3.xml" ContentType="application/vnd.openxmlformats-officedocument.presentationml.tags+xml"/>
  <Override PartName="/docProps/app.xml" ContentType="application/vnd.openxmlformats-officedocument.extended-properties+xml"/>
  <Override PartName="/_xmlsignatures/sig1.xml" ContentType="application/vnd.openxmlformats-package.digital-signature-xmlsignatur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package/2006/relationships/digital-signature/origin" Target="_xmlsignatures/origin.sigs"/><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9">
  <p:sldMasterIdLst>
    <p:sldMasterId id="2147483648" r:id="rId1"/>
  </p:sldMasterIdLst>
  <p:notesMasterIdLst>
    <p:notesMasterId r:id="rId37"/>
  </p:notesMasterIdLst>
  <p:sldIdLst>
    <p:sldId id="256" r:id="rId2"/>
    <p:sldId id="316" r:id="rId3"/>
    <p:sldId id="322" r:id="rId4"/>
    <p:sldId id="279" r:id="rId5"/>
    <p:sldId id="283" r:id="rId6"/>
    <p:sldId id="292" r:id="rId7"/>
    <p:sldId id="284" r:id="rId8"/>
    <p:sldId id="333" r:id="rId9"/>
    <p:sldId id="285" r:id="rId10"/>
    <p:sldId id="288" r:id="rId11"/>
    <p:sldId id="286" r:id="rId12"/>
    <p:sldId id="327" r:id="rId13"/>
    <p:sldId id="343" r:id="rId14"/>
    <p:sldId id="289" r:id="rId15"/>
    <p:sldId id="290" r:id="rId16"/>
    <p:sldId id="291" r:id="rId17"/>
    <p:sldId id="336" r:id="rId18"/>
    <p:sldId id="293" r:id="rId19"/>
    <p:sldId id="301" r:id="rId20"/>
    <p:sldId id="328" r:id="rId21"/>
    <p:sldId id="330" r:id="rId22"/>
    <p:sldId id="331" r:id="rId23"/>
    <p:sldId id="332" r:id="rId24"/>
    <p:sldId id="299" r:id="rId25"/>
    <p:sldId id="304" r:id="rId26"/>
    <p:sldId id="302" r:id="rId27"/>
    <p:sldId id="306" r:id="rId28"/>
    <p:sldId id="312" r:id="rId29"/>
    <p:sldId id="345" r:id="rId30"/>
    <p:sldId id="313" r:id="rId31"/>
    <p:sldId id="311" r:id="rId32"/>
    <p:sldId id="262" r:id="rId33"/>
    <p:sldId id="314" r:id="rId34"/>
    <p:sldId id="344" r:id="rId35"/>
    <p:sldId id="315" r:id="rId3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C012"/>
    <a:srgbClr val="FF6600"/>
    <a:srgbClr val="4472C4"/>
    <a:srgbClr val="FFE081"/>
    <a:srgbClr val="00B451"/>
    <a:srgbClr val="007635"/>
    <a:srgbClr val="FFE083"/>
    <a:srgbClr val="FFDB6C"/>
    <a:srgbClr val="FFE595"/>
    <a:srgbClr val="67AA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17" autoAdjust="0"/>
    <p:restoredTop sz="67111" autoAdjust="0"/>
  </p:normalViewPr>
  <p:slideViewPr>
    <p:cSldViewPr snapToGrid="0">
      <p:cViewPr varScale="1">
        <p:scale>
          <a:sx n="55" d="100"/>
          <a:sy n="55" d="100"/>
        </p:scale>
        <p:origin x="114" y="102"/>
      </p:cViewPr>
      <p:guideLst>
        <p:guide orient="horz" pos="2160"/>
        <p:guide pos="3840"/>
      </p:guideLst>
    </p:cSldViewPr>
  </p:slideViewPr>
  <p:outlineViewPr>
    <p:cViewPr>
      <p:scale>
        <a:sx n="33" d="100"/>
        <a:sy n="33" d="100"/>
      </p:scale>
      <p:origin x="0" y="-1830"/>
    </p:cViewPr>
  </p:outlineViewPr>
  <p:notesTextViewPr>
    <p:cViewPr>
      <p:scale>
        <a:sx n="1" d="1"/>
        <a:sy n="1" d="1"/>
      </p:scale>
      <p:origin x="0" y="0"/>
    </p:cViewPr>
  </p:notesTextViewPr>
  <p:sorterViewPr>
    <p:cViewPr>
      <p:scale>
        <a:sx n="100" d="100"/>
        <a:sy n="100" d="100"/>
      </p:scale>
      <p:origin x="0" y="-4458"/>
    </p:cViewPr>
  </p:sorterViewPr>
  <p:notesViewPr>
    <p:cSldViewPr snapToGrid="0">
      <p:cViewPr varScale="1">
        <p:scale>
          <a:sx n="66" d="100"/>
          <a:sy n="66" d="100"/>
        </p:scale>
        <p:origin x="325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oleObject" Target="file:///C:\00.%20Th&#232;se%20&#233;crite%20-%203%20janvier%202019\00-%20Ma%20th&#232;se\THESE-%20versions%20pr&#233;c&#233;dentes\graphiques%20Laurence.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view3D>
      <c:rotX val="15"/>
      <c:rotY val="20"/>
      <c:depthPercent val="100"/>
      <c:rAngAx val="1"/>
    </c:view3D>
    <c:floor>
      <c:thickness val="0"/>
      <c:spPr>
        <a:noFill/>
        <a:ln>
          <a:noFill/>
        </a:ln>
        <a:effectLst/>
        <a:sp3d/>
      </c:spPr>
    </c:floor>
    <c:sideWall>
      <c:thickness val="0"/>
      <c:spPr>
        <a:solidFill>
          <a:schemeClr val="bg1"/>
        </a:solidFill>
        <a:ln w="6350">
          <a:solidFill>
            <a:schemeClr val="bg1">
              <a:lumMod val="75000"/>
            </a:schemeClr>
          </a:solidFill>
        </a:ln>
        <a:effectLst/>
        <a:sp3d contourW="6350">
          <a:contourClr>
            <a:schemeClr val="bg1">
              <a:lumMod val="75000"/>
            </a:schemeClr>
          </a:contourClr>
        </a:sp3d>
      </c:spPr>
    </c:sideWall>
    <c:backWall>
      <c:thickness val="0"/>
      <c:spPr>
        <a:solidFill>
          <a:schemeClr val="bg1"/>
        </a:solidFill>
        <a:ln w="6350">
          <a:solidFill>
            <a:schemeClr val="bg1">
              <a:lumMod val="75000"/>
            </a:schemeClr>
          </a:solidFill>
        </a:ln>
        <a:effectLst/>
        <a:sp3d contourW="6350">
          <a:contourClr>
            <a:schemeClr val="bg1">
              <a:lumMod val="75000"/>
            </a:schemeClr>
          </a:contourClr>
        </a:sp3d>
      </c:spPr>
    </c:backWall>
    <c:plotArea>
      <c:layout>
        <c:manualLayout>
          <c:layoutTarget val="inner"/>
          <c:xMode val="edge"/>
          <c:yMode val="edge"/>
          <c:x val="0.27680595218175025"/>
          <c:y val="0"/>
          <c:w val="0.70651563105926096"/>
          <c:h val="0.83232940656208942"/>
        </c:manualLayout>
      </c:layout>
      <c:bar3DChart>
        <c:barDir val="bar"/>
        <c:grouping val="clustered"/>
        <c:varyColors val="0"/>
        <c:ser>
          <c:idx val="0"/>
          <c:order val="0"/>
          <c:tx>
            <c:strRef>
              <c:f>Feuil1!$N$28</c:f>
              <c:strCache>
                <c:ptCount val="1"/>
                <c:pt idx="0">
                  <c:v>Tabac</c:v>
                </c:pt>
              </c:strCache>
            </c:strRef>
          </c:tx>
          <c:spPr>
            <a:solidFill>
              <a:srgbClr val="33CC33"/>
            </a:solidFill>
            <a:ln>
              <a:noFill/>
            </a:ln>
            <a:effectLst>
              <a:outerShdw blurRad="50800" dist="50800" dir="5400000" algn="ctr" rotWithShape="0">
                <a:srgbClr val="00B050">
                  <a:alpha val="0"/>
                </a:srgbClr>
              </a:outerShdw>
            </a:effectLst>
            <a:scene3d>
              <a:camera prst="orthographicFront">
                <a:rot lat="0" lon="0" rev="0"/>
              </a:camera>
              <a:lightRig rig="glow" dir="t">
                <a:rot lat="0" lon="0" rev="1800000"/>
              </a:lightRig>
            </a:scene3d>
            <a:sp3d prstMaterial="dkEdge">
              <a:bevelT w="20320" h="19050" prst="angle"/>
              <a:contourClr>
                <a:scrgbClr r="0" g="0" b="0">
                  <a:shade val="30000"/>
                  <a:satMod val="150000"/>
                </a:scrgbClr>
              </a:contourClr>
            </a:sp3d>
          </c:spPr>
          <c:invertIfNegative val="0"/>
          <c:dLbls>
            <c:dLbl>
              <c:idx val="0"/>
              <c:layout>
                <c:manualLayout>
                  <c:x val="1.9449576971700866E-3"/>
                  <c:y val="1.6212710765239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6E-4668-AA08-C272CC571346}"/>
                </c:ext>
              </c:extLst>
            </c:dLbl>
            <c:dLbl>
              <c:idx val="1"/>
              <c:layout>
                <c:manualLayout>
                  <c:x val="1.9449576971700866E-3"/>
                  <c:y val="1.29701686121919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16E-4668-AA08-C272CC571346}"/>
                </c:ext>
              </c:extLst>
            </c:dLbl>
            <c:dLbl>
              <c:idx val="2"/>
              <c:layout>
                <c:manualLayout>
                  <c:x val="-1.4191095537531719E-16"/>
                  <c:y val="8.316008316008316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16E-4668-AA08-C272CC571346}"/>
                </c:ext>
              </c:extLst>
            </c:dLbl>
            <c:dLbl>
              <c:idx val="3"/>
              <c:layout>
                <c:manualLayout>
                  <c:x val="1.9449576971700866E-3"/>
                  <c:y val="1.6212710765239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16E-4668-AA08-C272CC571346}"/>
                </c:ext>
              </c:extLst>
            </c:dLbl>
            <c:dLbl>
              <c:idx val="4"/>
              <c:layout>
                <c:manualLayout>
                  <c:x val="3.8899153943401732E-3"/>
                  <c:y val="1.9455252918287938E-2"/>
                </c:manualLayout>
              </c:layout>
              <c:spPr>
                <a:solidFill>
                  <a:srgbClr val="FFFF99"/>
                </a:solid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16E-4668-AA08-C272CC571346}"/>
                </c:ext>
              </c:extLst>
            </c:dLbl>
            <c:dLbl>
              <c:idx val="6"/>
              <c:layout>
                <c:manualLayout>
                  <c:x val="-1.4262858346823914E-16"/>
                  <c:y val="6.485084306095979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16E-4668-AA08-C272CC571346}"/>
                </c:ext>
              </c:extLst>
            </c:dLbl>
            <c:dLbl>
              <c:idx val="7"/>
              <c:layout>
                <c:manualLayout>
                  <c:x val="0"/>
                  <c:y val="1.38600138600138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16E-4668-AA08-C272CC571346}"/>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Feuil1!$O$27:$V$27</c:f>
              <c:strCache>
                <c:ptCount val="8"/>
                <c:pt idx="0">
                  <c:v>Prévention aucune</c:v>
                </c:pt>
                <c:pt idx="1">
                  <c:v>Prévention occasionnelle</c:v>
                </c:pt>
                <c:pt idx="2">
                  <c:v>Prévention régulière</c:v>
                </c:pt>
                <c:pt idx="3">
                  <c:v>Réglementation faible</c:v>
                </c:pt>
                <c:pt idx="4">
                  <c:v>Réglementation modérée</c:v>
                </c:pt>
                <c:pt idx="5">
                  <c:v>Réglementation forte</c:v>
                </c:pt>
                <c:pt idx="6">
                  <c:v>Sanction modérée</c:v>
                </c:pt>
                <c:pt idx="7">
                  <c:v>Sanction sévère</c:v>
                </c:pt>
              </c:strCache>
            </c:strRef>
          </c:cat>
          <c:val>
            <c:numRef>
              <c:f>Feuil1!$O$28:$V$28</c:f>
              <c:numCache>
                <c:formatCode>General</c:formatCode>
                <c:ptCount val="8"/>
                <c:pt idx="0">
                  <c:v>4.25</c:v>
                </c:pt>
                <c:pt idx="1">
                  <c:v>5.36</c:v>
                </c:pt>
                <c:pt idx="2">
                  <c:v>5.77</c:v>
                </c:pt>
                <c:pt idx="3">
                  <c:v>3.72</c:v>
                </c:pt>
                <c:pt idx="4">
                  <c:v>6.1</c:v>
                </c:pt>
                <c:pt idx="5">
                  <c:v>5.57</c:v>
                </c:pt>
                <c:pt idx="6">
                  <c:v>5.48</c:v>
                </c:pt>
                <c:pt idx="7">
                  <c:v>4.7699999999999996</c:v>
                </c:pt>
              </c:numCache>
            </c:numRef>
          </c:val>
          <c:extLst>
            <c:ext xmlns:c16="http://schemas.microsoft.com/office/drawing/2014/chart" uri="{C3380CC4-5D6E-409C-BE32-E72D297353CC}">
              <c16:uniqueId val="{00000007-316E-4668-AA08-C272CC571346}"/>
            </c:ext>
          </c:extLst>
        </c:ser>
        <c:ser>
          <c:idx val="1"/>
          <c:order val="1"/>
          <c:tx>
            <c:strRef>
              <c:f>Feuil1!$N$29</c:f>
              <c:strCache>
                <c:ptCount val="1"/>
                <c:pt idx="0">
                  <c:v>Alcool</c:v>
                </c:pt>
              </c:strCache>
            </c:strRef>
          </c:tx>
          <c:spPr>
            <a:solidFill>
              <a:srgbClr val="C00000"/>
            </a:solidFill>
            <a:ln>
              <a:noFill/>
            </a:ln>
            <a:effectLst>
              <a:glow rad="50800">
                <a:scrgbClr r="0" g="0" b="0">
                  <a:tint val="68000"/>
                  <a:shade val="93000"/>
                  <a:alpha val="37000"/>
                  <a:satMod val="250000"/>
                </a:scrgbClr>
              </a:glow>
            </a:effectLst>
            <a:scene3d>
              <a:camera prst="orthographicFront">
                <a:rot lat="0" lon="0" rev="0"/>
              </a:camera>
              <a:lightRig rig="glow" dir="t">
                <a:rot lat="0" lon="0" rev="1800000"/>
              </a:lightRig>
            </a:scene3d>
            <a:sp3d prstMaterial="dkEdge">
              <a:bevelT w="20320" h="19050" prst="angle"/>
              <a:contourClr>
                <a:scrgbClr r="0" g="0" b="0">
                  <a:shade val="30000"/>
                  <a:satMod val="150000"/>
                </a:scrgbClr>
              </a:contourClr>
            </a:sp3d>
          </c:spPr>
          <c:invertIfNegative val="0"/>
          <c:dPt>
            <c:idx val="2"/>
            <c:invertIfNegative val="0"/>
            <c:bubble3D val="0"/>
            <c:extLst>
              <c:ext xmlns:c16="http://schemas.microsoft.com/office/drawing/2014/chart" uri="{C3380CC4-5D6E-409C-BE32-E72D297353CC}">
                <c16:uniqueId val="{00000008-316E-4668-AA08-C272CC571346}"/>
              </c:ext>
            </c:extLst>
          </c:dPt>
          <c:dPt>
            <c:idx val="3"/>
            <c:invertIfNegative val="0"/>
            <c:bubble3D val="0"/>
            <c:extLst>
              <c:ext xmlns:c16="http://schemas.microsoft.com/office/drawing/2014/chart" uri="{C3380CC4-5D6E-409C-BE32-E72D297353CC}">
                <c16:uniqueId val="{00000009-316E-4668-AA08-C272CC571346}"/>
              </c:ext>
            </c:extLst>
          </c:dPt>
          <c:dPt>
            <c:idx val="7"/>
            <c:invertIfNegative val="0"/>
            <c:bubble3D val="0"/>
            <c:extLst>
              <c:ext xmlns:c16="http://schemas.microsoft.com/office/drawing/2014/chart" uri="{C3380CC4-5D6E-409C-BE32-E72D297353CC}">
                <c16:uniqueId val="{0000000A-316E-4668-AA08-C272CC571346}"/>
              </c:ext>
            </c:extLst>
          </c:dPt>
          <c:dLbls>
            <c:dLbl>
              <c:idx val="0"/>
              <c:layout>
                <c:manualLayout>
                  <c:x val="3.8899153943401732E-3"/>
                  <c:y val="9.7276264591439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16E-4668-AA08-C272CC571346}"/>
                </c:ext>
              </c:extLst>
            </c:dLbl>
            <c:dLbl>
              <c:idx val="1"/>
              <c:layout>
                <c:manualLayout>
                  <c:x val="3.8899153943401732E-3"/>
                  <c:y val="6.485084306095979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16E-4668-AA08-C272CC571346}"/>
                </c:ext>
              </c:extLst>
            </c:dLbl>
            <c:dLbl>
              <c:idx val="2"/>
              <c:layout>
                <c:manualLayout>
                  <c:x val="2.722940776038121E-2"/>
                  <c:y val="-3.242542153047989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16E-4668-AA08-C272CC571346}"/>
                </c:ext>
              </c:extLst>
            </c:dLbl>
            <c:dLbl>
              <c:idx val="3"/>
              <c:layout>
                <c:manualLayout>
                  <c:x val="1.1669746183020519E-2"/>
                  <c:y val="0"/>
                </c:manualLayout>
              </c:layout>
              <c:spPr>
                <a:solidFill>
                  <a:srgbClr val="FFFF99"/>
                </a:solid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16E-4668-AA08-C272CC571346}"/>
                </c:ext>
              </c:extLst>
            </c:dLbl>
            <c:dLbl>
              <c:idx val="4"/>
              <c:layout>
                <c:manualLayout>
                  <c:x val="1.361470388019046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16E-4668-AA08-C272CC571346}"/>
                </c:ext>
              </c:extLst>
            </c:dLbl>
            <c:dLbl>
              <c:idx val="5"/>
              <c:layout>
                <c:manualLayout>
                  <c:x val="3.6954196246231648E-2"/>
                  <c:y val="3.242542153047989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16E-4668-AA08-C272CC571346}"/>
                </c:ext>
              </c:extLst>
            </c:dLbl>
            <c:dLbl>
              <c:idx val="6"/>
              <c:layout>
                <c:manualLayout>
                  <c:x val="8.946805406982398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16E-4668-AA08-C272CC571346}"/>
                </c:ext>
              </c:extLst>
            </c:dLbl>
            <c:dLbl>
              <c:idx val="7"/>
              <c:spPr>
                <a:solidFill>
                  <a:srgbClr val="FFFF99"/>
                </a:solid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extLst>
                <c:ext xmlns:c16="http://schemas.microsoft.com/office/drawing/2014/chart" uri="{C3380CC4-5D6E-409C-BE32-E72D297353CC}">
                  <c16:uniqueId val="{0000000A-316E-4668-AA08-C272CC571346}"/>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Feuil1!$O$27:$V$27</c:f>
              <c:strCache>
                <c:ptCount val="8"/>
                <c:pt idx="0">
                  <c:v>Prévention aucune</c:v>
                </c:pt>
                <c:pt idx="1">
                  <c:v>Prévention occasionnelle</c:v>
                </c:pt>
                <c:pt idx="2">
                  <c:v>Prévention régulière</c:v>
                </c:pt>
                <c:pt idx="3">
                  <c:v>Réglementation faible</c:v>
                </c:pt>
                <c:pt idx="4">
                  <c:v>Réglementation modérée</c:v>
                </c:pt>
                <c:pt idx="5">
                  <c:v>Réglementation forte</c:v>
                </c:pt>
                <c:pt idx="6">
                  <c:v>Sanction modérée</c:v>
                </c:pt>
                <c:pt idx="7">
                  <c:v>Sanction sévère</c:v>
                </c:pt>
              </c:strCache>
            </c:strRef>
          </c:cat>
          <c:val>
            <c:numRef>
              <c:f>Feuil1!$O$29:$V$29</c:f>
              <c:numCache>
                <c:formatCode>General</c:formatCode>
                <c:ptCount val="8"/>
                <c:pt idx="0">
                  <c:v>4.38</c:v>
                </c:pt>
                <c:pt idx="1">
                  <c:v>5.51</c:v>
                </c:pt>
                <c:pt idx="2">
                  <c:v>5.93</c:v>
                </c:pt>
                <c:pt idx="3">
                  <c:v>4.33</c:v>
                </c:pt>
                <c:pt idx="4">
                  <c:v>5.92</c:v>
                </c:pt>
                <c:pt idx="5">
                  <c:v>5.57</c:v>
                </c:pt>
                <c:pt idx="6">
                  <c:v>4.5999999999999996</c:v>
                </c:pt>
                <c:pt idx="7">
                  <c:v>5.95</c:v>
                </c:pt>
              </c:numCache>
            </c:numRef>
          </c:val>
          <c:extLst>
            <c:ext xmlns:c16="http://schemas.microsoft.com/office/drawing/2014/chart" uri="{C3380CC4-5D6E-409C-BE32-E72D297353CC}">
              <c16:uniqueId val="{00000010-316E-4668-AA08-C272CC571346}"/>
            </c:ext>
          </c:extLst>
        </c:ser>
        <c:ser>
          <c:idx val="2"/>
          <c:order val="2"/>
          <c:tx>
            <c:strRef>
              <c:f>Feuil1!$N$30</c:f>
              <c:strCache>
                <c:ptCount val="1"/>
                <c:pt idx="0">
                  <c:v>JHA</c:v>
                </c:pt>
              </c:strCache>
            </c:strRef>
          </c:tx>
          <c:spPr>
            <a:solidFill>
              <a:srgbClr val="3399FF"/>
            </a:solidFill>
            <a:ln>
              <a:noFill/>
            </a:ln>
            <a:effectLst>
              <a:glow rad="50800">
                <a:scrgbClr r="0" g="0" b="0">
                  <a:tint val="68000"/>
                  <a:shade val="93000"/>
                  <a:alpha val="37000"/>
                  <a:satMod val="250000"/>
                </a:scrgbClr>
              </a:glow>
            </a:effectLst>
            <a:scene3d>
              <a:camera prst="orthographicFront">
                <a:rot lat="0" lon="0" rev="0"/>
              </a:camera>
              <a:lightRig rig="glow" dir="t">
                <a:rot lat="0" lon="0" rev="1800000"/>
              </a:lightRig>
            </a:scene3d>
            <a:sp3d prstMaterial="dkEdge">
              <a:bevelT w="20320" h="19050" prst="angle"/>
              <a:contourClr>
                <a:scrgbClr r="0" g="0" b="0">
                  <a:shade val="30000"/>
                  <a:satMod val="150000"/>
                </a:scrgbClr>
              </a:contourClr>
            </a:sp3d>
          </c:spPr>
          <c:invertIfNegative val="0"/>
          <c:dLbls>
            <c:dLbl>
              <c:idx val="0"/>
              <c:layout>
                <c:manualLayout>
                  <c:x val="1.1669746183020519E-2"/>
                  <c:y val="0"/>
                </c:manualLayout>
              </c:layout>
              <c:spPr>
                <a:solidFill>
                  <a:srgbClr val="FFFF99"/>
                </a:solid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316E-4668-AA08-C272CC571346}"/>
                </c:ext>
              </c:extLst>
            </c:dLbl>
            <c:dLbl>
              <c:idx val="1"/>
              <c:layout>
                <c:manualLayout>
                  <c:x val="7.7798307886803465E-3"/>
                  <c:y val="-3.2425421530479898E-3"/>
                </c:manualLayout>
              </c:layout>
              <c:spPr>
                <a:solidFill>
                  <a:srgbClr val="FFFF99"/>
                </a:solid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316E-4668-AA08-C272CC571346}"/>
                </c:ext>
              </c:extLst>
            </c:dLbl>
            <c:dLbl>
              <c:idx val="2"/>
              <c:layout>
                <c:manualLayout>
                  <c:x val="1.3614703880190605E-2"/>
                  <c:y val="-3.2425421530479899E-2"/>
                </c:manualLayout>
              </c:layout>
              <c:spPr>
                <a:solidFill>
                  <a:srgbClr val="FFFF99"/>
                </a:solid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316E-4668-AA08-C272CC571346}"/>
                </c:ext>
              </c:extLst>
            </c:dLbl>
            <c:dLbl>
              <c:idx val="3"/>
              <c:layout>
                <c:manualLayout>
                  <c:x val="1.9449576971700866E-3"/>
                  <c:y val="-9.7276264591439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316E-4668-AA08-C272CC571346}"/>
                </c:ext>
              </c:extLst>
            </c:dLbl>
            <c:dLbl>
              <c:idx val="4"/>
              <c:layout>
                <c:manualLayout>
                  <c:x val="5.8348730915102594E-3"/>
                  <c:y val="-1.4591439688715954E-2"/>
                </c:manualLayout>
              </c:layout>
              <c:showLegendKey val="0"/>
              <c:showVal val="1"/>
              <c:showCatName val="0"/>
              <c:showSerName val="0"/>
              <c:showPercent val="0"/>
              <c:showBubbleSize val="0"/>
              <c:extLst>
                <c:ext xmlns:c15="http://schemas.microsoft.com/office/drawing/2012/chart" uri="{CE6537A1-D6FC-4f65-9D91-7224C49458BB}">
                  <c15:layout>
                    <c:manualLayout>
                      <c:w val="4.264327408359183E-2"/>
                      <c:h val="4.8589621822564009E-2"/>
                    </c:manualLayout>
                  </c15:layout>
                </c:ext>
                <c:ext xmlns:c16="http://schemas.microsoft.com/office/drawing/2014/chart" uri="{C3380CC4-5D6E-409C-BE32-E72D297353CC}">
                  <c16:uniqueId val="{00000015-316E-4668-AA08-C272CC571346}"/>
                </c:ext>
              </c:extLst>
            </c:dLbl>
            <c:dLbl>
              <c:idx val="5"/>
              <c:spPr>
                <a:solidFill>
                  <a:srgbClr val="FFFF99"/>
                </a:solid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extLst>
                <c:ext xmlns:c16="http://schemas.microsoft.com/office/drawing/2014/chart" uri="{C3380CC4-5D6E-409C-BE32-E72D297353CC}">
                  <c16:uniqueId val="{00000016-316E-4668-AA08-C272CC571346}"/>
                </c:ext>
              </c:extLst>
            </c:dLbl>
            <c:dLbl>
              <c:idx val="6"/>
              <c:layout>
                <c:manualLayout>
                  <c:x val="7.7798307886803465E-3"/>
                  <c:y val="-9.7276264591439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316E-4668-AA08-C272CC571346}"/>
                </c:ext>
              </c:extLst>
            </c:dLbl>
            <c:dLbl>
              <c:idx val="7"/>
              <c:layout>
                <c:manualLayout>
                  <c:x val="3.8899153943401732E-3"/>
                  <c:y val="-1.94552529182879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316E-4668-AA08-C272CC571346}"/>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Feuil1!$O$27:$V$27</c:f>
              <c:strCache>
                <c:ptCount val="8"/>
                <c:pt idx="0">
                  <c:v>Prévention aucune</c:v>
                </c:pt>
                <c:pt idx="1">
                  <c:v>Prévention occasionnelle</c:v>
                </c:pt>
                <c:pt idx="2">
                  <c:v>Prévention régulière</c:v>
                </c:pt>
                <c:pt idx="3">
                  <c:v>Réglementation faible</c:v>
                </c:pt>
                <c:pt idx="4">
                  <c:v>Réglementation modérée</c:v>
                </c:pt>
                <c:pt idx="5">
                  <c:v>Réglementation forte</c:v>
                </c:pt>
                <c:pt idx="6">
                  <c:v>Sanction modérée</c:v>
                </c:pt>
                <c:pt idx="7">
                  <c:v>Sanction sévère</c:v>
                </c:pt>
              </c:strCache>
            </c:strRef>
          </c:cat>
          <c:val>
            <c:numRef>
              <c:f>Feuil1!$O$30:$V$30</c:f>
              <c:numCache>
                <c:formatCode>General</c:formatCode>
                <c:ptCount val="8"/>
                <c:pt idx="0">
                  <c:v>4.7</c:v>
                </c:pt>
                <c:pt idx="1">
                  <c:v>5.77</c:v>
                </c:pt>
                <c:pt idx="2">
                  <c:v>6.13</c:v>
                </c:pt>
                <c:pt idx="3">
                  <c:v>4.1900000000000004</c:v>
                </c:pt>
                <c:pt idx="4">
                  <c:v>5.97</c:v>
                </c:pt>
                <c:pt idx="5">
                  <c:v>6.44</c:v>
                </c:pt>
                <c:pt idx="6">
                  <c:v>5.61</c:v>
                </c:pt>
                <c:pt idx="7">
                  <c:v>5.46</c:v>
                </c:pt>
              </c:numCache>
            </c:numRef>
          </c:val>
          <c:extLst>
            <c:ext xmlns:c16="http://schemas.microsoft.com/office/drawing/2014/chart" uri="{C3380CC4-5D6E-409C-BE32-E72D297353CC}">
              <c16:uniqueId val="{00000019-316E-4668-AA08-C272CC571346}"/>
            </c:ext>
          </c:extLst>
        </c:ser>
        <c:dLbls>
          <c:showLegendKey val="0"/>
          <c:showVal val="1"/>
          <c:showCatName val="0"/>
          <c:showSerName val="0"/>
          <c:showPercent val="0"/>
          <c:showBubbleSize val="0"/>
        </c:dLbls>
        <c:gapWidth val="158"/>
        <c:gapDepth val="172"/>
        <c:shape val="box"/>
        <c:axId val="263845712"/>
        <c:axId val="263845384"/>
        <c:axId val="0"/>
      </c:bar3DChart>
      <c:catAx>
        <c:axId val="263845712"/>
        <c:scaling>
          <c:orientation val="minMax"/>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Cambria" panose="02040503050406030204" pitchFamily="18" charset="0"/>
                    <a:ea typeface="+mn-ea"/>
                    <a:cs typeface="+mn-cs"/>
                  </a:defRPr>
                </a:pPr>
                <a:r>
                  <a:rPr lang="fr-FR" sz="1000" b="1" i="0" baseline="0">
                    <a:latin typeface="Cambria" panose="02040503050406030204" pitchFamily="18" charset="0"/>
                  </a:rPr>
                  <a:t>Politiques de contrôle</a:t>
                </a:r>
              </a:p>
            </c:rich>
          </c:tx>
          <c:layout>
            <c:manualLayout>
              <c:xMode val="edge"/>
              <c:yMode val="edge"/>
              <c:x val="1.4554429399375504E-2"/>
              <c:y val="0.25794968566210813"/>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Cambria" panose="02040503050406030204" pitchFamily="18" charset="0"/>
                  <a:ea typeface="+mn-ea"/>
                  <a:cs typeface="+mn-cs"/>
                </a:defRPr>
              </a:pPr>
              <a:endParaRPr lang="fr-FR"/>
            </a:p>
          </c:txPr>
        </c:title>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mn-ea"/>
                <a:cs typeface="+mn-cs"/>
              </a:defRPr>
            </a:pPr>
            <a:endParaRPr lang="fr-FR"/>
          </a:p>
        </c:txPr>
        <c:crossAx val="263845384"/>
        <c:crosses val="autoZero"/>
        <c:auto val="1"/>
        <c:lblAlgn val="ctr"/>
        <c:lblOffset val="100"/>
        <c:noMultiLvlLbl val="0"/>
      </c:catAx>
      <c:valAx>
        <c:axId val="263845384"/>
        <c:scaling>
          <c:orientation val="minMax"/>
        </c:scaling>
        <c:delete val="0"/>
        <c:axPos val="b"/>
        <c:majorGridlines>
          <c:spPr>
            <a:ln w="9525" cap="flat" cmpd="sng" algn="ctr">
              <a:solidFill>
                <a:schemeClr val="accent2">
                  <a:lumMod val="75000"/>
                </a:schemeClr>
              </a:solidFill>
              <a:round/>
            </a:ln>
            <a:effectLst/>
          </c:spPr>
        </c:majorGridlines>
        <c:title>
          <c:tx>
            <c:rich>
              <a:bodyPr rot="0" spcFirstLastPara="1" vertOverflow="ellipsis" vert="horz" wrap="square" anchor="ctr" anchorCtr="1"/>
              <a:lstStyle/>
              <a:p>
                <a:pPr>
                  <a:defRPr sz="910" b="1" i="0" u="none" strike="noStrike" kern="1200" baseline="0">
                    <a:solidFill>
                      <a:sysClr val="windowText" lastClr="000000"/>
                    </a:solidFill>
                    <a:latin typeface="Cambria" panose="02040503050406030204" pitchFamily="18" charset="0"/>
                    <a:ea typeface="+mn-ea"/>
                    <a:cs typeface="+mn-cs"/>
                  </a:defRPr>
                </a:pPr>
                <a:r>
                  <a:rPr lang="fr-FR" sz="910" b="1" i="0" baseline="0">
                    <a:solidFill>
                      <a:sysClr val="windowText" lastClr="000000"/>
                    </a:solidFill>
                    <a:latin typeface="Cambria" panose="02040503050406030204" pitchFamily="18" charset="0"/>
                  </a:rPr>
                  <a:t>Niveaux d'acceptabilité</a:t>
                </a:r>
              </a:p>
            </c:rich>
          </c:tx>
          <c:layout>
            <c:manualLayout>
              <c:xMode val="edge"/>
              <c:yMode val="edge"/>
              <c:x val="0.44339081707674782"/>
              <c:y val="0.8745072874206733"/>
            </c:manualLayout>
          </c:layout>
          <c:overlay val="0"/>
          <c:spPr>
            <a:noFill/>
            <a:ln>
              <a:noFill/>
            </a:ln>
            <a:effectLst/>
          </c:spPr>
          <c:txPr>
            <a:bodyPr rot="0" spcFirstLastPara="1" vertOverflow="ellipsis" vert="horz" wrap="square" anchor="ctr" anchorCtr="1"/>
            <a:lstStyle/>
            <a:p>
              <a:pPr>
                <a:defRPr sz="910" b="1" i="0" u="none" strike="noStrike" kern="1200" baseline="0">
                  <a:solidFill>
                    <a:sysClr val="windowText" lastClr="000000"/>
                  </a:solidFill>
                  <a:latin typeface="Cambria" panose="02040503050406030204" pitchFamily="18" charset="0"/>
                  <a:ea typeface="+mn-ea"/>
                  <a:cs typeface="+mn-cs"/>
                </a:defRPr>
              </a:pPr>
              <a:endParaRPr lang="fr-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crossAx val="26384571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legendEntry>
      <c:legendEntry>
        <c:idx val="1"/>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legendEntry>
      <c:legendEntry>
        <c:idx val="2"/>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legendEntry>
      <c:layout>
        <c:manualLayout>
          <c:xMode val="edge"/>
          <c:yMode val="edge"/>
          <c:x val="0.41731609620955318"/>
          <c:y val="0.92258392311855963"/>
          <c:w val="0.33002373251964695"/>
          <c:h val="5.14757396570564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legend>
    <c:plotVisOnly val="1"/>
    <c:dispBlanksAs val="gap"/>
    <c:showDLblsOverMax val="0"/>
  </c:chart>
  <c:spPr>
    <a:solidFill>
      <a:schemeClr val="bg1"/>
    </a:solidFill>
    <a:ln w="9525" cap="flat" cmpd="sng" algn="ctr">
      <a:solidFill>
        <a:schemeClr val="bg2">
          <a:lumMod val="25000"/>
        </a:schemeClr>
      </a:solidFill>
      <a:round/>
    </a:ln>
    <a:effectLst>
      <a:softEdge rad="114300"/>
    </a:effectLst>
  </c:spPr>
  <c:txPr>
    <a:bodyPr/>
    <a:lstStyle/>
    <a:p>
      <a:pPr>
        <a:defRPr>
          <a:solidFill>
            <a:schemeClr val="tx1"/>
          </a:solidFill>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style1.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3D511C-910C-4039-8B43-283C895F79C0}" type="doc">
      <dgm:prSet loTypeId="urn:microsoft.com/office/officeart/2008/layout/HalfCircleOrganizationChart" loCatId="hierarchy" qsTypeId="urn:microsoft.com/office/officeart/2005/8/quickstyle/simple5" qsCatId="simple" csTypeId="urn:microsoft.com/office/officeart/2005/8/colors/colorful1" csCatId="colorful" phldr="1"/>
      <dgm:spPr/>
      <dgm:t>
        <a:bodyPr/>
        <a:lstStyle/>
        <a:p>
          <a:endParaRPr lang="fr-FR"/>
        </a:p>
      </dgm:t>
    </dgm:pt>
    <dgm:pt modelId="{FE6197D0-8A46-4EF6-9E05-39E4FD696D67}">
      <dgm:prSet phldrT="[Texte]" custT="1"/>
      <dgm:spPr/>
      <dgm:t>
        <a:bodyPr/>
        <a:lstStyle/>
        <a:p>
          <a:pPr marL="0" lvl="0" indent="0" algn="ctr" defTabSz="1200150" rtl="0" eaLnBrk="1" latinLnBrk="0" hangingPunct="1">
            <a:lnSpc>
              <a:spcPct val="90000"/>
            </a:lnSpc>
            <a:spcBef>
              <a:spcPct val="0"/>
            </a:spcBef>
            <a:spcAft>
              <a:spcPct val="35000"/>
            </a:spcAft>
            <a:buNone/>
          </a:pPr>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Prévention</a:t>
          </a:r>
        </a:p>
      </dgm:t>
    </dgm:pt>
    <dgm:pt modelId="{6FD5F778-049B-4CA3-A341-ED4E494578BF}" type="parTrans" cxnId="{EF06F149-FF2A-4196-A21F-4757405D90A5}">
      <dgm:prSet/>
      <dgm:spPr/>
      <dgm:t>
        <a:bodyPr/>
        <a:lstStyle/>
        <a:p>
          <a:endParaRPr lang="fr-FR"/>
        </a:p>
      </dgm:t>
    </dgm:pt>
    <dgm:pt modelId="{DD4B3073-A40B-45CB-B6BB-E7BA28904606}" type="sibTrans" cxnId="{EF06F149-FF2A-4196-A21F-4757405D90A5}">
      <dgm:prSet/>
      <dgm:spPr/>
      <dgm:t>
        <a:bodyPr/>
        <a:lstStyle/>
        <a:p>
          <a:endParaRPr lang="fr-FR"/>
        </a:p>
      </dgm:t>
    </dgm:pt>
    <dgm:pt modelId="{3B7D945B-7492-4DEC-88AB-691A793D4A6C}">
      <dgm:prSet phldrT="[Texte]" custT="1"/>
      <dgm:spPr/>
      <dgm:t>
        <a:bodyPr/>
        <a:lstStyle/>
        <a:p>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Aucune</a:t>
          </a:r>
        </a:p>
      </dgm:t>
    </dgm:pt>
    <dgm:pt modelId="{584083B6-57BF-4C7F-8D98-874C28AB27DA}" type="parTrans" cxnId="{71B7237D-5714-442B-AC26-38D3718555B1}">
      <dgm:prSet/>
      <dgm:spPr>
        <a:ln w="15875">
          <a:solidFill>
            <a:schemeClr val="accent1">
              <a:lumMod val="50000"/>
            </a:schemeClr>
          </a:solidFill>
        </a:ln>
      </dgm:spPr>
      <dgm:t>
        <a:bodyPr/>
        <a:lstStyle/>
        <a:p>
          <a:endParaRPr lang="fr-FR"/>
        </a:p>
      </dgm:t>
    </dgm:pt>
    <dgm:pt modelId="{891AFCB9-B34A-4C4D-A35F-7728F8AAF34E}" type="sibTrans" cxnId="{71B7237D-5714-442B-AC26-38D3718555B1}">
      <dgm:prSet/>
      <dgm:spPr/>
      <dgm:t>
        <a:bodyPr/>
        <a:lstStyle/>
        <a:p>
          <a:endParaRPr lang="fr-FR"/>
        </a:p>
      </dgm:t>
    </dgm:pt>
    <dgm:pt modelId="{78ECF80E-7DAA-4D0D-86F0-459259171C40}">
      <dgm:prSet phldrT="[Texte]" custT="1"/>
      <dgm:spPr/>
      <dgm:t>
        <a:bodyPr/>
        <a:lstStyle/>
        <a:p>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Ponctuelle</a:t>
          </a:r>
        </a:p>
      </dgm:t>
    </dgm:pt>
    <dgm:pt modelId="{E2051CC3-05D5-4167-B300-7C15E88CDC7D}" type="parTrans" cxnId="{02369134-A1E7-4A5C-8441-5FC40CD7FEDE}">
      <dgm:prSet/>
      <dgm:spPr/>
      <dgm:t>
        <a:bodyPr/>
        <a:lstStyle/>
        <a:p>
          <a:endParaRPr lang="fr-FR"/>
        </a:p>
      </dgm:t>
    </dgm:pt>
    <dgm:pt modelId="{E4A1313C-1E63-4D29-B9F7-1874421BCAAF}" type="sibTrans" cxnId="{02369134-A1E7-4A5C-8441-5FC40CD7FEDE}">
      <dgm:prSet/>
      <dgm:spPr/>
      <dgm:t>
        <a:bodyPr/>
        <a:lstStyle/>
        <a:p>
          <a:endParaRPr lang="fr-FR"/>
        </a:p>
      </dgm:t>
    </dgm:pt>
    <dgm:pt modelId="{4CE4F3BC-B18B-4D71-B422-128B7C5BD465}">
      <dgm:prSet phldrT="[Texte]" custT="1"/>
      <dgm:spPr/>
      <dgm:t>
        <a:bodyPr/>
        <a:lstStyle/>
        <a:p>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Régulière</a:t>
          </a:r>
        </a:p>
      </dgm:t>
    </dgm:pt>
    <dgm:pt modelId="{BED982FA-56B4-4D13-A644-4FA5E124AC94}" type="parTrans" cxnId="{DD2D321F-652E-4DC8-821B-91AB39AE4ACC}">
      <dgm:prSet/>
      <dgm:spPr>
        <a:ln>
          <a:solidFill>
            <a:schemeClr val="accent1">
              <a:lumMod val="50000"/>
            </a:schemeClr>
          </a:solidFill>
        </a:ln>
      </dgm:spPr>
      <dgm:t>
        <a:bodyPr/>
        <a:lstStyle/>
        <a:p>
          <a:endParaRPr lang="fr-FR"/>
        </a:p>
      </dgm:t>
    </dgm:pt>
    <dgm:pt modelId="{62E61CEF-1C99-4268-A1CC-8AF55CAE038D}" type="sibTrans" cxnId="{DD2D321F-652E-4DC8-821B-91AB39AE4ACC}">
      <dgm:prSet/>
      <dgm:spPr/>
      <dgm:t>
        <a:bodyPr/>
        <a:lstStyle/>
        <a:p>
          <a:endParaRPr lang="fr-FR"/>
        </a:p>
      </dgm:t>
    </dgm:pt>
    <dgm:pt modelId="{9C213B4E-A555-4330-87ED-6B9C327CA746}" type="pres">
      <dgm:prSet presAssocID="{7B3D511C-910C-4039-8B43-283C895F79C0}" presName="Name0" presStyleCnt="0">
        <dgm:presLayoutVars>
          <dgm:orgChart val="1"/>
          <dgm:chPref val="1"/>
          <dgm:dir/>
          <dgm:animOne val="branch"/>
          <dgm:animLvl val="lvl"/>
          <dgm:resizeHandles/>
        </dgm:presLayoutVars>
      </dgm:prSet>
      <dgm:spPr/>
    </dgm:pt>
    <dgm:pt modelId="{0CADC5D6-6354-44E4-9EBA-A3B708121ED9}" type="pres">
      <dgm:prSet presAssocID="{FE6197D0-8A46-4EF6-9E05-39E4FD696D67}" presName="hierRoot1" presStyleCnt="0">
        <dgm:presLayoutVars>
          <dgm:hierBranch val="init"/>
        </dgm:presLayoutVars>
      </dgm:prSet>
      <dgm:spPr/>
    </dgm:pt>
    <dgm:pt modelId="{FA19C8DC-59E6-4D78-9771-2FE7CDE0A673}" type="pres">
      <dgm:prSet presAssocID="{FE6197D0-8A46-4EF6-9E05-39E4FD696D67}" presName="rootComposite1" presStyleCnt="0"/>
      <dgm:spPr/>
    </dgm:pt>
    <dgm:pt modelId="{C32B0DF8-ED29-45DD-A629-624EC6D5F7A6}" type="pres">
      <dgm:prSet presAssocID="{FE6197D0-8A46-4EF6-9E05-39E4FD696D67}" presName="rootText1" presStyleLbl="alignAcc1" presStyleIdx="0" presStyleCnt="0" custScaleX="227236" custScaleY="183230">
        <dgm:presLayoutVars>
          <dgm:chPref val="3"/>
        </dgm:presLayoutVars>
      </dgm:prSet>
      <dgm:spPr/>
    </dgm:pt>
    <dgm:pt modelId="{FECED5C9-3906-486E-BECC-431FB9F3F134}" type="pres">
      <dgm:prSet presAssocID="{FE6197D0-8A46-4EF6-9E05-39E4FD696D67}" presName="topArc1" presStyleLbl="parChTrans1D1" presStyleIdx="0" presStyleCnt="8"/>
      <dgm:spPr>
        <a:ln w="19050">
          <a:solidFill>
            <a:srgbClr val="00B050"/>
          </a:solidFill>
        </a:ln>
      </dgm:spPr>
    </dgm:pt>
    <dgm:pt modelId="{5E2B033E-D059-4B2B-84D2-46636B5D2AEB}" type="pres">
      <dgm:prSet presAssocID="{FE6197D0-8A46-4EF6-9E05-39E4FD696D67}" presName="bottomArc1" presStyleLbl="parChTrans1D1" presStyleIdx="1" presStyleCnt="8"/>
      <dgm:spPr>
        <a:ln w="19050">
          <a:solidFill>
            <a:srgbClr val="00B050"/>
          </a:solidFill>
        </a:ln>
      </dgm:spPr>
    </dgm:pt>
    <dgm:pt modelId="{7DFB8A39-4975-46A5-BABB-5E39D5095477}" type="pres">
      <dgm:prSet presAssocID="{FE6197D0-8A46-4EF6-9E05-39E4FD696D67}" presName="topConnNode1" presStyleLbl="node1" presStyleIdx="0" presStyleCnt="0"/>
      <dgm:spPr/>
    </dgm:pt>
    <dgm:pt modelId="{6E804804-C3B4-4EE6-94A8-DF6D02C7E971}" type="pres">
      <dgm:prSet presAssocID="{FE6197D0-8A46-4EF6-9E05-39E4FD696D67}" presName="hierChild2" presStyleCnt="0"/>
      <dgm:spPr/>
    </dgm:pt>
    <dgm:pt modelId="{837080FE-988A-4113-B02B-90DA6F0568E3}" type="pres">
      <dgm:prSet presAssocID="{584083B6-57BF-4C7F-8D98-874C28AB27DA}" presName="Name28" presStyleLbl="parChTrans1D2" presStyleIdx="0" presStyleCnt="3"/>
      <dgm:spPr/>
    </dgm:pt>
    <dgm:pt modelId="{1C152554-2EF7-433A-ADA7-B50A13D60176}" type="pres">
      <dgm:prSet presAssocID="{3B7D945B-7492-4DEC-88AB-691A793D4A6C}" presName="hierRoot2" presStyleCnt="0">
        <dgm:presLayoutVars>
          <dgm:hierBranch val="init"/>
        </dgm:presLayoutVars>
      </dgm:prSet>
      <dgm:spPr/>
    </dgm:pt>
    <dgm:pt modelId="{4C1F1FDF-5870-4ADF-B773-8F0DFAEAA354}" type="pres">
      <dgm:prSet presAssocID="{3B7D945B-7492-4DEC-88AB-691A793D4A6C}" presName="rootComposite2" presStyleCnt="0"/>
      <dgm:spPr/>
    </dgm:pt>
    <dgm:pt modelId="{45BC2A67-A3D3-4C16-90D2-13FF56656EE1}" type="pres">
      <dgm:prSet presAssocID="{3B7D945B-7492-4DEC-88AB-691A793D4A6C}" presName="rootText2" presStyleLbl="alignAcc1" presStyleIdx="0" presStyleCnt="0">
        <dgm:presLayoutVars>
          <dgm:chPref val="3"/>
        </dgm:presLayoutVars>
      </dgm:prSet>
      <dgm:spPr/>
    </dgm:pt>
    <dgm:pt modelId="{3C340467-9C93-4ED2-8A68-4F801792B70F}" type="pres">
      <dgm:prSet presAssocID="{3B7D945B-7492-4DEC-88AB-691A793D4A6C}" presName="topArc2" presStyleLbl="parChTrans1D1" presStyleIdx="2" presStyleCnt="8"/>
      <dgm:spPr>
        <a:ln w="19050" cmpd="sng">
          <a:solidFill>
            <a:srgbClr val="00B050"/>
          </a:solidFill>
        </a:ln>
      </dgm:spPr>
    </dgm:pt>
    <dgm:pt modelId="{A1491411-CE31-4D55-AA64-E47E829F5E1A}" type="pres">
      <dgm:prSet presAssocID="{3B7D945B-7492-4DEC-88AB-691A793D4A6C}" presName="bottomArc2" presStyleLbl="parChTrans1D1" presStyleIdx="3" presStyleCnt="8"/>
      <dgm:spPr>
        <a:ln w="19050">
          <a:solidFill>
            <a:srgbClr val="00B451"/>
          </a:solidFill>
        </a:ln>
      </dgm:spPr>
    </dgm:pt>
    <dgm:pt modelId="{908B2B8A-83D1-4153-82D4-63890CEE71F6}" type="pres">
      <dgm:prSet presAssocID="{3B7D945B-7492-4DEC-88AB-691A793D4A6C}" presName="topConnNode2" presStyleLbl="node2" presStyleIdx="0" presStyleCnt="0"/>
      <dgm:spPr/>
    </dgm:pt>
    <dgm:pt modelId="{802F0F6D-EE8A-485A-AD2C-73610F68CCF9}" type="pres">
      <dgm:prSet presAssocID="{3B7D945B-7492-4DEC-88AB-691A793D4A6C}" presName="hierChild4" presStyleCnt="0"/>
      <dgm:spPr/>
    </dgm:pt>
    <dgm:pt modelId="{E57AC9AC-317E-4301-BEBC-EFC54AA57CD0}" type="pres">
      <dgm:prSet presAssocID="{3B7D945B-7492-4DEC-88AB-691A793D4A6C}" presName="hierChild5" presStyleCnt="0"/>
      <dgm:spPr/>
    </dgm:pt>
    <dgm:pt modelId="{9F7BC3E4-EC5C-402A-9AAF-F8AEE509F8FE}" type="pres">
      <dgm:prSet presAssocID="{E2051CC3-05D5-4167-B300-7C15E88CDC7D}" presName="Name28" presStyleLbl="parChTrans1D2" presStyleIdx="1" presStyleCnt="3"/>
      <dgm:spPr/>
    </dgm:pt>
    <dgm:pt modelId="{F1B843ED-CF34-4F8C-8324-284F5AAFDFC7}" type="pres">
      <dgm:prSet presAssocID="{78ECF80E-7DAA-4D0D-86F0-459259171C40}" presName="hierRoot2" presStyleCnt="0">
        <dgm:presLayoutVars>
          <dgm:hierBranch val="init"/>
        </dgm:presLayoutVars>
      </dgm:prSet>
      <dgm:spPr/>
    </dgm:pt>
    <dgm:pt modelId="{D7ACEBC0-A557-4C3D-8D72-B97909247230}" type="pres">
      <dgm:prSet presAssocID="{78ECF80E-7DAA-4D0D-86F0-459259171C40}" presName="rootComposite2" presStyleCnt="0"/>
      <dgm:spPr/>
    </dgm:pt>
    <dgm:pt modelId="{4A3CFF81-9215-4B50-8F55-BEB8F98AE80B}" type="pres">
      <dgm:prSet presAssocID="{78ECF80E-7DAA-4D0D-86F0-459259171C40}" presName="rootText2" presStyleLbl="alignAcc1" presStyleIdx="0" presStyleCnt="0">
        <dgm:presLayoutVars>
          <dgm:chPref val="3"/>
        </dgm:presLayoutVars>
      </dgm:prSet>
      <dgm:spPr/>
    </dgm:pt>
    <dgm:pt modelId="{8B02C549-E081-4A7A-A9B8-8B403A960378}" type="pres">
      <dgm:prSet presAssocID="{78ECF80E-7DAA-4D0D-86F0-459259171C40}" presName="topArc2" presStyleLbl="parChTrans1D1" presStyleIdx="4" presStyleCnt="8"/>
      <dgm:spPr>
        <a:xfrm>
          <a:off x="1765696" y="1618404"/>
          <a:ext cx="604595" cy="604595"/>
        </a:xfrm>
        <a:prstGeom prst="arc">
          <a:avLst>
            <a:gd name="adj1" fmla="val 13200000"/>
            <a:gd name="adj2" fmla="val 19200000"/>
          </a:avLst>
        </a:prstGeom>
        <a:noFill/>
        <a:ln w="19050" cap="flat" cmpd="sng" algn="ctr">
          <a:solidFill>
            <a:srgbClr val="00B050"/>
          </a:solidFill>
          <a:prstDash val="solid"/>
          <a:miter lim="800000"/>
        </a:ln>
        <a:effectLst/>
      </dgm:spPr>
    </dgm:pt>
    <dgm:pt modelId="{13C45829-9D11-4D68-A53E-BA9A003DB2D0}" type="pres">
      <dgm:prSet presAssocID="{78ECF80E-7DAA-4D0D-86F0-459259171C40}" presName="bottomArc2" presStyleLbl="parChTrans1D1" presStyleIdx="5" presStyleCnt="8"/>
      <dgm:spPr>
        <a:ln w="19050">
          <a:solidFill>
            <a:srgbClr val="00B451"/>
          </a:solidFill>
        </a:ln>
      </dgm:spPr>
    </dgm:pt>
    <dgm:pt modelId="{9E7ABB24-8DAA-4D63-8882-35A536716D99}" type="pres">
      <dgm:prSet presAssocID="{78ECF80E-7DAA-4D0D-86F0-459259171C40}" presName="topConnNode2" presStyleLbl="node2" presStyleIdx="0" presStyleCnt="0"/>
      <dgm:spPr/>
    </dgm:pt>
    <dgm:pt modelId="{729B5605-647A-4F80-A7C5-3DC7F67293A6}" type="pres">
      <dgm:prSet presAssocID="{78ECF80E-7DAA-4D0D-86F0-459259171C40}" presName="hierChild4" presStyleCnt="0"/>
      <dgm:spPr/>
    </dgm:pt>
    <dgm:pt modelId="{B02EE993-EB66-425D-B1F8-499CF916D6FD}" type="pres">
      <dgm:prSet presAssocID="{78ECF80E-7DAA-4D0D-86F0-459259171C40}" presName="hierChild5" presStyleCnt="0"/>
      <dgm:spPr/>
    </dgm:pt>
    <dgm:pt modelId="{3AD28998-BAEE-4761-8216-1F9E68F7E19E}" type="pres">
      <dgm:prSet presAssocID="{BED982FA-56B4-4D13-A644-4FA5E124AC94}" presName="Name28" presStyleLbl="parChTrans1D2" presStyleIdx="2" presStyleCnt="3"/>
      <dgm:spPr/>
    </dgm:pt>
    <dgm:pt modelId="{8EAF4AD9-AE07-4066-8420-00DBF5A6D8D7}" type="pres">
      <dgm:prSet presAssocID="{4CE4F3BC-B18B-4D71-B422-128B7C5BD465}" presName="hierRoot2" presStyleCnt="0">
        <dgm:presLayoutVars>
          <dgm:hierBranch val="init"/>
        </dgm:presLayoutVars>
      </dgm:prSet>
      <dgm:spPr/>
    </dgm:pt>
    <dgm:pt modelId="{C85D9001-1E33-4515-92FD-06C1DA245D9B}" type="pres">
      <dgm:prSet presAssocID="{4CE4F3BC-B18B-4D71-B422-128B7C5BD465}" presName="rootComposite2" presStyleCnt="0"/>
      <dgm:spPr/>
    </dgm:pt>
    <dgm:pt modelId="{6D3D13FD-4B6B-4FAD-AF06-38519C871288}" type="pres">
      <dgm:prSet presAssocID="{4CE4F3BC-B18B-4D71-B422-128B7C5BD465}" presName="rootText2" presStyleLbl="alignAcc1" presStyleIdx="0" presStyleCnt="0">
        <dgm:presLayoutVars>
          <dgm:chPref val="3"/>
        </dgm:presLayoutVars>
      </dgm:prSet>
      <dgm:spPr/>
    </dgm:pt>
    <dgm:pt modelId="{33705EA4-7CF1-46FC-A091-4FADB5BA9568}" type="pres">
      <dgm:prSet presAssocID="{4CE4F3BC-B18B-4D71-B422-128B7C5BD465}" presName="topArc2" presStyleLbl="parChTrans1D1" presStyleIdx="6" presStyleCnt="8"/>
      <dgm:spPr>
        <a:ln w="19050">
          <a:solidFill>
            <a:srgbClr val="1EC012"/>
          </a:solidFill>
        </a:ln>
      </dgm:spPr>
    </dgm:pt>
    <dgm:pt modelId="{3745A63C-A68D-4386-9DDA-953FB5955751}" type="pres">
      <dgm:prSet presAssocID="{4CE4F3BC-B18B-4D71-B422-128B7C5BD465}" presName="bottomArc2" presStyleLbl="parChTrans1D1" presStyleIdx="7" presStyleCnt="8"/>
      <dgm:spPr>
        <a:ln w="19050">
          <a:solidFill>
            <a:srgbClr val="00B451"/>
          </a:solidFill>
        </a:ln>
      </dgm:spPr>
    </dgm:pt>
    <dgm:pt modelId="{ADAC1993-E7DF-494D-8C3D-FC9112DA7AE4}" type="pres">
      <dgm:prSet presAssocID="{4CE4F3BC-B18B-4D71-B422-128B7C5BD465}" presName="topConnNode2" presStyleLbl="node2" presStyleIdx="0" presStyleCnt="0"/>
      <dgm:spPr/>
    </dgm:pt>
    <dgm:pt modelId="{93177139-9DB2-4520-A28E-A4C91391D484}" type="pres">
      <dgm:prSet presAssocID="{4CE4F3BC-B18B-4D71-B422-128B7C5BD465}" presName="hierChild4" presStyleCnt="0"/>
      <dgm:spPr/>
    </dgm:pt>
    <dgm:pt modelId="{F3A1C3C5-EB26-433D-A76C-197743BF1476}" type="pres">
      <dgm:prSet presAssocID="{4CE4F3BC-B18B-4D71-B422-128B7C5BD465}" presName="hierChild5" presStyleCnt="0"/>
      <dgm:spPr/>
    </dgm:pt>
    <dgm:pt modelId="{18EA85E6-3F8B-4BCB-806B-89D33DB669FD}" type="pres">
      <dgm:prSet presAssocID="{FE6197D0-8A46-4EF6-9E05-39E4FD696D67}" presName="hierChild3" presStyleCnt="0"/>
      <dgm:spPr/>
    </dgm:pt>
  </dgm:ptLst>
  <dgm:cxnLst>
    <dgm:cxn modelId="{42B39E01-5AE0-43B6-BAD5-39427CAFB602}" type="presOf" srcId="{7B3D511C-910C-4039-8B43-283C895F79C0}" destId="{9C213B4E-A555-4330-87ED-6B9C327CA746}" srcOrd="0" destOrd="0" presId="urn:microsoft.com/office/officeart/2008/layout/HalfCircleOrganizationChart"/>
    <dgm:cxn modelId="{DD2D321F-652E-4DC8-821B-91AB39AE4ACC}" srcId="{FE6197D0-8A46-4EF6-9E05-39E4FD696D67}" destId="{4CE4F3BC-B18B-4D71-B422-128B7C5BD465}" srcOrd="2" destOrd="0" parTransId="{BED982FA-56B4-4D13-A644-4FA5E124AC94}" sibTransId="{62E61CEF-1C99-4268-A1CC-8AF55CAE038D}"/>
    <dgm:cxn modelId="{58FED322-19AB-41DC-B39B-BE6FD0ED3CB7}" type="presOf" srcId="{FE6197D0-8A46-4EF6-9E05-39E4FD696D67}" destId="{7DFB8A39-4975-46A5-BABB-5E39D5095477}" srcOrd="1" destOrd="0" presId="urn:microsoft.com/office/officeart/2008/layout/HalfCircleOrganizationChart"/>
    <dgm:cxn modelId="{4B029C24-719F-416B-8122-0D09E6803548}" type="presOf" srcId="{584083B6-57BF-4C7F-8D98-874C28AB27DA}" destId="{837080FE-988A-4113-B02B-90DA6F0568E3}" srcOrd="0" destOrd="0" presId="urn:microsoft.com/office/officeart/2008/layout/HalfCircleOrganizationChart"/>
    <dgm:cxn modelId="{C7E0D926-D358-480F-B48D-307ABBADFE4C}" type="presOf" srcId="{3B7D945B-7492-4DEC-88AB-691A793D4A6C}" destId="{908B2B8A-83D1-4153-82D4-63890CEE71F6}" srcOrd="1" destOrd="0" presId="urn:microsoft.com/office/officeart/2008/layout/HalfCircleOrganizationChart"/>
    <dgm:cxn modelId="{C4498B33-F46B-4CB5-9CAA-42AEB4D5C51B}" type="presOf" srcId="{FE6197D0-8A46-4EF6-9E05-39E4FD696D67}" destId="{C32B0DF8-ED29-45DD-A629-624EC6D5F7A6}" srcOrd="0" destOrd="0" presId="urn:microsoft.com/office/officeart/2008/layout/HalfCircleOrganizationChart"/>
    <dgm:cxn modelId="{02369134-A1E7-4A5C-8441-5FC40CD7FEDE}" srcId="{FE6197D0-8A46-4EF6-9E05-39E4FD696D67}" destId="{78ECF80E-7DAA-4D0D-86F0-459259171C40}" srcOrd="1" destOrd="0" parTransId="{E2051CC3-05D5-4167-B300-7C15E88CDC7D}" sibTransId="{E4A1313C-1E63-4D29-B9F7-1874421BCAAF}"/>
    <dgm:cxn modelId="{EF06F149-FF2A-4196-A21F-4757405D90A5}" srcId="{7B3D511C-910C-4039-8B43-283C895F79C0}" destId="{FE6197D0-8A46-4EF6-9E05-39E4FD696D67}" srcOrd="0" destOrd="0" parTransId="{6FD5F778-049B-4CA3-A341-ED4E494578BF}" sibTransId="{DD4B3073-A40B-45CB-B6BB-E7BA28904606}"/>
    <dgm:cxn modelId="{E1A0A870-2084-4242-8865-0D596ACB7DD0}" type="presOf" srcId="{78ECF80E-7DAA-4D0D-86F0-459259171C40}" destId="{9E7ABB24-8DAA-4D63-8882-35A536716D99}" srcOrd="1" destOrd="0" presId="urn:microsoft.com/office/officeart/2008/layout/HalfCircleOrganizationChart"/>
    <dgm:cxn modelId="{71B7237D-5714-442B-AC26-38D3718555B1}" srcId="{FE6197D0-8A46-4EF6-9E05-39E4FD696D67}" destId="{3B7D945B-7492-4DEC-88AB-691A793D4A6C}" srcOrd="0" destOrd="0" parTransId="{584083B6-57BF-4C7F-8D98-874C28AB27DA}" sibTransId="{891AFCB9-B34A-4C4D-A35F-7728F8AAF34E}"/>
    <dgm:cxn modelId="{B3E56A7F-A7F3-4648-A922-3EA3386F6A10}" type="presOf" srcId="{78ECF80E-7DAA-4D0D-86F0-459259171C40}" destId="{4A3CFF81-9215-4B50-8F55-BEB8F98AE80B}" srcOrd="0" destOrd="0" presId="urn:microsoft.com/office/officeart/2008/layout/HalfCircleOrganizationChart"/>
    <dgm:cxn modelId="{4D45488D-31EF-4B7F-A987-B2368E847600}" type="presOf" srcId="{BED982FA-56B4-4D13-A644-4FA5E124AC94}" destId="{3AD28998-BAEE-4761-8216-1F9E68F7E19E}" srcOrd="0" destOrd="0" presId="urn:microsoft.com/office/officeart/2008/layout/HalfCircleOrganizationChart"/>
    <dgm:cxn modelId="{7012FEA0-8DB5-4810-8D3E-A3614F854BFC}" type="presOf" srcId="{3B7D945B-7492-4DEC-88AB-691A793D4A6C}" destId="{45BC2A67-A3D3-4C16-90D2-13FF56656EE1}" srcOrd="0" destOrd="0" presId="urn:microsoft.com/office/officeart/2008/layout/HalfCircleOrganizationChart"/>
    <dgm:cxn modelId="{198022AA-48FA-48B5-A815-F01AA4D6E315}" type="presOf" srcId="{4CE4F3BC-B18B-4D71-B422-128B7C5BD465}" destId="{ADAC1993-E7DF-494D-8C3D-FC9112DA7AE4}" srcOrd="1" destOrd="0" presId="urn:microsoft.com/office/officeart/2008/layout/HalfCircleOrganizationChart"/>
    <dgm:cxn modelId="{EB8985C5-0E64-4BDB-A1F3-400D5C09AC67}" type="presOf" srcId="{4CE4F3BC-B18B-4D71-B422-128B7C5BD465}" destId="{6D3D13FD-4B6B-4FAD-AF06-38519C871288}" srcOrd="0" destOrd="0" presId="urn:microsoft.com/office/officeart/2008/layout/HalfCircleOrganizationChart"/>
    <dgm:cxn modelId="{6E4614D9-69BE-4E3F-B93B-C0408B891508}" type="presOf" srcId="{E2051CC3-05D5-4167-B300-7C15E88CDC7D}" destId="{9F7BC3E4-EC5C-402A-9AAF-F8AEE509F8FE}" srcOrd="0" destOrd="0" presId="urn:microsoft.com/office/officeart/2008/layout/HalfCircleOrganizationChart"/>
    <dgm:cxn modelId="{970D6216-C4F6-4904-A69B-8481539F0777}" type="presParOf" srcId="{9C213B4E-A555-4330-87ED-6B9C327CA746}" destId="{0CADC5D6-6354-44E4-9EBA-A3B708121ED9}" srcOrd="0" destOrd="0" presId="urn:microsoft.com/office/officeart/2008/layout/HalfCircleOrganizationChart"/>
    <dgm:cxn modelId="{DDFE4BEE-B5F5-44A3-B364-712A04C6A3FF}" type="presParOf" srcId="{0CADC5D6-6354-44E4-9EBA-A3B708121ED9}" destId="{FA19C8DC-59E6-4D78-9771-2FE7CDE0A673}" srcOrd="0" destOrd="0" presId="urn:microsoft.com/office/officeart/2008/layout/HalfCircleOrganizationChart"/>
    <dgm:cxn modelId="{18E91276-E1FB-460E-884F-4F7B0148D7B0}" type="presParOf" srcId="{FA19C8DC-59E6-4D78-9771-2FE7CDE0A673}" destId="{C32B0DF8-ED29-45DD-A629-624EC6D5F7A6}" srcOrd="0" destOrd="0" presId="urn:microsoft.com/office/officeart/2008/layout/HalfCircleOrganizationChart"/>
    <dgm:cxn modelId="{9B73709F-E531-4D0E-8218-BC1E7A574B3D}" type="presParOf" srcId="{FA19C8DC-59E6-4D78-9771-2FE7CDE0A673}" destId="{FECED5C9-3906-486E-BECC-431FB9F3F134}" srcOrd="1" destOrd="0" presId="urn:microsoft.com/office/officeart/2008/layout/HalfCircleOrganizationChart"/>
    <dgm:cxn modelId="{BB02C856-E208-4F72-AB4E-55CB9E125917}" type="presParOf" srcId="{FA19C8DC-59E6-4D78-9771-2FE7CDE0A673}" destId="{5E2B033E-D059-4B2B-84D2-46636B5D2AEB}" srcOrd="2" destOrd="0" presId="urn:microsoft.com/office/officeart/2008/layout/HalfCircleOrganizationChart"/>
    <dgm:cxn modelId="{231060AA-0999-45FA-8DC2-83DAF1B71F89}" type="presParOf" srcId="{FA19C8DC-59E6-4D78-9771-2FE7CDE0A673}" destId="{7DFB8A39-4975-46A5-BABB-5E39D5095477}" srcOrd="3" destOrd="0" presId="urn:microsoft.com/office/officeart/2008/layout/HalfCircleOrganizationChart"/>
    <dgm:cxn modelId="{86682D9B-D32F-4F36-82C3-229FADD0A675}" type="presParOf" srcId="{0CADC5D6-6354-44E4-9EBA-A3B708121ED9}" destId="{6E804804-C3B4-4EE6-94A8-DF6D02C7E971}" srcOrd="1" destOrd="0" presId="urn:microsoft.com/office/officeart/2008/layout/HalfCircleOrganizationChart"/>
    <dgm:cxn modelId="{DF4D5752-5397-4910-B769-D76C3BC1AD50}" type="presParOf" srcId="{6E804804-C3B4-4EE6-94A8-DF6D02C7E971}" destId="{837080FE-988A-4113-B02B-90DA6F0568E3}" srcOrd="0" destOrd="0" presId="urn:microsoft.com/office/officeart/2008/layout/HalfCircleOrganizationChart"/>
    <dgm:cxn modelId="{F18B8FC8-0439-40EB-AD75-47CBA440CEC7}" type="presParOf" srcId="{6E804804-C3B4-4EE6-94A8-DF6D02C7E971}" destId="{1C152554-2EF7-433A-ADA7-B50A13D60176}" srcOrd="1" destOrd="0" presId="urn:microsoft.com/office/officeart/2008/layout/HalfCircleOrganizationChart"/>
    <dgm:cxn modelId="{6A32F1BA-1781-49E3-8150-AAE04C3EEE78}" type="presParOf" srcId="{1C152554-2EF7-433A-ADA7-B50A13D60176}" destId="{4C1F1FDF-5870-4ADF-B773-8F0DFAEAA354}" srcOrd="0" destOrd="0" presId="urn:microsoft.com/office/officeart/2008/layout/HalfCircleOrganizationChart"/>
    <dgm:cxn modelId="{CA360F05-E9FC-4257-9A66-E6536699E1E6}" type="presParOf" srcId="{4C1F1FDF-5870-4ADF-B773-8F0DFAEAA354}" destId="{45BC2A67-A3D3-4C16-90D2-13FF56656EE1}" srcOrd="0" destOrd="0" presId="urn:microsoft.com/office/officeart/2008/layout/HalfCircleOrganizationChart"/>
    <dgm:cxn modelId="{D253EB00-63A7-4459-8C88-BA9FCF827F4F}" type="presParOf" srcId="{4C1F1FDF-5870-4ADF-B773-8F0DFAEAA354}" destId="{3C340467-9C93-4ED2-8A68-4F801792B70F}" srcOrd="1" destOrd="0" presId="urn:microsoft.com/office/officeart/2008/layout/HalfCircleOrganizationChart"/>
    <dgm:cxn modelId="{40D7351C-6D67-47D5-9D9F-8EAF7967BB60}" type="presParOf" srcId="{4C1F1FDF-5870-4ADF-B773-8F0DFAEAA354}" destId="{A1491411-CE31-4D55-AA64-E47E829F5E1A}" srcOrd="2" destOrd="0" presId="urn:microsoft.com/office/officeart/2008/layout/HalfCircleOrganizationChart"/>
    <dgm:cxn modelId="{BB4E69F9-7701-4C43-9572-952A9016E39B}" type="presParOf" srcId="{4C1F1FDF-5870-4ADF-B773-8F0DFAEAA354}" destId="{908B2B8A-83D1-4153-82D4-63890CEE71F6}" srcOrd="3" destOrd="0" presId="urn:microsoft.com/office/officeart/2008/layout/HalfCircleOrganizationChart"/>
    <dgm:cxn modelId="{E379987D-9E6E-4277-A504-737761D394E4}" type="presParOf" srcId="{1C152554-2EF7-433A-ADA7-B50A13D60176}" destId="{802F0F6D-EE8A-485A-AD2C-73610F68CCF9}" srcOrd="1" destOrd="0" presId="urn:microsoft.com/office/officeart/2008/layout/HalfCircleOrganizationChart"/>
    <dgm:cxn modelId="{FC487D96-0B00-4E70-8F42-FD0A46CE7056}" type="presParOf" srcId="{1C152554-2EF7-433A-ADA7-B50A13D60176}" destId="{E57AC9AC-317E-4301-BEBC-EFC54AA57CD0}" srcOrd="2" destOrd="0" presId="urn:microsoft.com/office/officeart/2008/layout/HalfCircleOrganizationChart"/>
    <dgm:cxn modelId="{ABE6F79B-4143-4C30-BFB9-700CC30FDE36}" type="presParOf" srcId="{6E804804-C3B4-4EE6-94A8-DF6D02C7E971}" destId="{9F7BC3E4-EC5C-402A-9AAF-F8AEE509F8FE}" srcOrd="2" destOrd="0" presId="urn:microsoft.com/office/officeart/2008/layout/HalfCircleOrganizationChart"/>
    <dgm:cxn modelId="{8A65CBCA-7801-4B91-A6D5-E4DF5D5ED492}" type="presParOf" srcId="{6E804804-C3B4-4EE6-94A8-DF6D02C7E971}" destId="{F1B843ED-CF34-4F8C-8324-284F5AAFDFC7}" srcOrd="3" destOrd="0" presId="urn:microsoft.com/office/officeart/2008/layout/HalfCircleOrganizationChart"/>
    <dgm:cxn modelId="{A45385EB-6C8D-4759-B040-D269DD05E9C1}" type="presParOf" srcId="{F1B843ED-CF34-4F8C-8324-284F5AAFDFC7}" destId="{D7ACEBC0-A557-4C3D-8D72-B97909247230}" srcOrd="0" destOrd="0" presId="urn:microsoft.com/office/officeart/2008/layout/HalfCircleOrganizationChart"/>
    <dgm:cxn modelId="{A683E899-9324-4B75-9CCE-05C279D8EA66}" type="presParOf" srcId="{D7ACEBC0-A557-4C3D-8D72-B97909247230}" destId="{4A3CFF81-9215-4B50-8F55-BEB8F98AE80B}" srcOrd="0" destOrd="0" presId="urn:microsoft.com/office/officeart/2008/layout/HalfCircleOrganizationChart"/>
    <dgm:cxn modelId="{8EB0B45F-8A21-4DB1-87AD-3F3D7D8E93DC}" type="presParOf" srcId="{D7ACEBC0-A557-4C3D-8D72-B97909247230}" destId="{8B02C549-E081-4A7A-A9B8-8B403A960378}" srcOrd="1" destOrd="0" presId="urn:microsoft.com/office/officeart/2008/layout/HalfCircleOrganizationChart"/>
    <dgm:cxn modelId="{8E8730AC-F8F5-40F7-BC5E-EA4E97F9E767}" type="presParOf" srcId="{D7ACEBC0-A557-4C3D-8D72-B97909247230}" destId="{13C45829-9D11-4D68-A53E-BA9A003DB2D0}" srcOrd="2" destOrd="0" presId="urn:microsoft.com/office/officeart/2008/layout/HalfCircleOrganizationChart"/>
    <dgm:cxn modelId="{E13C5F2B-E410-4CB1-A881-A8F6A31D31CB}" type="presParOf" srcId="{D7ACEBC0-A557-4C3D-8D72-B97909247230}" destId="{9E7ABB24-8DAA-4D63-8882-35A536716D99}" srcOrd="3" destOrd="0" presId="urn:microsoft.com/office/officeart/2008/layout/HalfCircleOrganizationChart"/>
    <dgm:cxn modelId="{200CBDEF-44E8-40E6-8CD2-CC4D9333DA81}" type="presParOf" srcId="{F1B843ED-CF34-4F8C-8324-284F5AAFDFC7}" destId="{729B5605-647A-4F80-A7C5-3DC7F67293A6}" srcOrd="1" destOrd="0" presId="urn:microsoft.com/office/officeart/2008/layout/HalfCircleOrganizationChart"/>
    <dgm:cxn modelId="{1AC98615-ACB8-42CC-9933-9922A43D3824}" type="presParOf" srcId="{F1B843ED-CF34-4F8C-8324-284F5AAFDFC7}" destId="{B02EE993-EB66-425D-B1F8-499CF916D6FD}" srcOrd="2" destOrd="0" presId="urn:microsoft.com/office/officeart/2008/layout/HalfCircleOrganizationChart"/>
    <dgm:cxn modelId="{6CB3D864-2AAE-469B-B2CF-167A42D16AC5}" type="presParOf" srcId="{6E804804-C3B4-4EE6-94A8-DF6D02C7E971}" destId="{3AD28998-BAEE-4761-8216-1F9E68F7E19E}" srcOrd="4" destOrd="0" presId="urn:microsoft.com/office/officeart/2008/layout/HalfCircleOrganizationChart"/>
    <dgm:cxn modelId="{D1785520-22FF-4F7B-8798-8CF7912E654E}" type="presParOf" srcId="{6E804804-C3B4-4EE6-94A8-DF6D02C7E971}" destId="{8EAF4AD9-AE07-4066-8420-00DBF5A6D8D7}" srcOrd="5" destOrd="0" presId="urn:microsoft.com/office/officeart/2008/layout/HalfCircleOrganizationChart"/>
    <dgm:cxn modelId="{7B3E2F7B-4A7A-466B-BD7D-3C22FABABBFA}" type="presParOf" srcId="{8EAF4AD9-AE07-4066-8420-00DBF5A6D8D7}" destId="{C85D9001-1E33-4515-92FD-06C1DA245D9B}" srcOrd="0" destOrd="0" presId="urn:microsoft.com/office/officeart/2008/layout/HalfCircleOrganizationChart"/>
    <dgm:cxn modelId="{D53AE196-63A3-4457-8671-21180A3A3771}" type="presParOf" srcId="{C85D9001-1E33-4515-92FD-06C1DA245D9B}" destId="{6D3D13FD-4B6B-4FAD-AF06-38519C871288}" srcOrd="0" destOrd="0" presId="urn:microsoft.com/office/officeart/2008/layout/HalfCircleOrganizationChart"/>
    <dgm:cxn modelId="{F698F220-E237-46F9-9015-2080FE04104E}" type="presParOf" srcId="{C85D9001-1E33-4515-92FD-06C1DA245D9B}" destId="{33705EA4-7CF1-46FC-A091-4FADB5BA9568}" srcOrd="1" destOrd="0" presId="urn:microsoft.com/office/officeart/2008/layout/HalfCircleOrganizationChart"/>
    <dgm:cxn modelId="{F00BEF06-343D-4C0D-A8AF-AC83964FFDCD}" type="presParOf" srcId="{C85D9001-1E33-4515-92FD-06C1DA245D9B}" destId="{3745A63C-A68D-4386-9DDA-953FB5955751}" srcOrd="2" destOrd="0" presId="urn:microsoft.com/office/officeart/2008/layout/HalfCircleOrganizationChart"/>
    <dgm:cxn modelId="{44B56A66-2324-4D84-85BE-127490A7C106}" type="presParOf" srcId="{C85D9001-1E33-4515-92FD-06C1DA245D9B}" destId="{ADAC1993-E7DF-494D-8C3D-FC9112DA7AE4}" srcOrd="3" destOrd="0" presId="urn:microsoft.com/office/officeart/2008/layout/HalfCircleOrganizationChart"/>
    <dgm:cxn modelId="{C4C5651D-5878-482B-AD05-2139C767426A}" type="presParOf" srcId="{8EAF4AD9-AE07-4066-8420-00DBF5A6D8D7}" destId="{93177139-9DB2-4520-A28E-A4C91391D484}" srcOrd="1" destOrd="0" presId="urn:microsoft.com/office/officeart/2008/layout/HalfCircleOrganizationChart"/>
    <dgm:cxn modelId="{9A64FF99-F125-401C-92FE-B8CE6DB47A9B}" type="presParOf" srcId="{8EAF4AD9-AE07-4066-8420-00DBF5A6D8D7}" destId="{F3A1C3C5-EB26-433D-A76C-197743BF1476}" srcOrd="2" destOrd="0" presId="urn:microsoft.com/office/officeart/2008/layout/HalfCircleOrganizationChart"/>
    <dgm:cxn modelId="{55C7D171-7329-4554-AB1A-6D927B4C2FB1}" type="presParOf" srcId="{0CADC5D6-6354-44E4-9EBA-A3B708121ED9}" destId="{18EA85E6-3F8B-4BCB-806B-89D33DB669FD}" srcOrd="2" destOrd="0" presId="urn:microsoft.com/office/officeart/2008/layout/HalfCircleOrganizationChart"/>
  </dgm:cxnLst>
  <dgm:bg>
    <a:gradFill flip="none" rotWithShape="1">
      <a:gsLst>
        <a:gs pos="0">
          <a:schemeClr val="accent6">
            <a:lumMod val="0"/>
            <a:lumOff val="100000"/>
          </a:schemeClr>
        </a:gs>
        <a:gs pos="69904">
          <a:srgbClr val="EBF9EA"/>
        </a:gs>
        <a:gs pos="81000">
          <a:schemeClr val="accent6">
            <a:lumMod val="0"/>
            <a:lumOff val="100000"/>
          </a:schemeClr>
        </a:gs>
        <a:gs pos="100000">
          <a:srgbClr val="1EC012"/>
        </a:gs>
      </a:gsLst>
      <a:path path="circle">
        <a:fillToRect l="50000" t="-80000" r="50000" b="180000"/>
      </a:path>
      <a:tileRect/>
    </a:gradFill>
    <a:effectLst>
      <a:outerShdw blurRad="50800" dist="38100" algn="l" rotWithShape="0">
        <a:prstClr val="black">
          <a:alpha val="40000"/>
        </a:prstClr>
      </a:outerShdw>
    </a:effect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3D511C-910C-4039-8B43-283C895F79C0}" type="doc">
      <dgm:prSet loTypeId="urn:microsoft.com/office/officeart/2008/layout/HalfCircleOrganizationChart" loCatId="hierarchy" qsTypeId="urn:microsoft.com/office/officeart/2005/8/quickstyle/simple3" qsCatId="simple" csTypeId="urn:microsoft.com/office/officeart/2005/8/colors/colorful2" csCatId="colorful" phldr="1"/>
      <dgm:spPr/>
      <dgm:t>
        <a:bodyPr/>
        <a:lstStyle/>
        <a:p>
          <a:endParaRPr lang="fr-FR"/>
        </a:p>
      </dgm:t>
    </dgm:pt>
    <dgm:pt modelId="{FE6197D0-8A46-4EF6-9E05-39E4FD696D67}">
      <dgm:prSet phldrT="[Texte]" custT="1"/>
      <dgm:spPr/>
      <dgm:t>
        <a:bodyPr/>
        <a:lstStyle/>
        <a:p>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Réglementation</a:t>
          </a:r>
        </a:p>
      </dgm:t>
    </dgm:pt>
    <dgm:pt modelId="{6FD5F778-049B-4CA3-A341-ED4E494578BF}" type="parTrans" cxnId="{EF06F149-FF2A-4196-A21F-4757405D90A5}">
      <dgm:prSet/>
      <dgm:spPr/>
      <dgm:t>
        <a:bodyPr/>
        <a:lstStyle/>
        <a:p>
          <a:endParaRPr lang="fr-FR"/>
        </a:p>
      </dgm:t>
    </dgm:pt>
    <dgm:pt modelId="{DD4B3073-A40B-45CB-B6BB-E7BA28904606}" type="sibTrans" cxnId="{EF06F149-FF2A-4196-A21F-4757405D90A5}">
      <dgm:prSet/>
      <dgm:spPr/>
      <dgm:t>
        <a:bodyPr/>
        <a:lstStyle/>
        <a:p>
          <a:endParaRPr lang="fr-FR"/>
        </a:p>
      </dgm:t>
    </dgm:pt>
    <dgm:pt modelId="{3B7D945B-7492-4DEC-88AB-691A793D4A6C}">
      <dgm:prSet phldrT="[Texte]" custT="1"/>
      <dgm:spPr/>
      <dgm:t>
        <a:bodyPr/>
        <a:lstStyle/>
        <a:p>
          <a:r>
            <a:rPr lang="fr-FR" sz="2000" b="1" dirty="0">
              <a:effectLst>
                <a:outerShdw blurRad="38100" dist="38100" dir="2700000" algn="tl">
                  <a:srgbClr val="000000">
                    <a:alpha val="43137"/>
                  </a:srgbClr>
                </a:outerShdw>
              </a:effectLst>
            </a:rPr>
            <a:t>Faible</a:t>
          </a:r>
        </a:p>
      </dgm:t>
    </dgm:pt>
    <dgm:pt modelId="{584083B6-57BF-4C7F-8D98-874C28AB27DA}" type="parTrans" cxnId="{71B7237D-5714-442B-AC26-38D3718555B1}">
      <dgm:prSet/>
      <dgm:spPr/>
      <dgm:t>
        <a:bodyPr/>
        <a:lstStyle/>
        <a:p>
          <a:endParaRPr lang="fr-FR"/>
        </a:p>
      </dgm:t>
    </dgm:pt>
    <dgm:pt modelId="{891AFCB9-B34A-4C4D-A35F-7728F8AAF34E}" type="sibTrans" cxnId="{71B7237D-5714-442B-AC26-38D3718555B1}">
      <dgm:prSet/>
      <dgm:spPr/>
      <dgm:t>
        <a:bodyPr/>
        <a:lstStyle/>
        <a:p>
          <a:endParaRPr lang="fr-FR"/>
        </a:p>
      </dgm:t>
    </dgm:pt>
    <dgm:pt modelId="{78ECF80E-7DAA-4D0D-86F0-459259171C40}">
      <dgm:prSet phldrT="[Texte]" custT="1"/>
      <dgm:spPr/>
      <dgm:t>
        <a:bodyPr/>
        <a:lstStyle/>
        <a:p>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Modérée</a:t>
          </a:r>
        </a:p>
      </dgm:t>
    </dgm:pt>
    <dgm:pt modelId="{E2051CC3-05D5-4167-B300-7C15E88CDC7D}" type="parTrans" cxnId="{02369134-A1E7-4A5C-8441-5FC40CD7FEDE}">
      <dgm:prSet/>
      <dgm:spPr/>
      <dgm:t>
        <a:bodyPr/>
        <a:lstStyle/>
        <a:p>
          <a:endParaRPr lang="fr-FR"/>
        </a:p>
      </dgm:t>
    </dgm:pt>
    <dgm:pt modelId="{E4A1313C-1E63-4D29-B9F7-1874421BCAAF}" type="sibTrans" cxnId="{02369134-A1E7-4A5C-8441-5FC40CD7FEDE}">
      <dgm:prSet/>
      <dgm:spPr/>
      <dgm:t>
        <a:bodyPr/>
        <a:lstStyle/>
        <a:p>
          <a:endParaRPr lang="fr-FR"/>
        </a:p>
      </dgm:t>
    </dgm:pt>
    <dgm:pt modelId="{4CE4F3BC-B18B-4D71-B422-128B7C5BD465}">
      <dgm:prSet phldrT="[Texte]" custT="1"/>
      <dgm:spPr/>
      <dgm:t>
        <a:bodyPr/>
        <a:lstStyle/>
        <a:p>
          <a:r>
            <a:rPr lang="fr-FR" sz="2000" b="1" dirty="0">
              <a:effectLst>
                <a:outerShdw blurRad="38100" dist="38100" dir="2700000" algn="tl">
                  <a:srgbClr val="000000">
                    <a:alpha val="43137"/>
                  </a:srgbClr>
                </a:outerShdw>
              </a:effectLst>
            </a:rPr>
            <a:t>Forte</a:t>
          </a:r>
        </a:p>
      </dgm:t>
    </dgm:pt>
    <dgm:pt modelId="{BED982FA-56B4-4D13-A644-4FA5E124AC94}" type="parTrans" cxnId="{DD2D321F-652E-4DC8-821B-91AB39AE4ACC}">
      <dgm:prSet/>
      <dgm:spPr/>
      <dgm:t>
        <a:bodyPr/>
        <a:lstStyle/>
        <a:p>
          <a:endParaRPr lang="fr-FR"/>
        </a:p>
      </dgm:t>
    </dgm:pt>
    <dgm:pt modelId="{62E61CEF-1C99-4268-A1CC-8AF55CAE038D}" type="sibTrans" cxnId="{DD2D321F-652E-4DC8-821B-91AB39AE4ACC}">
      <dgm:prSet/>
      <dgm:spPr/>
      <dgm:t>
        <a:bodyPr/>
        <a:lstStyle/>
        <a:p>
          <a:endParaRPr lang="fr-FR"/>
        </a:p>
      </dgm:t>
    </dgm:pt>
    <dgm:pt modelId="{9C213B4E-A555-4330-87ED-6B9C327CA746}" type="pres">
      <dgm:prSet presAssocID="{7B3D511C-910C-4039-8B43-283C895F79C0}" presName="Name0" presStyleCnt="0">
        <dgm:presLayoutVars>
          <dgm:orgChart val="1"/>
          <dgm:chPref val="1"/>
          <dgm:dir/>
          <dgm:animOne val="branch"/>
          <dgm:animLvl val="lvl"/>
          <dgm:resizeHandles/>
        </dgm:presLayoutVars>
      </dgm:prSet>
      <dgm:spPr/>
    </dgm:pt>
    <dgm:pt modelId="{0CADC5D6-6354-44E4-9EBA-A3B708121ED9}" type="pres">
      <dgm:prSet presAssocID="{FE6197D0-8A46-4EF6-9E05-39E4FD696D67}" presName="hierRoot1" presStyleCnt="0">
        <dgm:presLayoutVars>
          <dgm:hierBranch val="init"/>
        </dgm:presLayoutVars>
      </dgm:prSet>
      <dgm:spPr/>
    </dgm:pt>
    <dgm:pt modelId="{FA19C8DC-59E6-4D78-9771-2FE7CDE0A673}" type="pres">
      <dgm:prSet presAssocID="{FE6197D0-8A46-4EF6-9E05-39E4FD696D67}" presName="rootComposite1" presStyleCnt="0"/>
      <dgm:spPr/>
    </dgm:pt>
    <dgm:pt modelId="{C32B0DF8-ED29-45DD-A629-624EC6D5F7A6}" type="pres">
      <dgm:prSet presAssocID="{FE6197D0-8A46-4EF6-9E05-39E4FD696D67}" presName="rootText1" presStyleLbl="alignAcc1" presStyleIdx="0" presStyleCnt="0" custScaleX="290084" custScaleY="207648">
        <dgm:presLayoutVars>
          <dgm:chPref val="3"/>
        </dgm:presLayoutVars>
      </dgm:prSet>
      <dgm:spPr/>
    </dgm:pt>
    <dgm:pt modelId="{FECED5C9-3906-486E-BECC-431FB9F3F134}" type="pres">
      <dgm:prSet presAssocID="{FE6197D0-8A46-4EF6-9E05-39E4FD696D67}" presName="topArc1" presStyleLbl="parChTrans1D1" presStyleIdx="0" presStyleCnt="8"/>
      <dgm:spPr>
        <a:ln w="19050">
          <a:solidFill>
            <a:schemeClr val="accent1">
              <a:lumMod val="75000"/>
            </a:schemeClr>
          </a:solidFill>
        </a:ln>
      </dgm:spPr>
    </dgm:pt>
    <dgm:pt modelId="{5E2B033E-D059-4B2B-84D2-46636B5D2AEB}" type="pres">
      <dgm:prSet presAssocID="{FE6197D0-8A46-4EF6-9E05-39E4FD696D67}" presName="bottomArc1" presStyleLbl="parChTrans1D1" presStyleIdx="1" presStyleCnt="8"/>
      <dgm:spPr>
        <a:ln w="25400">
          <a:solidFill>
            <a:srgbClr val="0070C0"/>
          </a:solidFill>
        </a:ln>
      </dgm:spPr>
    </dgm:pt>
    <dgm:pt modelId="{7DFB8A39-4975-46A5-BABB-5E39D5095477}" type="pres">
      <dgm:prSet presAssocID="{FE6197D0-8A46-4EF6-9E05-39E4FD696D67}" presName="topConnNode1" presStyleLbl="node1" presStyleIdx="0" presStyleCnt="0"/>
      <dgm:spPr/>
    </dgm:pt>
    <dgm:pt modelId="{6E804804-C3B4-4EE6-94A8-DF6D02C7E971}" type="pres">
      <dgm:prSet presAssocID="{FE6197D0-8A46-4EF6-9E05-39E4FD696D67}" presName="hierChild2" presStyleCnt="0"/>
      <dgm:spPr/>
    </dgm:pt>
    <dgm:pt modelId="{837080FE-988A-4113-B02B-90DA6F0568E3}" type="pres">
      <dgm:prSet presAssocID="{584083B6-57BF-4C7F-8D98-874C28AB27DA}" presName="Name28" presStyleLbl="parChTrans1D2" presStyleIdx="0" presStyleCnt="3"/>
      <dgm:spPr/>
    </dgm:pt>
    <dgm:pt modelId="{1C152554-2EF7-433A-ADA7-B50A13D60176}" type="pres">
      <dgm:prSet presAssocID="{3B7D945B-7492-4DEC-88AB-691A793D4A6C}" presName="hierRoot2" presStyleCnt="0">
        <dgm:presLayoutVars>
          <dgm:hierBranch val="init"/>
        </dgm:presLayoutVars>
      </dgm:prSet>
      <dgm:spPr/>
    </dgm:pt>
    <dgm:pt modelId="{4C1F1FDF-5870-4ADF-B773-8F0DFAEAA354}" type="pres">
      <dgm:prSet presAssocID="{3B7D945B-7492-4DEC-88AB-691A793D4A6C}" presName="rootComposite2" presStyleCnt="0"/>
      <dgm:spPr/>
    </dgm:pt>
    <dgm:pt modelId="{45BC2A67-A3D3-4C16-90D2-13FF56656EE1}" type="pres">
      <dgm:prSet presAssocID="{3B7D945B-7492-4DEC-88AB-691A793D4A6C}" presName="rootText2" presStyleLbl="alignAcc1" presStyleIdx="0" presStyleCnt="0">
        <dgm:presLayoutVars>
          <dgm:chPref val="3"/>
        </dgm:presLayoutVars>
      </dgm:prSet>
      <dgm:spPr/>
    </dgm:pt>
    <dgm:pt modelId="{3C340467-9C93-4ED2-8A68-4F801792B70F}" type="pres">
      <dgm:prSet presAssocID="{3B7D945B-7492-4DEC-88AB-691A793D4A6C}" presName="topArc2" presStyleLbl="parChTrans1D1" presStyleIdx="2" presStyleCnt="8"/>
      <dgm:spPr/>
    </dgm:pt>
    <dgm:pt modelId="{A1491411-CE31-4D55-AA64-E47E829F5E1A}" type="pres">
      <dgm:prSet presAssocID="{3B7D945B-7492-4DEC-88AB-691A793D4A6C}" presName="bottomArc2" presStyleLbl="parChTrans1D1" presStyleIdx="3" presStyleCnt="8"/>
      <dgm:spPr/>
    </dgm:pt>
    <dgm:pt modelId="{908B2B8A-83D1-4153-82D4-63890CEE71F6}" type="pres">
      <dgm:prSet presAssocID="{3B7D945B-7492-4DEC-88AB-691A793D4A6C}" presName="topConnNode2" presStyleLbl="node2" presStyleIdx="0" presStyleCnt="0"/>
      <dgm:spPr/>
    </dgm:pt>
    <dgm:pt modelId="{802F0F6D-EE8A-485A-AD2C-73610F68CCF9}" type="pres">
      <dgm:prSet presAssocID="{3B7D945B-7492-4DEC-88AB-691A793D4A6C}" presName="hierChild4" presStyleCnt="0"/>
      <dgm:spPr/>
    </dgm:pt>
    <dgm:pt modelId="{E57AC9AC-317E-4301-BEBC-EFC54AA57CD0}" type="pres">
      <dgm:prSet presAssocID="{3B7D945B-7492-4DEC-88AB-691A793D4A6C}" presName="hierChild5" presStyleCnt="0"/>
      <dgm:spPr/>
    </dgm:pt>
    <dgm:pt modelId="{9F7BC3E4-EC5C-402A-9AAF-F8AEE509F8FE}" type="pres">
      <dgm:prSet presAssocID="{E2051CC3-05D5-4167-B300-7C15E88CDC7D}" presName="Name28" presStyleLbl="parChTrans1D2" presStyleIdx="1" presStyleCnt="3"/>
      <dgm:spPr/>
    </dgm:pt>
    <dgm:pt modelId="{F1B843ED-CF34-4F8C-8324-284F5AAFDFC7}" type="pres">
      <dgm:prSet presAssocID="{78ECF80E-7DAA-4D0D-86F0-459259171C40}" presName="hierRoot2" presStyleCnt="0">
        <dgm:presLayoutVars>
          <dgm:hierBranch val="init"/>
        </dgm:presLayoutVars>
      </dgm:prSet>
      <dgm:spPr/>
    </dgm:pt>
    <dgm:pt modelId="{D7ACEBC0-A557-4C3D-8D72-B97909247230}" type="pres">
      <dgm:prSet presAssocID="{78ECF80E-7DAA-4D0D-86F0-459259171C40}" presName="rootComposite2" presStyleCnt="0"/>
      <dgm:spPr/>
    </dgm:pt>
    <dgm:pt modelId="{4A3CFF81-9215-4B50-8F55-BEB8F98AE80B}" type="pres">
      <dgm:prSet presAssocID="{78ECF80E-7DAA-4D0D-86F0-459259171C40}" presName="rootText2" presStyleLbl="alignAcc1" presStyleIdx="0" presStyleCnt="0">
        <dgm:presLayoutVars>
          <dgm:chPref val="3"/>
        </dgm:presLayoutVars>
      </dgm:prSet>
      <dgm:spPr/>
    </dgm:pt>
    <dgm:pt modelId="{8B02C549-E081-4A7A-A9B8-8B403A960378}" type="pres">
      <dgm:prSet presAssocID="{78ECF80E-7DAA-4D0D-86F0-459259171C40}" presName="topArc2" presStyleLbl="parChTrans1D1" presStyleIdx="4" presStyleCnt="8"/>
      <dgm:spPr/>
    </dgm:pt>
    <dgm:pt modelId="{13C45829-9D11-4D68-A53E-BA9A003DB2D0}" type="pres">
      <dgm:prSet presAssocID="{78ECF80E-7DAA-4D0D-86F0-459259171C40}" presName="bottomArc2" presStyleLbl="parChTrans1D1" presStyleIdx="5" presStyleCnt="8"/>
      <dgm:spPr/>
    </dgm:pt>
    <dgm:pt modelId="{9E7ABB24-8DAA-4D63-8882-35A536716D99}" type="pres">
      <dgm:prSet presAssocID="{78ECF80E-7DAA-4D0D-86F0-459259171C40}" presName="topConnNode2" presStyleLbl="node2" presStyleIdx="0" presStyleCnt="0"/>
      <dgm:spPr/>
    </dgm:pt>
    <dgm:pt modelId="{729B5605-647A-4F80-A7C5-3DC7F67293A6}" type="pres">
      <dgm:prSet presAssocID="{78ECF80E-7DAA-4D0D-86F0-459259171C40}" presName="hierChild4" presStyleCnt="0"/>
      <dgm:spPr/>
    </dgm:pt>
    <dgm:pt modelId="{B02EE993-EB66-425D-B1F8-499CF916D6FD}" type="pres">
      <dgm:prSet presAssocID="{78ECF80E-7DAA-4D0D-86F0-459259171C40}" presName="hierChild5" presStyleCnt="0"/>
      <dgm:spPr/>
    </dgm:pt>
    <dgm:pt modelId="{3AD28998-BAEE-4761-8216-1F9E68F7E19E}" type="pres">
      <dgm:prSet presAssocID="{BED982FA-56B4-4D13-A644-4FA5E124AC94}" presName="Name28" presStyleLbl="parChTrans1D2" presStyleIdx="2" presStyleCnt="3"/>
      <dgm:spPr/>
    </dgm:pt>
    <dgm:pt modelId="{8EAF4AD9-AE07-4066-8420-00DBF5A6D8D7}" type="pres">
      <dgm:prSet presAssocID="{4CE4F3BC-B18B-4D71-B422-128B7C5BD465}" presName="hierRoot2" presStyleCnt="0">
        <dgm:presLayoutVars>
          <dgm:hierBranch val="init"/>
        </dgm:presLayoutVars>
      </dgm:prSet>
      <dgm:spPr/>
    </dgm:pt>
    <dgm:pt modelId="{C85D9001-1E33-4515-92FD-06C1DA245D9B}" type="pres">
      <dgm:prSet presAssocID="{4CE4F3BC-B18B-4D71-B422-128B7C5BD465}" presName="rootComposite2" presStyleCnt="0"/>
      <dgm:spPr/>
    </dgm:pt>
    <dgm:pt modelId="{6D3D13FD-4B6B-4FAD-AF06-38519C871288}" type="pres">
      <dgm:prSet presAssocID="{4CE4F3BC-B18B-4D71-B422-128B7C5BD465}" presName="rootText2" presStyleLbl="alignAcc1" presStyleIdx="0" presStyleCnt="0">
        <dgm:presLayoutVars>
          <dgm:chPref val="3"/>
        </dgm:presLayoutVars>
      </dgm:prSet>
      <dgm:spPr/>
    </dgm:pt>
    <dgm:pt modelId="{33705EA4-7CF1-46FC-A091-4FADB5BA9568}" type="pres">
      <dgm:prSet presAssocID="{4CE4F3BC-B18B-4D71-B422-128B7C5BD465}" presName="topArc2" presStyleLbl="parChTrans1D1" presStyleIdx="6" presStyleCnt="8"/>
      <dgm:spPr>
        <a:ln>
          <a:solidFill>
            <a:srgbClr val="FF6600"/>
          </a:solidFill>
        </a:ln>
      </dgm:spPr>
    </dgm:pt>
    <dgm:pt modelId="{3745A63C-A68D-4386-9DDA-953FB5955751}" type="pres">
      <dgm:prSet presAssocID="{4CE4F3BC-B18B-4D71-B422-128B7C5BD465}" presName="bottomArc2" presStyleLbl="parChTrans1D1" presStyleIdx="7" presStyleCnt="8"/>
      <dgm:spPr/>
    </dgm:pt>
    <dgm:pt modelId="{ADAC1993-E7DF-494D-8C3D-FC9112DA7AE4}" type="pres">
      <dgm:prSet presAssocID="{4CE4F3BC-B18B-4D71-B422-128B7C5BD465}" presName="topConnNode2" presStyleLbl="node2" presStyleIdx="0" presStyleCnt="0"/>
      <dgm:spPr/>
    </dgm:pt>
    <dgm:pt modelId="{93177139-9DB2-4520-A28E-A4C91391D484}" type="pres">
      <dgm:prSet presAssocID="{4CE4F3BC-B18B-4D71-B422-128B7C5BD465}" presName="hierChild4" presStyleCnt="0"/>
      <dgm:spPr/>
    </dgm:pt>
    <dgm:pt modelId="{F3A1C3C5-EB26-433D-A76C-197743BF1476}" type="pres">
      <dgm:prSet presAssocID="{4CE4F3BC-B18B-4D71-B422-128B7C5BD465}" presName="hierChild5" presStyleCnt="0"/>
      <dgm:spPr/>
    </dgm:pt>
    <dgm:pt modelId="{18EA85E6-3F8B-4BCB-806B-89D33DB669FD}" type="pres">
      <dgm:prSet presAssocID="{FE6197D0-8A46-4EF6-9E05-39E4FD696D67}" presName="hierChild3" presStyleCnt="0"/>
      <dgm:spPr/>
    </dgm:pt>
  </dgm:ptLst>
  <dgm:cxnLst>
    <dgm:cxn modelId="{42B39E01-5AE0-43B6-BAD5-39427CAFB602}" type="presOf" srcId="{7B3D511C-910C-4039-8B43-283C895F79C0}" destId="{9C213B4E-A555-4330-87ED-6B9C327CA746}" srcOrd="0" destOrd="0" presId="urn:microsoft.com/office/officeart/2008/layout/HalfCircleOrganizationChart"/>
    <dgm:cxn modelId="{DD2D321F-652E-4DC8-821B-91AB39AE4ACC}" srcId="{FE6197D0-8A46-4EF6-9E05-39E4FD696D67}" destId="{4CE4F3BC-B18B-4D71-B422-128B7C5BD465}" srcOrd="2" destOrd="0" parTransId="{BED982FA-56B4-4D13-A644-4FA5E124AC94}" sibTransId="{62E61CEF-1C99-4268-A1CC-8AF55CAE038D}"/>
    <dgm:cxn modelId="{58FED322-19AB-41DC-B39B-BE6FD0ED3CB7}" type="presOf" srcId="{FE6197D0-8A46-4EF6-9E05-39E4FD696D67}" destId="{7DFB8A39-4975-46A5-BABB-5E39D5095477}" srcOrd="1" destOrd="0" presId="urn:microsoft.com/office/officeart/2008/layout/HalfCircleOrganizationChart"/>
    <dgm:cxn modelId="{4B029C24-719F-416B-8122-0D09E6803548}" type="presOf" srcId="{584083B6-57BF-4C7F-8D98-874C28AB27DA}" destId="{837080FE-988A-4113-B02B-90DA6F0568E3}" srcOrd="0" destOrd="0" presId="urn:microsoft.com/office/officeart/2008/layout/HalfCircleOrganizationChart"/>
    <dgm:cxn modelId="{C7E0D926-D358-480F-B48D-307ABBADFE4C}" type="presOf" srcId="{3B7D945B-7492-4DEC-88AB-691A793D4A6C}" destId="{908B2B8A-83D1-4153-82D4-63890CEE71F6}" srcOrd="1" destOrd="0" presId="urn:microsoft.com/office/officeart/2008/layout/HalfCircleOrganizationChart"/>
    <dgm:cxn modelId="{C4498B33-F46B-4CB5-9CAA-42AEB4D5C51B}" type="presOf" srcId="{FE6197D0-8A46-4EF6-9E05-39E4FD696D67}" destId="{C32B0DF8-ED29-45DD-A629-624EC6D5F7A6}" srcOrd="0" destOrd="0" presId="urn:microsoft.com/office/officeart/2008/layout/HalfCircleOrganizationChart"/>
    <dgm:cxn modelId="{02369134-A1E7-4A5C-8441-5FC40CD7FEDE}" srcId="{FE6197D0-8A46-4EF6-9E05-39E4FD696D67}" destId="{78ECF80E-7DAA-4D0D-86F0-459259171C40}" srcOrd="1" destOrd="0" parTransId="{E2051CC3-05D5-4167-B300-7C15E88CDC7D}" sibTransId="{E4A1313C-1E63-4D29-B9F7-1874421BCAAF}"/>
    <dgm:cxn modelId="{EF06F149-FF2A-4196-A21F-4757405D90A5}" srcId="{7B3D511C-910C-4039-8B43-283C895F79C0}" destId="{FE6197D0-8A46-4EF6-9E05-39E4FD696D67}" srcOrd="0" destOrd="0" parTransId="{6FD5F778-049B-4CA3-A341-ED4E494578BF}" sibTransId="{DD4B3073-A40B-45CB-B6BB-E7BA28904606}"/>
    <dgm:cxn modelId="{E1A0A870-2084-4242-8865-0D596ACB7DD0}" type="presOf" srcId="{78ECF80E-7DAA-4D0D-86F0-459259171C40}" destId="{9E7ABB24-8DAA-4D63-8882-35A536716D99}" srcOrd="1" destOrd="0" presId="urn:microsoft.com/office/officeart/2008/layout/HalfCircleOrganizationChart"/>
    <dgm:cxn modelId="{71B7237D-5714-442B-AC26-38D3718555B1}" srcId="{FE6197D0-8A46-4EF6-9E05-39E4FD696D67}" destId="{3B7D945B-7492-4DEC-88AB-691A793D4A6C}" srcOrd="0" destOrd="0" parTransId="{584083B6-57BF-4C7F-8D98-874C28AB27DA}" sibTransId="{891AFCB9-B34A-4C4D-A35F-7728F8AAF34E}"/>
    <dgm:cxn modelId="{B3E56A7F-A7F3-4648-A922-3EA3386F6A10}" type="presOf" srcId="{78ECF80E-7DAA-4D0D-86F0-459259171C40}" destId="{4A3CFF81-9215-4B50-8F55-BEB8F98AE80B}" srcOrd="0" destOrd="0" presId="urn:microsoft.com/office/officeart/2008/layout/HalfCircleOrganizationChart"/>
    <dgm:cxn modelId="{4D45488D-31EF-4B7F-A987-B2368E847600}" type="presOf" srcId="{BED982FA-56B4-4D13-A644-4FA5E124AC94}" destId="{3AD28998-BAEE-4761-8216-1F9E68F7E19E}" srcOrd="0" destOrd="0" presId="urn:microsoft.com/office/officeart/2008/layout/HalfCircleOrganizationChart"/>
    <dgm:cxn modelId="{7012FEA0-8DB5-4810-8D3E-A3614F854BFC}" type="presOf" srcId="{3B7D945B-7492-4DEC-88AB-691A793D4A6C}" destId="{45BC2A67-A3D3-4C16-90D2-13FF56656EE1}" srcOrd="0" destOrd="0" presId="urn:microsoft.com/office/officeart/2008/layout/HalfCircleOrganizationChart"/>
    <dgm:cxn modelId="{198022AA-48FA-48B5-A815-F01AA4D6E315}" type="presOf" srcId="{4CE4F3BC-B18B-4D71-B422-128B7C5BD465}" destId="{ADAC1993-E7DF-494D-8C3D-FC9112DA7AE4}" srcOrd="1" destOrd="0" presId="urn:microsoft.com/office/officeart/2008/layout/HalfCircleOrganizationChart"/>
    <dgm:cxn modelId="{EB8985C5-0E64-4BDB-A1F3-400D5C09AC67}" type="presOf" srcId="{4CE4F3BC-B18B-4D71-B422-128B7C5BD465}" destId="{6D3D13FD-4B6B-4FAD-AF06-38519C871288}" srcOrd="0" destOrd="0" presId="urn:microsoft.com/office/officeart/2008/layout/HalfCircleOrganizationChart"/>
    <dgm:cxn modelId="{6E4614D9-69BE-4E3F-B93B-C0408B891508}" type="presOf" srcId="{E2051CC3-05D5-4167-B300-7C15E88CDC7D}" destId="{9F7BC3E4-EC5C-402A-9AAF-F8AEE509F8FE}" srcOrd="0" destOrd="0" presId="urn:microsoft.com/office/officeart/2008/layout/HalfCircleOrganizationChart"/>
    <dgm:cxn modelId="{970D6216-C4F6-4904-A69B-8481539F0777}" type="presParOf" srcId="{9C213B4E-A555-4330-87ED-6B9C327CA746}" destId="{0CADC5D6-6354-44E4-9EBA-A3B708121ED9}" srcOrd="0" destOrd="0" presId="urn:microsoft.com/office/officeart/2008/layout/HalfCircleOrganizationChart"/>
    <dgm:cxn modelId="{DDFE4BEE-B5F5-44A3-B364-712A04C6A3FF}" type="presParOf" srcId="{0CADC5D6-6354-44E4-9EBA-A3B708121ED9}" destId="{FA19C8DC-59E6-4D78-9771-2FE7CDE0A673}" srcOrd="0" destOrd="0" presId="urn:microsoft.com/office/officeart/2008/layout/HalfCircleOrganizationChart"/>
    <dgm:cxn modelId="{18E91276-E1FB-460E-884F-4F7B0148D7B0}" type="presParOf" srcId="{FA19C8DC-59E6-4D78-9771-2FE7CDE0A673}" destId="{C32B0DF8-ED29-45DD-A629-624EC6D5F7A6}" srcOrd="0" destOrd="0" presId="urn:microsoft.com/office/officeart/2008/layout/HalfCircleOrganizationChart"/>
    <dgm:cxn modelId="{9B73709F-E531-4D0E-8218-BC1E7A574B3D}" type="presParOf" srcId="{FA19C8DC-59E6-4D78-9771-2FE7CDE0A673}" destId="{FECED5C9-3906-486E-BECC-431FB9F3F134}" srcOrd="1" destOrd="0" presId="urn:microsoft.com/office/officeart/2008/layout/HalfCircleOrganizationChart"/>
    <dgm:cxn modelId="{BB02C856-E208-4F72-AB4E-55CB9E125917}" type="presParOf" srcId="{FA19C8DC-59E6-4D78-9771-2FE7CDE0A673}" destId="{5E2B033E-D059-4B2B-84D2-46636B5D2AEB}" srcOrd="2" destOrd="0" presId="urn:microsoft.com/office/officeart/2008/layout/HalfCircleOrganizationChart"/>
    <dgm:cxn modelId="{231060AA-0999-45FA-8DC2-83DAF1B71F89}" type="presParOf" srcId="{FA19C8DC-59E6-4D78-9771-2FE7CDE0A673}" destId="{7DFB8A39-4975-46A5-BABB-5E39D5095477}" srcOrd="3" destOrd="0" presId="urn:microsoft.com/office/officeart/2008/layout/HalfCircleOrganizationChart"/>
    <dgm:cxn modelId="{86682D9B-D32F-4F36-82C3-229FADD0A675}" type="presParOf" srcId="{0CADC5D6-6354-44E4-9EBA-A3B708121ED9}" destId="{6E804804-C3B4-4EE6-94A8-DF6D02C7E971}" srcOrd="1" destOrd="0" presId="urn:microsoft.com/office/officeart/2008/layout/HalfCircleOrganizationChart"/>
    <dgm:cxn modelId="{DF4D5752-5397-4910-B769-D76C3BC1AD50}" type="presParOf" srcId="{6E804804-C3B4-4EE6-94A8-DF6D02C7E971}" destId="{837080FE-988A-4113-B02B-90DA6F0568E3}" srcOrd="0" destOrd="0" presId="urn:microsoft.com/office/officeart/2008/layout/HalfCircleOrganizationChart"/>
    <dgm:cxn modelId="{F18B8FC8-0439-40EB-AD75-47CBA440CEC7}" type="presParOf" srcId="{6E804804-C3B4-4EE6-94A8-DF6D02C7E971}" destId="{1C152554-2EF7-433A-ADA7-B50A13D60176}" srcOrd="1" destOrd="0" presId="urn:microsoft.com/office/officeart/2008/layout/HalfCircleOrganizationChart"/>
    <dgm:cxn modelId="{6A32F1BA-1781-49E3-8150-AAE04C3EEE78}" type="presParOf" srcId="{1C152554-2EF7-433A-ADA7-B50A13D60176}" destId="{4C1F1FDF-5870-4ADF-B773-8F0DFAEAA354}" srcOrd="0" destOrd="0" presId="urn:microsoft.com/office/officeart/2008/layout/HalfCircleOrganizationChart"/>
    <dgm:cxn modelId="{CA360F05-E9FC-4257-9A66-E6536699E1E6}" type="presParOf" srcId="{4C1F1FDF-5870-4ADF-B773-8F0DFAEAA354}" destId="{45BC2A67-A3D3-4C16-90D2-13FF56656EE1}" srcOrd="0" destOrd="0" presId="urn:microsoft.com/office/officeart/2008/layout/HalfCircleOrganizationChart"/>
    <dgm:cxn modelId="{D253EB00-63A7-4459-8C88-BA9FCF827F4F}" type="presParOf" srcId="{4C1F1FDF-5870-4ADF-B773-8F0DFAEAA354}" destId="{3C340467-9C93-4ED2-8A68-4F801792B70F}" srcOrd="1" destOrd="0" presId="urn:microsoft.com/office/officeart/2008/layout/HalfCircleOrganizationChart"/>
    <dgm:cxn modelId="{40D7351C-6D67-47D5-9D9F-8EAF7967BB60}" type="presParOf" srcId="{4C1F1FDF-5870-4ADF-B773-8F0DFAEAA354}" destId="{A1491411-CE31-4D55-AA64-E47E829F5E1A}" srcOrd="2" destOrd="0" presId="urn:microsoft.com/office/officeart/2008/layout/HalfCircleOrganizationChart"/>
    <dgm:cxn modelId="{BB4E69F9-7701-4C43-9572-952A9016E39B}" type="presParOf" srcId="{4C1F1FDF-5870-4ADF-B773-8F0DFAEAA354}" destId="{908B2B8A-83D1-4153-82D4-63890CEE71F6}" srcOrd="3" destOrd="0" presId="urn:microsoft.com/office/officeart/2008/layout/HalfCircleOrganizationChart"/>
    <dgm:cxn modelId="{E379987D-9E6E-4277-A504-737761D394E4}" type="presParOf" srcId="{1C152554-2EF7-433A-ADA7-B50A13D60176}" destId="{802F0F6D-EE8A-485A-AD2C-73610F68CCF9}" srcOrd="1" destOrd="0" presId="urn:microsoft.com/office/officeart/2008/layout/HalfCircleOrganizationChart"/>
    <dgm:cxn modelId="{FC487D96-0B00-4E70-8F42-FD0A46CE7056}" type="presParOf" srcId="{1C152554-2EF7-433A-ADA7-B50A13D60176}" destId="{E57AC9AC-317E-4301-BEBC-EFC54AA57CD0}" srcOrd="2" destOrd="0" presId="urn:microsoft.com/office/officeart/2008/layout/HalfCircleOrganizationChart"/>
    <dgm:cxn modelId="{ABE6F79B-4143-4C30-BFB9-700CC30FDE36}" type="presParOf" srcId="{6E804804-C3B4-4EE6-94A8-DF6D02C7E971}" destId="{9F7BC3E4-EC5C-402A-9AAF-F8AEE509F8FE}" srcOrd="2" destOrd="0" presId="urn:microsoft.com/office/officeart/2008/layout/HalfCircleOrganizationChart"/>
    <dgm:cxn modelId="{8A65CBCA-7801-4B91-A6D5-E4DF5D5ED492}" type="presParOf" srcId="{6E804804-C3B4-4EE6-94A8-DF6D02C7E971}" destId="{F1B843ED-CF34-4F8C-8324-284F5AAFDFC7}" srcOrd="3" destOrd="0" presId="urn:microsoft.com/office/officeart/2008/layout/HalfCircleOrganizationChart"/>
    <dgm:cxn modelId="{A45385EB-6C8D-4759-B040-D269DD05E9C1}" type="presParOf" srcId="{F1B843ED-CF34-4F8C-8324-284F5AAFDFC7}" destId="{D7ACEBC0-A557-4C3D-8D72-B97909247230}" srcOrd="0" destOrd="0" presId="urn:microsoft.com/office/officeart/2008/layout/HalfCircleOrganizationChart"/>
    <dgm:cxn modelId="{A683E899-9324-4B75-9CCE-05C279D8EA66}" type="presParOf" srcId="{D7ACEBC0-A557-4C3D-8D72-B97909247230}" destId="{4A3CFF81-9215-4B50-8F55-BEB8F98AE80B}" srcOrd="0" destOrd="0" presId="urn:microsoft.com/office/officeart/2008/layout/HalfCircleOrganizationChart"/>
    <dgm:cxn modelId="{8EB0B45F-8A21-4DB1-87AD-3F3D7D8E93DC}" type="presParOf" srcId="{D7ACEBC0-A557-4C3D-8D72-B97909247230}" destId="{8B02C549-E081-4A7A-A9B8-8B403A960378}" srcOrd="1" destOrd="0" presId="urn:microsoft.com/office/officeart/2008/layout/HalfCircleOrganizationChart"/>
    <dgm:cxn modelId="{8E8730AC-F8F5-40F7-BC5E-EA4E97F9E767}" type="presParOf" srcId="{D7ACEBC0-A557-4C3D-8D72-B97909247230}" destId="{13C45829-9D11-4D68-A53E-BA9A003DB2D0}" srcOrd="2" destOrd="0" presId="urn:microsoft.com/office/officeart/2008/layout/HalfCircleOrganizationChart"/>
    <dgm:cxn modelId="{E13C5F2B-E410-4CB1-A881-A8F6A31D31CB}" type="presParOf" srcId="{D7ACEBC0-A557-4C3D-8D72-B97909247230}" destId="{9E7ABB24-8DAA-4D63-8882-35A536716D99}" srcOrd="3" destOrd="0" presId="urn:microsoft.com/office/officeart/2008/layout/HalfCircleOrganizationChart"/>
    <dgm:cxn modelId="{200CBDEF-44E8-40E6-8CD2-CC4D9333DA81}" type="presParOf" srcId="{F1B843ED-CF34-4F8C-8324-284F5AAFDFC7}" destId="{729B5605-647A-4F80-A7C5-3DC7F67293A6}" srcOrd="1" destOrd="0" presId="urn:microsoft.com/office/officeart/2008/layout/HalfCircleOrganizationChart"/>
    <dgm:cxn modelId="{1AC98615-ACB8-42CC-9933-9922A43D3824}" type="presParOf" srcId="{F1B843ED-CF34-4F8C-8324-284F5AAFDFC7}" destId="{B02EE993-EB66-425D-B1F8-499CF916D6FD}" srcOrd="2" destOrd="0" presId="urn:microsoft.com/office/officeart/2008/layout/HalfCircleOrganizationChart"/>
    <dgm:cxn modelId="{6CB3D864-2AAE-469B-B2CF-167A42D16AC5}" type="presParOf" srcId="{6E804804-C3B4-4EE6-94A8-DF6D02C7E971}" destId="{3AD28998-BAEE-4761-8216-1F9E68F7E19E}" srcOrd="4" destOrd="0" presId="urn:microsoft.com/office/officeart/2008/layout/HalfCircleOrganizationChart"/>
    <dgm:cxn modelId="{D1785520-22FF-4F7B-8798-8CF7912E654E}" type="presParOf" srcId="{6E804804-C3B4-4EE6-94A8-DF6D02C7E971}" destId="{8EAF4AD9-AE07-4066-8420-00DBF5A6D8D7}" srcOrd="5" destOrd="0" presId="urn:microsoft.com/office/officeart/2008/layout/HalfCircleOrganizationChart"/>
    <dgm:cxn modelId="{7B3E2F7B-4A7A-466B-BD7D-3C22FABABBFA}" type="presParOf" srcId="{8EAF4AD9-AE07-4066-8420-00DBF5A6D8D7}" destId="{C85D9001-1E33-4515-92FD-06C1DA245D9B}" srcOrd="0" destOrd="0" presId="urn:microsoft.com/office/officeart/2008/layout/HalfCircleOrganizationChart"/>
    <dgm:cxn modelId="{D53AE196-63A3-4457-8671-21180A3A3771}" type="presParOf" srcId="{C85D9001-1E33-4515-92FD-06C1DA245D9B}" destId="{6D3D13FD-4B6B-4FAD-AF06-38519C871288}" srcOrd="0" destOrd="0" presId="urn:microsoft.com/office/officeart/2008/layout/HalfCircleOrganizationChart"/>
    <dgm:cxn modelId="{F698F220-E237-46F9-9015-2080FE04104E}" type="presParOf" srcId="{C85D9001-1E33-4515-92FD-06C1DA245D9B}" destId="{33705EA4-7CF1-46FC-A091-4FADB5BA9568}" srcOrd="1" destOrd="0" presId="urn:microsoft.com/office/officeart/2008/layout/HalfCircleOrganizationChart"/>
    <dgm:cxn modelId="{F00BEF06-343D-4C0D-A8AF-AC83964FFDCD}" type="presParOf" srcId="{C85D9001-1E33-4515-92FD-06C1DA245D9B}" destId="{3745A63C-A68D-4386-9DDA-953FB5955751}" srcOrd="2" destOrd="0" presId="urn:microsoft.com/office/officeart/2008/layout/HalfCircleOrganizationChart"/>
    <dgm:cxn modelId="{44B56A66-2324-4D84-85BE-127490A7C106}" type="presParOf" srcId="{C85D9001-1E33-4515-92FD-06C1DA245D9B}" destId="{ADAC1993-E7DF-494D-8C3D-FC9112DA7AE4}" srcOrd="3" destOrd="0" presId="urn:microsoft.com/office/officeart/2008/layout/HalfCircleOrganizationChart"/>
    <dgm:cxn modelId="{C4C5651D-5878-482B-AD05-2139C767426A}" type="presParOf" srcId="{8EAF4AD9-AE07-4066-8420-00DBF5A6D8D7}" destId="{93177139-9DB2-4520-A28E-A4C91391D484}" srcOrd="1" destOrd="0" presId="urn:microsoft.com/office/officeart/2008/layout/HalfCircleOrganizationChart"/>
    <dgm:cxn modelId="{9A64FF99-F125-401C-92FE-B8CE6DB47A9B}" type="presParOf" srcId="{8EAF4AD9-AE07-4066-8420-00DBF5A6D8D7}" destId="{F3A1C3C5-EB26-433D-A76C-197743BF1476}" srcOrd="2" destOrd="0" presId="urn:microsoft.com/office/officeart/2008/layout/HalfCircleOrganizationChart"/>
    <dgm:cxn modelId="{55C7D171-7329-4554-AB1A-6D927B4C2FB1}" type="presParOf" srcId="{0CADC5D6-6354-44E4-9EBA-A3B708121ED9}" destId="{18EA85E6-3F8B-4BCB-806B-89D33DB669FD}" srcOrd="2" destOrd="0" presId="urn:microsoft.com/office/officeart/2008/layout/HalfCircleOrganizationChart"/>
  </dgm:cxnLst>
  <dgm:bg>
    <a:gradFill flip="none" rotWithShape="1">
      <a:gsLst>
        <a:gs pos="0">
          <a:schemeClr val="accent2">
            <a:lumMod val="0"/>
            <a:lumOff val="100000"/>
          </a:schemeClr>
        </a:gs>
        <a:gs pos="69000">
          <a:schemeClr val="accent2">
            <a:lumMod val="0"/>
            <a:lumOff val="100000"/>
          </a:schemeClr>
        </a:gs>
        <a:gs pos="100000">
          <a:srgbClr val="00B0F0"/>
        </a:gs>
      </a:gsLst>
      <a:path path="circle">
        <a:fillToRect l="50000" t="-80000" r="50000" b="180000"/>
      </a:path>
      <a:tileRect/>
    </a:gradFill>
    <a:effectLst>
      <a:outerShdw blurRad="50800" dist="38100" algn="l" rotWithShape="0">
        <a:prstClr val="black">
          <a:alpha val="40000"/>
        </a:prstClr>
      </a:outerShdw>
    </a:effect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3D511C-910C-4039-8B43-283C895F79C0}" type="doc">
      <dgm:prSet loTypeId="urn:microsoft.com/office/officeart/2008/layout/HalfCircleOrganizationChart" loCatId="hierarchy" qsTypeId="urn:microsoft.com/office/officeart/2005/8/quickstyle/simple5" qsCatId="simple" csTypeId="urn:microsoft.com/office/officeart/2005/8/colors/colorful1" csCatId="colorful" phldr="1"/>
      <dgm:spPr/>
      <dgm:t>
        <a:bodyPr/>
        <a:lstStyle/>
        <a:p>
          <a:endParaRPr lang="fr-FR"/>
        </a:p>
      </dgm:t>
    </dgm:pt>
    <dgm:pt modelId="{FE6197D0-8A46-4EF6-9E05-39E4FD696D67}">
      <dgm:prSet phldrT="[Texte]" custT="1"/>
      <dgm:spPr/>
      <dgm:t>
        <a:bodyPr/>
        <a:lstStyle/>
        <a:p>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Sanction</a:t>
          </a:r>
        </a:p>
      </dgm:t>
    </dgm:pt>
    <dgm:pt modelId="{6FD5F778-049B-4CA3-A341-ED4E494578BF}" type="parTrans" cxnId="{EF06F149-FF2A-4196-A21F-4757405D90A5}">
      <dgm:prSet/>
      <dgm:spPr/>
      <dgm:t>
        <a:bodyPr/>
        <a:lstStyle/>
        <a:p>
          <a:endParaRPr lang="fr-FR"/>
        </a:p>
      </dgm:t>
    </dgm:pt>
    <dgm:pt modelId="{DD4B3073-A40B-45CB-B6BB-E7BA28904606}" type="sibTrans" cxnId="{EF06F149-FF2A-4196-A21F-4757405D90A5}">
      <dgm:prSet/>
      <dgm:spPr/>
      <dgm:t>
        <a:bodyPr/>
        <a:lstStyle/>
        <a:p>
          <a:endParaRPr lang="fr-FR"/>
        </a:p>
      </dgm:t>
    </dgm:pt>
    <dgm:pt modelId="{3B7D945B-7492-4DEC-88AB-691A793D4A6C}">
      <dgm:prSet phldrT="[Texte]" custT="1"/>
      <dgm:spPr/>
      <dgm:t>
        <a:bodyPr/>
        <a:lstStyle/>
        <a:p>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Modérée</a:t>
          </a:r>
        </a:p>
      </dgm:t>
    </dgm:pt>
    <dgm:pt modelId="{584083B6-57BF-4C7F-8D98-874C28AB27DA}" type="parTrans" cxnId="{71B7237D-5714-442B-AC26-38D3718555B1}">
      <dgm:prSet/>
      <dgm:spPr/>
      <dgm:t>
        <a:bodyPr/>
        <a:lstStyle/>
        <a:p>
          <a:endParaRPr lang="fr-FR"/>
        </a:p>
      </dgm:t>
    </dgm:pt>
    <dgm:pt modelId="{891AFCB9-B34A-4C4D-A35F-7728F8AAF34E}" type="sibTrans" cxnId="{71B7237D-5714-442B-AC26-38D3718555B1}">
      <dgm:prSet/>
      <dgm:spPr/>
      <dgm:t>
        <a:bodyPr/>
        <a:lstStyle/>
        <a:p>
          <a:endParaRPr lang="fr-FR"/>
        </a:p>
      </dgm:t>
    </dgm:pt>
    <dgm:pt modelId="{78ECF80E-7DAA-4D0D-86F0-459259171C40}">
      <dgm:prSet phldrT="[Texte]" custT="1"/>
      <dgm:spPr/>
      <dgm:t>
        <a:bodyPr/>
        <a:lstStyle/>
        <a:p>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Sévère</a:t>
          </a:r>
        </a:p>
      </dgm:t>
    </dgm:pt>
    <dgm:pt modelId="{E2051CC3-05D5-4167-B300-7C15E88CDC7D}" type="parTrans" cxnId="{02369134-A1E7-4A5C-8441-5FC40CD7FEDE}">
      <dgm:prSet/>
      <dgm:spPr/>
      <dgm:t>
        <a:bodyPr/>
        <a:lstStyle/>
        <a:p>
          <a:endParaRPr lang="fr-FR"/>
        </a:p>
      </dgm:t>
    </dgm:pt>
    <dgm:pt modelId="{E4A1313C-1E63-4D29-B9F7-1874421BCAAF}" type="sibTrans" cxnId="{02369134-A1E7-4A5C-8441-5FC40CD7FEDE}">
      <dgm:prSet/>
      <dgm:spPr/>
      <dgm:t>
        <a:bodyPr/>
        <a:lstStyle/>
        <a:p>
          <a:endParaRPr lang="fr-FR"/>
        </a:p>
      </dgm:t>
    </dgm:pt>
    <dgm:pt modelId="{9C213B4E-A555-4330-87ED-6B9C327CA746}" type="pres">
      <dgm:prSet presAssocID="{7B3D511C-910C-4039-8B43-283C895F79C0}" presName="Name0" presStyleCnt="0">
        <dgm:presLayoutVars>
          <dgm:orgChart val="1"/>
          <dgm:chPref val="1"/>
          <dgm:dir/>
          <dgm:animOne val="branch"/>
          <dgm:animLvl val="lvl"/>
          <dgm:resizeHandles/>
        </dgm:presLayoutVars>
      </dgm:prSet>
      <dgm:spPr/>
    </dgm:pt>
    <dgm:pt modelId="{0CADC5D6-6354-44E4-9EBA-A3B708121ED9}" type="pres">
      <dgm:prSet presAssocID="{FE6197D0-8A46-4EF6-9E05-39E4FD696D67}" presName="hierRoot1" presStyleCnt="0">
        <dgm:presLayoutVars>
          <dgm:hierBranch val="init"/>
        </dgm:presLayoutVars>
      </dgm:prSet>
      <dgm:spPr/>
    </dgm:pt>
    <dgm:pt modelId="{FA19C8DC-59E6-4D78-9771-2FE7CDE0A673}" type="pres">
      <dgm:prSet presAssocID="{FE6197D0-8A46-4EF6-9E05-39E4FD696D67}" presName="rootComposite1" presStyleCnt="0"/>
      <dgm:spPr/>
    </dgm:pt>
    <dgm:pt modelId="{C32B0DF8-ED29-45DD-A629-624EC6D5F7A6}" type="pres">
      <dgm:prSet presAssocID="{FE6197D0-8A46-4EF6-9E05-39E4FD696D67}" presName="rootText1" presStyleLbl="alignAcc1" presStyleIdx="0" presStyleCnt="0" custScaleX="142383">
        <dgm:presLayoutVars>
          <dgm:chPref val="3"/>
        </dgm:presLayoutVars>
      </dgm:prSet>
      <dgm:spPr/>
    </dgm:pt>
    <dgm:pt modelId="{FECED5C9-3906-486E-BECC-431FB9F3F134}" type="pres">
      <dgm:prSet presAssocID="{FE6197D0-8A46-4EF6-9E05-39E4FD696D67}" presName="topArc1" presStyleLbl="parChTrans1D1" presStyleIdx="0" presStyleCnt="6"/>
      <dgm:spPr>
        <a:ln w="19050">
          <a:solidFill>
            <a:srgbClr val="FF0000"/>
          </a:solidFill>
        </a:ln>
      </dgm:spPr>
    </dgm:pt>
    <dgm:pt modelId="{5E2B033E-D059-4B2B-84D2-46636B5D2AEB}" type="pres">
      <dgm:prSet presAssocID="{FE6197D0-8A46-4EF6-9E05-39E4FD696D67}" presName="bottomArc1" presStyleLbl="parChTrans1D1" presStyleIdx="1" presStyleCnt="6"/>
      <dgm:spPr>
        <a:ln w="19050">
          <a:solidFill>
            <a:srgbClr val="FF0000"/>
          </a:solidFill>
        </a:ln>
      </dgm:spPr>
    </dgm:pt>
    <dgm:pt modelId="{7DFB8A39-4975-46A5-BABB-5E39D5095477}" type="pres">
      <dgm:prSet presAssocID="{FE6197D0-8A46-4EF6-9E05-39E4FD696D67}" presName="topConnNode1" presStyleLbl="node1" presStyleIdx="0" presStyleCnt="0"/>
      <dgm:spPr/>
    </dgm:pt>
    <dgm:pt modelId="{6E804804-C3B4-4EE6-94A8-DF6D02C7E971}" type="pres">
      <dgm:prSet presAssocID="{FE6197D0-8A46-4EF6-9E05-39E4FD696D67}" presName="hierChild2" presStyleCnt="0"/>
      <dgm:spPr/>
    </dgm:pt>
    <dgm:pt modelId="{837080FE-988A-4113-B02B-90DA6F0568E3}" type="pres">
      <dgm:prSet presAssocID="{584083B6-57BF-4C7F-8D98-874C28AB27DA}" presName="Name28" presStyleLbl="parChTrans1D2" presStyleIdx="0" presStyleCnt="2"/>
      <dgm:spPr/>
    </dgm:pt>
    <dgm:pt modelId="{1C152554-2EF7-433A-ADA7-B50A13D60176}" type="pres">
      <dgm:prSet presAssocID="{3B7D945B-7492-4DEC-88AB-691A793D4A6C}" presName="hierRoot2" presStyleCnt="0">
        <dgm:presLayoutVars>
          <dgm:hierBranch val="init"/>
        </dgm:presLayoutVars>
      </dgm:prSet>
      <dgm:spPr/>
    </dgm:pt>
    <dgm:pt modelId="{4C1F1FDF-5870-4ADF-B773-8F0DFAEAA354}" type="pres">
      <dgm:prSet presAssocID="{3B7D945B-7492-4DEC-88AB-691A793D4A6C}" presName="rootComposite2" presStyleCnt="0"/>
      <dgm:spPr/>
    </dgm:pt>
    <dgm:pt modelId="{45BC2A67-A3D3-4C16-90D2-13FF56656EE1}" type="pres">
      <dgm:prSet presAssocID="{3B7D945B-7492-4DEC-88AB-691A793D4A6C}" presName="rootText2" presStyleLbl="alignAcc1" presStyleIdx="0" presStyleCnt="0">
        <dgm:presLayoutVars>
          <dgm:chPref val="3"/>
        </dgm:presLayoutVars>
      </dgm:prSet>
      <dgm:spPr/>
    </dgm:pt>
    <dgm:pt modelId="{3C340467-9C93-4ED2-8A68-4F801792B70F}" type="pres">
      <dgm:prSet presAssocID="{3B7D945B-7492-4DEC-88AB-691A793D4A6C}" presName="topArc2" presStyleLbl="parChTrans1D1" presStyleIdx="2" presStyleCnt="6"/>
      <dgm:spPr>
        <a:ln>
          <a:solidFill>
            <a:srgbClr val="FF0000"/>
          </a:solidFill>
        </a:ln>
      </dgm:spPr>
    </dgm:pt>
    <dgm:pt modelId="{A1491411-CE31-4D55-AA64-E47E829F5E1A}" type="pres">
      <dgm:prSet presAssocID="{3B7D945B-7492-4DEC-88AB-691A793D4A6C}" presName="bottomArc2" presStyleLbl="parChTrans1D1" presStyleIdx="3" presStyleCnt="6"/>
      <dgm:spPr>
        <a:ln>
          <a:solidFill>
            <a:srgbClr val="FF0000"/>
          </a:solidFill>
        </a:ln>
      </dgm:spPr>
    </dgm:pt>
    <dgm:pt modelId="{908B2B8A-83D1-4153-82D4-63890CEE71F6}" type="pres">
      <dgm:prSet presAssocID="{3B7D945B-7492-4DEC-88AB-691A793D4A6C}" presName="topConnNode2" presStyleLbl="node2" presStyleIdx="0" presStyleCnt="0"/>
      <dgm:spPr/>
    </dgm:pt>
    <dgm:pt modelId="{802F0F6D-EE8A-485A-AD2C-73610F68CCF9}" type="pres">
      <dgm:prSet presAssocID="{3B7D945B-7492-4DEC-88AB-691A793D4A6C}" presName="hierChild4" presStyleCnt="0"/>
      <dgm:spPr/>
    </dgm:pt>
    <dgm:pt modelId="{E57AC9AC-317E-4301-BEBC-EFC54AA57CD0}" type="pres">
      <dgm:prSet presAssocID="{3B7D945B-7492-4DEC-88AB-691A793D4A6C}" presName="hierChild5" presStyleCnt="0"/>
      <dgm:spPr/>
    </dgm:pt>
    <dgm:pt modelId="{9F7BC3E4-EC5C-402A-9AAF-F8AEE509F8FE}" type="pres">
      <dgm:prSet presAssocID="{E2051CC3-05D5-4167-B300-7C15E88CDC7D}" presName="Name28" presStyleLbl="parChTrans1D2" presStyleIdx="1" presStyleCnt="2"/>
      <dgm:spPr/>
    </dgm:pt>
    <dgm:pt modelId="{F1B843ED-CF34-4F8C-8324-284F5AAFDFC7}" type="pres">
      <dgm:prSet presAssocID="{78ECF80E-7DAA-4D0D-86F0-459259171C40}" presName="hierRoot2" presStyleCnt="0">
        <dgm:presLayoutVars>
          <dgm:hierBranch val="init"/>
        </dgm:presLayoutVars>
      </dgm:prSet>
      <dgm:spPr/>
    </dgm:pt>
    <dgm:pt modelId="{D7ACEBC0-A557-4C3D-8D72-B97909247230}" type="pres">
      <dgm:prSet presAssocID="{78ECF80E-7DAA-4D0D-86F0-459259171C40}" presName="rootComposite2" presStyleCnt="0"/>
      <dgm:spPr/>
    </dgm:pt>
    <dgm:pt modelId="{4A3CFF81-9215-4B50-8F55-BEB8F98AE80B}" type="pres">
      <dgm:prSet presAssocID="{78ECF80E-7DAA-4D0D-86F0-459259171C40}" presName="rootText2" presStyleLbl="alignAcc1" presStyleIdx="0" presStyleCnt="0">
        <dgm:presLayoutVars>
          <dgm:chPref val="3"/>
        </dgm:presLayoutVars>
      </dgm:prSet>
      <dgm:spPr/>
    </dgm:pt>
    <dgm:pt modelId="{8B02C549-E081-4A7A-A9B8-8B403A960378}" type="pres">
      <dgm:prSet presAssocID="{78ECF80E-7DAA-4D0D-86F0-459259171C40}" presName="topArc2" presStyleLbl="parChTrans1D1" presStyleIdx="4" presStyleCnt="6"/>
      <dgm:spPr>
        <a:ln>
          <a:solidFill>
            <a:srgbClr val="FF0000"/>
          </a:solidFill>
        </a:ln>
      </dgm:spPr>
    </dgm:pt>
    <dgm:pt modelId="{13C45829-9D11-4D68-A53E-BA9A003DB2D0}" type="pres">
      <dgm:prSet presAssocID="{78ECF80E-7DAA-4D0D-86F0-459259171C40}" presName="bottomArc2" presStyleLbl="parChTrans1D1" presStyleIdx="5" presStyleCnt="6"/>
      <dgm:spPr>
        <a:ln>
          <a:solidFill>
            <a:srgbClr val="FF0000"/>
          </a:solidFill>
        </a:ln>
      </dgm:spPr>
    </dgm:pt>
    <dgm:pt modelId="{9E7ABB24-8DAA-4D63-8882-35A536716D99}" type="pres">
      <dgm:prSet presAssocID="{78ECF80E-7DAA-4D0D-86F0-459259171C40}" presName="topConnNode2" presStyleLbl="node2" presStyleIdx="0" presStyleCnt="0"/>
      <dgm:spPr/>
    </dgm:pt>
    <dgm:pt modelId="{729B5605-647A-4F80-A7C5-3DC7F67293A6}" type="pres">
      <dgm:prSet presAssocID="{78ECF80E-7DAA-4D0D-86F0-459259171C40}" presName="hierChild4" presStyleCnt="0"/>
      <dgm:spPr/>
    </dgm:pt>
    <dgm:pt modelId="{B02EE993-EB66-425D-B1F8-499CF916D6FD}" type="pres">
      <dgm:prSet presAssocID="{78ECF80E-7DAA-4D0D-86F0-459259171C40}" presName="hierChild5" presStyleCnt="0"/>
      <dgm:spPr/>
    </dgm:pt>
    <dgm:pt modelId="{18EA85E6-3F8B-4BCB-806B-89D33DB669FD}" type="pres">
      <dgm:prSet presAssocID="{FE6197D0-8A46-4EF6-9E05-39E4FD696D67}" presName="hierChild3" presStyleCnt="0"/>
      <dgm:spPr/>
    </dgm:pt>
  </dgm:ptLst>
  <dgm:cxnLst>
    <dgm:cxn modelId="{42B39E01-5AE0-43B6-BAD5-39427CAFB602}" type="presOf" srcId="{7B3D511C-910C-4039-8B43-283C895F79C0}" destId="{9C213B4E-A555-4330-87ED-6B9C327CA746}" srcOrd="0" destOrd="0" presId="urn:microsoft.com/office/officeart/2008/layout/HalfCircleOrganizationChart"/>
    <dgm:cxn modelId="{58FED322-19AB-41DC-B39B-BE6FD0ED3CB7}" type="presOf" srcId="{FE6197D0-8A46-4EF6-9E05-39E4FD696D67}" destId="{7DFB8A39-4975-46A5-BABB-5E39D5095477}" srcOrd="1" destOrd="0" presId="urn:microsoft.com/office/officeart/2008/layout/HalfCircleOrganizationChart"/>
    <dgm:cxn modelId="{4B029C24-719F-416B-8122-0D09E6803548}" type="presOf" srcId="{584083B6-57BF-4C7F-8D98-874C28AB27DA}" destId="{837080FE-988A-4113-B02B-90DA6F0568E3}" srcOrd="0" destOrd="0" presId="urn:microsoft.com/office/officeart/2008/layout/HalfCircleOrganizationChart"/>
    <dgm:cxn modelId="{C7E0D926-D358-480F-B48D-307ABBADFE4C}" type="presOf" srcId="{3B7D945B-7492-4DEC-88AB-691A793D4A6C}" destId="{908B2B8A-83D1-4153-82D4-63890CEE71F6}" srcOrd="1" destOrd="0" presId="urn:microsoft.com/office/officeart/2008/layout/HalfCircleOrganizationChart"/>
    <dgm:cxn modelId="{C4498B33-F46B-4CB5-9CAA-42AEB4D5C51B}" type="presOf" srcId="{FE6197D0-8A46-4EF6-9E05-39E4FD696D67}" destId="{C32B0DF8-ED29-45DD-A629-624EC6D5F7A6}" srcOrd="0" destOrd="0" presId="urn:microsoft.com/office/officeart/2008/layout/HalfCircleOrganizationChart"/>
    <dgm:cxn modelId="{02369134-A1E7-4A5C-8441-5FC40CD7FEDE}" srcId="{FE6197D0-8A46-4EF6-9E05-39E4FD696D67}" destId="{78ECF80E-7DAA-4D0D-86F0-459259171C40}" srcOrd="1" destOrd="0" parTransId="{E2051CC3-05D5-4167-B300-7C15E88CDC7D}" sibTransId="{E4A1313C-1E63-4D29-B9F7-1874421BCAAF}"/>
    <dgm:cxn modelId="{EF06F149-FF2A-4196-A21F-4757405D90A5}" srcId="{7B3D511C-910C-4039-8B43-283C895F79C0}" destId="{FE6197D0-8A46-4EF6-9E05-39E4FD696D67}" srcOrd="0" destOrd="0" parTransId="{6FD5F778-049B-4CA3-A341-ED4E494578BF}" sibTransId="{DD4B3073-A40B-45CB-B6BB-E7BA28904606}"/>
    <dgm:cxn modelId="{E1A0A870-2084-4242-8865-0D596ACB7DD0}" type="presOf" srcId="{78ECF80E-7DAA-4D0D-86F0-459259171C40}" destId="{9E7ABB24-8DAA-4D63-8882-35A536716D99}" srcOrd="1" destOrd="0" presId="urn:microsoft.com/office/officeart/2008/layout/HalfCircleOrganizationChart"/>
    <dgm:cxn modelId="{71B7237D-5714-442B-AC26-38D3718555B1}" srcId="{FE6197D0-8A46-4EF6-9E05-39E4FD696D67}" destId="{3B7D945B-7492-4DEC-88AB-691A793D4A6C}" srcOrd="0" destOrd="0" parTransId="{584083B6-57BF-4C7F-8D98-874C28AB27DA}" sibTransId="{891AFCB9-B34A-4C4D-A35F-7728F8AAF34E}"/>
    <dgm:cxn modelId="{B3E56A7F-A7F3-4648-A922-3EA3386F6A10}" type="presOf" srcId="{78ECF80E-7DAA-4D0D-86F0-459259171C40}" destId="{4A3CFF81-9215-4B50-8F55-BEB8F98AE80B}" srcOrd="0" destOrd="0" presId="urn:microsoft.com/office/officeart/2008/layout/HalfCircleOrganizationChart"/>
    <dgm:cxn modelId="{7012FEA0-8DB5-4810-8D3E-A3614F854BFC}" type="presOf" srcId="{3B7D945B-7492-4DEC-88AB-691A793D4A6C}" destId="{45BC2A67-A3D3-4C16-90D2-13FF56656EE1}" srcOrd="0" destOrd="0" presId="urn:microsoft.com/office/officeart/2008/layout/HalfCircleOrganizationChart"/>
    <dgm:cxn modelId="{6E4614D9-69BE-4E3F-B93B-C0408B891508}" type="presOf" srcId="{E2051CC3-05D5-4167-B300-7C15E88CDC7D}" destId="{9F7BC3E4-EC5C-402A-9AAF-F8AEE509F8FE}" srcOrd="0" destOrd="0" presId="urn:microsoft.com/office/officeart/2008/layout/HalfCircleOrganizationChart"/>
    <dgm:cxn modelId="{970D6216-C4F6-4904-A69B-8481539F0777}" type="presParOf" srcId="{9C213B4E-A555-4330-87ED-6B9C327CA746}" destId="{0CADC5D6-6354-44E4-9EBA-A3B708121ED9}" srcOrd="0" destOrd="0" presId="urn:microsoft.com/office/officeart/2008/layout/HalfCircleOrganizationChart"/>
    <dgm:cxn modelId="{DDFE4BEE-B5F5-44A3-B364-712A04C6A3FF}" type="presParOf" srcId="{0CADC5D6-6354-44E4-9EBA-A3B708121ED9}" destId="{FA19C8DC-59E6-4D78-9771-2FE7CDE0A673}" srcOrd="0" destOrd="0" presId="urn:microsoft.com/office/officeart/2008/layout/HalfCircleOrganizationChart"/>
    <dgm:cxn modelId="{18E91276-E1FB-460E-884F-4F7B0148D7B0}" type="presParOf" srcId="{FA19C8DC-59E6-4D78-9771-2FE7CDE0A673}" destId="{C32B0DF8-ED29-45DD-A629-624EC6D5F7A6}" srcOrd="0" destOrd="0" presId="urn:microsoft.com/office/officeart/2008/layout/HalfCircleOrganizationChart"/>
    <dgm:cxn modelId="{9B73709F-E531-4D0E-8218-BC1E7A574B3D}" type="presParOf" srcId="{FA19C8DC-59E6-4D78-9771-2FE7CDE0A673}" destId="{FECED5C9-3906-486E-BECC-431FB9F3F134}" srcOrd="1" destOrd="0" presId="urn:microsoft.com/office/officeart/2008/layout/HalfCircleOrganizationChart"/>
    <dgm:cxn modelId="{BB02C856-E208-4F72-AB4E-55CB9E125917}" type="presParOf" srcId="{FA19C8DC-59E6-4D78-9771-2FE7CDE0A673}" destId="{5E2B033E-D059-4B2B-84D2-46636B5D2AEB}" srcOrd="2" destOrd="0" presId="urn:microsoft.com/office/officeart/2008/layout/HalfCircleOrganizationChart"/>
    <dgm:cxn modelId="{231060AA-0999-45FA-8DC2-83DAF1B71F89}" type="presParOf" srcId="{FA19C8DC-59E6-4D78-9771-2FE7CDE0A673}" destId="{7DFB8A39-4975-46A5-BABB-5E39D5095477}" srcOrd="3" destOrd="0" presId="urn:microsoft.com/office/officeart/2008/layout/HalfCircleOrganizationChart"/>
    <dgm:cxn modelId="{86682D9B-D32F-4F36-82C3-229FADD0A675}" type="presParOf" srcId="{0CADC5D6-6354-44E4-9EBA-A3B708121ED9}" destId="{6E804804-C3B4-4EE6-94A8-DF6D02C7E971}" srcOrd="1" destOrd="0" presId="urn:microsoft.com/office/officeart/2008/layout/HalfCircleOrganizationChart"/>
    <dgm:cxn modelId="{DF4D5752-5397-4910-B769-D76C3BC1AD50}" type="presParOf" srcId="{6E804804-C3B4-4EE6-94A8-DF6D02C7E971}" destId="{837080FE-988A-4113-B02B-90DA6F0568E3}" srcOrd="0" destOrd="0" presId="urn:microsoft.com/office/officeart/2008/layout/HalfCircleOrganizationChart"/>
    <dgm:cxn modelId="{F18B8FC8-0439-40EB-AD75-47CBA440CEC7}" type="presParOf" srcId="{6E804804-C3B4-4EE6-94A8-DF6D02C7E971}" destId="{1C152554-2EF7-433A-ADA7-B50A13D60176}" srcOrd="1" destOrd="0" presId="urn:microsoft.com/office/officeart/2008/layout/HalfCircleOrganizationChart"/>
    <dgm:cxn modelId="{6A32F1BA-1781-49E3-8150-AAE04C3EEE78}" type="presParOf" srcId="{1C152554-2EF7-433A-ADA7-B50A13D60176}" destId="{4C1F1FDF-5870-4ADF-B773-8F0DFAEAA354}" srcOrd="0" destOrd="0" presId="urn:microsoft.com/office/officeart/2008/layout/HalfCircleOrganizationChart"/>
    <dgm:cxn modelId="{CA360F05-E9FC-4257-9A66-E6536699E1E6}" type="presParOf" srcId="{4C1F1FDF-5870-4ADF-B773-8F0DFAEAA354}" destId="{45BC2A67-A3D3-4C16-90D2-13FF56656EE1}" srcOrd="0" destOrd="0" presId="urn:microsoft.com/office/officeart/2008/layout/HalfCircleOrganizationChart"/>
    <dgm:cxn modelId="{D253EB00-63A7-4459-8C88-BA9FCF827F4F}" type="presParOf" srcId="{4C1F1FDF-5870-4ADF-B773-8F0DFAEAA354}" destId="{3C340467-9C93-4ED2-8A68-4F801792B70F}" srcOrd="1" destOrd="0" presId="urn:microsoft.com/office/officeart/2008/layout/HalfCircleOrganizationChart"/>
    <dgm:cxn modelId="{40D7351C-6D67-47D5-9D9F-8EAF7967BB60}" type="presParOf" srcId="{4C1F1FDF-5870-4ADF-B773-8F0DFAEAA354}" destId="{A1491411-CE31-4D55-AA64-E47E829F5E1A}" srcOrd="2" destOrd="0" presId="urn:microsoft.com/office/officeart/2008/layout/HalfCircleOrganizationChart"/>
    <dgm:cxn modelId="{BB4E69F9-7701-4C43-9572-952A9016E39B}" type="presParOf" srcId="{4C1F1FDF-5870-4ADF-B773-8F0DFAEAA354}" destId="{908B2B8A-83D1-4153-82D4-63890CEE71F6}" srcOrd="3" destOrd="0" presId="urn:microsoft.com/office/officeart/2008/layout/HalfCircleOrganizationChart"/>
    <dgm:cxn modelId="{E379987D-9E6E-4277-A504-737761D394E4}" type="presParOf" srcId="{1C152554-2EF7-433A-ADA7-B50A13D60176}" destId="{802F0F6D-EE8A-485A-AD2C-73610F68CCF9}" srcOrd="1" destOrd="0" presId="urn:microsoft.com/office/officeart/2008/layout/HalfCircleOrganizationChart"/>
    <dgm:cxn modelId="{FC487D96-0B00-4E70-8F42-FD0A46CE7056}" type="presParOf" srcId="{1C152554-2EF7-433A-ADA7-B50A13D60176}" destId="{E57AC9AC-317E-4301-BEBC-EFC54AA57CD0}" srcOrd="2" destOrd="0" presId="urn:microsoft.com/office/officeart/2008/layout/HalfCircleOrganizationChart"/>
    <dgm:cxn modelId="{ABE6F79B-4143-4C30-BFB9-700CC30FDE36}" type="presParOf" srcId="{6E804804-C3B4-4EE6-94A8-DF6D02C7E971}" destId="{9F7BC3E4-EC5C-402A-9AAF-F8AEE509F8FE}" srcOrd="2" destOrd="0" presId="urn:microsoft.com/office/officeart/2008/layout/HalfCircleOrganizationChart"/>
    <dgm:cxn modelId="{8A65CBCA-7801-4B91-A6D5-E4DF5D5ED492}" type="presParOf" srcId="{6E804804-C3B4-4EE6-94A8-DF6D02C7E971}" destId="{F1B843ED-CF34-4F8C-8324-284F5AAFDFC7}" srcOrd="3" destOrd="0" presId="urn:microsoft.com/office/officeart/2008/layout/HalfCircleOrganizationChart"/>
    <dgm:cxn modelId="{A45385EB-6C8D-4759-B040-D269DD05E9C1}" type="presParOf" srcId="{F1B843ED-CF34-4F8C-8324-284F5AAFDFC7}" destId="{D7ACEBC0-A557-4C3D-8D72-B97909247230}" srcOrd="0" destOrd="0" presId="urn:microsoft.com/office/officeart/2008/layout/HalfCircleOrganizationChart"/>
    <dgm:cxn modelId="{A683E899-9324-4B75-9CCE-05C279D8EA66}" type="presParOf" srcId="{D7ACEBC0-A557-4C3D-8D72-B97909247230}" destId="{4A3CFF81-9215-4B50-8F55-BEB8F98AE80B}" srcOrd="0" destOrd="0" presId="urn:microsoft.com/office/officeart/2008/layout/HalfCircleOrganizationChart"/>
    <dgm:cxn modelId="{8EB0B45F-8A21-4DB1-87AD-3F3D7D8E93DC}" type="presParOf" srcId="{D7ACEBC0-A557-4C3D-8D72-B97909247230}" destId="{8B02C549-E081-4A7A-A9B8-8B403A960378}" srcOrd="1" destOrd="0" presId="urn:microsoft.com/office/officeart/2008/layout/HalfCircleOrganizationChart"/>
    <dgm:cxn modelId="{8E8730AC-F8F5-40F7-BC5E-EA4E97F9E767}" type="presParOf" srcId="{D7ACEBC0-A557-4C3D-8D72-B97909247230}" destId="{13C45829-9D11-4D68-A53E-BA9A003DB2D0}" srcOrd="2" destOrd="0" presId="urn:microsoft.com/office/officeart/2008/layout/HalfCircleOrganizationChart"/>
    <dgm:cxn modelId="{E13C5F2B-E410-4CB1-A881-A8F6A31D31CB}" type="presParOf" srcId="{D7ACEBC0-A557-4C3D-8D72-B97909247230}" destId="{9E7ABB24-8DAA-4D63-8882-35A536716D99}" srcOrd="3" destOrd="0" presId="urn:microsoft.com/office/officeart/2008/layout/HalfCircleOrganizationChart"/>
    <dgm:cxn modelId="{200CBDEF-44E8-40E6-8CD2-CC4D9333DA81}" type="presParOf" srcId="{F1B843ED-CF34-4F8C-8324-284F5AAFDFC7}" destId="{729B5605-647A-4F80-A7C5-3DC7F67293A6}" srcOrd="1" destOrd="0" presId="urn:microsoft.com/office/officeart/2008/layout/HalfCircleOrganizationChart"/>
    <dgm:cxn modelId="{1AC98615-ACB8-42CC-9933-9922A43D3824}" type="presParOf" srcId="{F1B843ED-CF34-4F8C-8324-284F5AAFDFC7}" destId="{B02EE993-EB66-425D-B1F8-499CF916D6FD}" srcOrd="2" destOrd="0" presId="urn:microsoft.com/office/officeart/2008/layout/HalfCircleOrganizationChart"/>
    <dgm:cxn modelId="{55C7D171-7329-4554-AB1A-6D927B4C2FB1}" type="presParOf" srcId="{0CADC5D6-6354-44E4-9EBA-A3B708121ED9}" destId="{18EA85E6-3F8B-4BCB-806B-89D33DB669FD}" srcOrd="2" destOrd="0" presId="urn:microsoft.com/office/officeart/2008/layout/HalfCircleOrganizationChart"/>
  </dgm:cxnLst>
  <dgm:bg>
    <a:gradFill>
      <a:gsLst>
        <a:gs pos="0">
          <a:schemeClr val="accent2">
            <a:lumMod val="0"/>
            <a:lumOff val="100000"/>
          </a:schemeClr>
        </a:gs>
        <a:gs pos="77000">
          <a:schemeClr val="accent2">
            <a:lumMod val="0"/>
            <a:lumOff val="100000"/>
          </a:schemeClr>
        </a:gs>
        <a:gs pos="100000">
          <a:srgbClr val="FF6600"/>
        </a:gs>
      </a:gsLst>
      <a:path path="circle">
        <a:fillToRect l="50000" t="-80000" r="50000" b="180000"/>
      </a:path>
    </a:gradFill>
    <a:effectLst>
      <a:outerShdw blurRad="50800" dist="38100" algn="l" rotWithShape="0">
        <a:prstClr val="black">
          <a:alpha val="40000"/>
        </a:prstClr>
      </a:outerShdw>
    </a:effect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3D511C-910C-4039-8B43-283C895F79C0}" type="doc">
      <dgm:prSet loTypeId="urn:microsoft.com/office/officeart/2008/layout/HalfCircleOrganizationChart" loCatId="hierarchy" qsTypeId="urn:microsoft.com/office/officeart/2005/8/quickstyle/simple5" qsCatId="simple" csTypeId="urn:microsoft.com/office/officeart/2005/8/colors/colorful1" csCatId="colorful" phldr="1"/>
      <dgm:spPr/>
      <dgm:t>
        <a:bodyPr/>
        <a:lstStyle/>
        <a:p>
          <a:endParaRPr lang="fr-FR"/>
        </a:p>
      </dgm:t>
    </dgm:pt>
    <dgm:pt modelId="{FE6197D0-8A46-4EF6-9E05-39E4FD696D67}">
      <dgm:prSet phldrT="[Texte]" custT="1"/>
      <dgm:spPr/>
      <dgm:t>
        <a:bodyPr/>
        <a:lstStyle/>
        <a:p>
          <a:pPr marL="0" lvl="0" indent="0" algn="ctr" defTabSz="1200150" rtl="0" eaLnBrk="1" latinLnBrk="0" hangingPunct="1">
            <a:lnSpc>
              <a:spcPct val="90000"/>
            </a:lnSpc>
            <a:spcBef>
              <a:spcPct val="0"/>
            </a:spcBef>
            <a:spcAft>
              <a:spcPct val="35000"/>
            </a:spcAft>
            <a:buNone/>
          </a:pPr>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Type de consommation</a:t>
          </a:r>
        </a:p>
      </dgm:t>
    </dgm:pt>
    <dgm:pt modelId="{6FD5F778-049B-4CA3-A341-ED4E494578BF}" type="parTrans" cxnId="{EF06F149-FF2A-4196-A21F-4757405D90A5}">
      <dgm:prSet/>
      <dgm:spPr/>
      <dgm:t>
        <a:bodyPr/>
        <a:lstStyle/>
        <a:p>
          <a:endParaRPr lang="fr-FR"/>
        </a:p>
      </dgm:t>
    </dgm:pt>
    <dgm:pt modelId="{DD4B3073-A40B-45CB-B6BB-E7BA28904606}" type="sibTrans" cxnId="{EF06F149-FF2A-4196-A21F-4757405D90A5}">
      <dgm:prSet/>
      <dgm:spPr/>
      <dgm:t>
        <a:bodyPr/>
        <a:lstStyle/>
        <a:p>
          <a:endParaRPr lang="fr-FR"/>
        </a:p>
      </dgm:t>
    </dgm:pt>
    <dgm:pt modelId="{3B7D945B-7492-4DEC-88AB-691A793D4A6C}">
      <dgm:prSet phldrT="[Texte]" custT="1"/>
      <dgm:spPr/>
      <dgm:t>
        <a:bodyPr/>
        <a:lstStyle/>
        <a:p>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Alcool</a:t>
          </a:r>
        </a:p>
      </dgm:t>
    </dgm:pt>
    <dgm:pt modelId="{584083B6-57BF-4C7F-8D98-874C28AB27DA}" type="parTrans" cxnId="{71B7237D-5714-442B-AC26-38D3718555B1}">
      <dgm:prSet/>
      <dgm:spPr>
        <a:ln w="15875">
          <a:solidFill>
            <a:schemeClr val="accent1">
              <a:lumMod val="50000"/>
            </a:schemeClr>
          </a:solidFill>
        </a:ln>
      </dgm:spPr>
      <dgm:t>
        <a:bodyPr/>
        <a:lstStyle/>
        <a:p>
          <a:endParaRPr lang="fr-FR"/>
        </a:p>
      </dgm:t>
    </dgm:pt>
    <dgm:pt modelId="{891AFCB9-B34A-4C4D-A35F-7728F8AAF34E}" type="sibTrans" cxnId="{71B7237D-5714-442B-AC26-38D3718555B1}">
      <dgm:prSet/>
      <dgm:spPr/>
      <dgm:t>
        <a:bodyPr/>
        <a:lstStyle/>
        <a:p>
          <a:endParaRPr lang="fr-FR"/>
        </a:p>
      </dgm:t>
    </dgm:pt>
    <dgm:pt modelId="{78ECF80E-7DAA-4D0D-86F0-459259171C40}">
      <dgm:prSet phldrT="[Texte]" custT="1"/>
      <dgm:spPr/>
      <dgm:t>
        <a:bodyPr/>
        <a:lstStyle/>
        <a:p>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Tabac</a:t>
          </a:r>
        </a:p>
      </dgm:t>
    </dgm:pt>
    <dgm:pt modelId="{E2051CC3-05D5-4167-B300-7C15E88CDC7D}" type="parTrans" cxnId="{02369134-A1E7-4A5C-8441-5FC40CD7FEDE}">
      <dgm:prSet/>
      <dgm:spPr/>
      <dgm:t>
        <a:bodyPr/>
        <a:lstStyle/>
        <a:p>
          <a:endParaRPr lang="fr-FR"/>
        </a:p>
      </dgm:t>
    </dgm:pt>
    <dgm:pt modelId="{E4A1313C-1E63-4D29-B9F7-1874421BCAAF}" type="sibTrans" cxnId="{02369134-A1E7-4A5C-8441-5FC40CD7FEDE}">
      <dgm:prSet/>
      <dgm:spPr/>
      <dgm:t>
        <a:bodyPr/>
        <a:lstStyle/>
        <a:p>
          <a:endParaRPr lang="fr-FR"/>
        </a:p>
      </dgm:t>
    </dgm:pt>
    <dgm:pt modelId="{4CE4F3BC-B18B-4D71-B422-128B7C5BD465}">
      <dgm:prSet phldrT="[Texte]" custT="1"/>
      <dgm:spPr/>
      <dgm:t>
        <a:bodyPr/>
        <a:lstStyle/>
        <a:p>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JHA</a:t>
          </a:r>
        </a:p>
      </dgm:t>
    </dgm:pt>
    <dgm:pt modelId="{BED982FA-56B4-4D13-A644-4FA5E124AC94}" type="parTrans" cxnId="{DD2D321F-652E-4DC8-821B-91AB39AE4ACC}">
      <dgm:prSet/>
      <dgm:spPr>
        <a:ln>
          <a:solidFill>
            <a:schemeClr val="accent1">
              <a:lumMod val="50000"/>
            </a:schemeClr>
          </a:solidFill>
        </a:ln>
      </dgm:spPr>
      <dgm:t>
        <a:bodyPr/>
        <a:lstStyle/>
        <a:p>
          <a:endParaRPr lang="fr-FR"/>
        </a:p>
      </dgm:t>
    </dgm:pt>
    <dgm:pt modelId="{62E61CEF-1C99-4268-A1CC-8AF55CAE038D}" type="sibTrans" cxnId="{DD2D321F-652E-4DC8-821B-91AB39AE4ACC}">
      <dgm:prSet/>
      <dgm:spPr/>
      <dgm:t>
        <a:bodyPr/>
        <a:lstStyle/>
        <a:p>
          <a:endParaRPr lang="fr-FR"/>
        </a:p>
      </dgm:t>
    </dgm:pt>
    <dgm:pt modelId="{9C213B4E-A555-4330-87ED-6B9C327CA746}" type="pres">
      <dgm:prSet presAssocID="{7B3D511C-910C-4039-8B43-283C895F79C0}" presName="Name0" presStyleCnt="0">
        <dgm:presLayoutVars>
          <dgm:orgChart val="1"/>
          <dgm:chPref val="1"/>
          <dgm:dir/>
          <dgm:animOne val="branch"/>
          <dgm:animLvl val="lvl"/>
          <dgm:resizeHandles/>
        </dgm:presLayoutVars>
      </dgm:prSet>
      <dgm:spPr/>
    </dgm:pt>
    <dgm:pt modelId="{0CADC5D6-6354-44E4-9EBA-A3B708121ED9}" type="pres">
      <dgm:prSet presAssocID="{FE6197D0-8A46-4EF6-9E05-39E4FD696D67}" presName="hierRoot1" presStyleCnt="0">
        <dgm:presLayoutVars>
          <dgm:hierBranch val="init"/>
        </dgm:presLayoutVars>
      </dgm:prSet>
      <dgm:spPr/>
    </dgm:pt>
    <dgm:pt modelId="{FA19C8DC-59E6-4D78-9771-2FE7CDE0A673}" type="pres">
      <dgm:prSet presAssocID="{FE6197D0-8A46-4EF6-9E05-39E4FD696D67}" presName="rootComposite1" presStyleCnt="0"/>
      <dgm:spPr/>
    </dgm:pt>
    <dgm:pt modelId="{C32B0DF8-ED29-45DD-A629-624EC6D5F7A6}" type="pres">
      <dgm:prSet presAssocID="{FE6197D0-8A46-4EF6-9E05-39E4FD696D67}" presName="rootText1" presStyleLbl="alignAcc1" presStyleIdx="0" presStyleCnt="0" custScaleX="295057" custScaleY="183230">
        <dgm:presLayoutVars>
          <dgm:chPref val="3"/>
        </dgm:presLayoutVars>
      </dgm:prSet>
      <dgm:spPr/>
    </dgm:pt>
    <dgm:pt modelId="{FECED5C9-3906-486E-BECC-431FB9F3F134}" type="pres">
      <dgm:prSet presAssocID="{FE6197D0-8A46-4EF6-9E05-39E4FD696D67}" presName="topArc1" presStyleLbl="parChTrans1D1" presStyleIdx="0" presStyleCnt="8"/>
      <dgm:spPr>
        <a:ln w="19050">
          <a:solidFill>
            <a:srgbClr val="0070C0"/>
          </a:solidFill>
        </a:ln>
      </dgm:spPr>
    </dgm:pt>
    <dgm:pt modelId="{5E2B033E-D059-4B2B-84D2-46636B5D2AEB}" type="pres">
      <dgm:prSet presAssocID="{FE6197D0-8A46-4EF6-9E05-39E4FD696D67}" presName="bottomArc1" presStyleLbl="parChTrans1D1" presStyleIdx="1" presStyleCnt="8"/>
      <dgm:spPr>
        <a:ln w="19050">
          <a:solidFill>
            <a:srgbClr val="4472C4"/>
          </a:solidFill>
        </a:ln>
      </dgm:spPr>
    </dgm:pt>
    <dgm:pt modelId="{7DFB8A39-4975-46A5-BABB-5E39D5095477}" type="pres">
      <dgm:prSet presAssocID="{FE6197D0-8A46-4EF6-9E05-39E4FD696D67}" presName="topConnNode1" presStyleLbl="node1" presStyleIdx="0" presStyleCnt="0"/>
      <dgm:spPr/>
    </dgm:pt>
    <dgm:pt modelId="{6E804804-C3B4-4EE6-94A8-DF6D02C7E971}" type="pres">
      <dgm:prSet presAssocID="{FE6197D0-8A46-4EF6-9E05-39E4FD696D67}" presName="hierChild2" presStyleCnt="0"/>
      <dgm:spPr/>
    </dgm:pt>
    <dgm:pt modelId="{837080FE-988A-4113-B02B-90DA6F0568E3}" type="pres">
      <dgm:prSet presAssocID="{584083B6-57BF-4C7F-8D98-874C28AB27DA}" presName="Name28" presStyleLbl="parChTrans1D2" presStyleIdx="0" presStyleCnt="3"/>
      <dgm:spPr/>
    </dgm:pt>
    <dgm:pt modelId="{1C152554-2EF7-433A-ADA7-B50A13D60176}" type="pres">
      <dgm:prSet presAssocID="{3B7D945B-7492-4DEC-88AB-691A793D4A6C}" presName="hierRoot2" presStyleCnt="0">
        <dgm:presLayoutVars>
          <dgm:hierBranch val="init"/>
        </dgm:presLayoutVars>
      </dgm:prSet>
      <dgm:spPr/>
    </dgm:pt>
    <dgm:pt modelId="{4C1F1FDF-5870-4ADF-B773-8F0DFAEAA354}" type="pres">
      <dgm:prSet presAssocID="{3B7D945B-7492-4DEC-88AB-691A793D4A6C}" presName="rootComposite2" presStyleCnt="0"/>
      <dgm:spPr/>
    </dgm:pt>
    <dgm:pt modelId="{45BC2A67-A3D3-4C16-90D2-13FF56656EE1}" type="pres">
      <dgm:prSet presAssocID="{3B7D945B-7492-4DEC-88AB-691A793D4A6C}" presName="rootText2" presStyleLbl="alignAcc1" presStyleIdx="0" presStyleCnt="0">
        <dgm:presLayoutVars>
          <dgm:chPref val="3"/>
        </dgm:presLayoutVars>
      </dgm:prSet>
      <dgm:spPr/>
    </dgm:pt>
    <dgm:pt modelId="{3C340467-9C93-4ED2-8A68-4F801792B70F}" type="pres">
      <dgm:prSet presAssocID="{3B7D945B-7492-4DEC-88AB-691A793D4A6C}" presName="topArc2" presStyleLbl="parChTrans1D1" presStyleIdx="2" presStyleCnt="8"/>
      <dgm:spPr>
        <a:ln w="19050" cmpd="sng">
          <a:solidFill>
            <a:srgbClr val="4472C4"/>
          </a:solidFill>
        </a:ln>
      </dgm:spPr>
    </dgm:pt>
    <dgm:pt modelId="{A1491411-CE31-4D55-AA64-E47E829F5E1A}" type="pres">
      <dgm:prSet presAssocID="{3B7D945B-7492-4DEC-88AB-691A793D4A6C}" presName="bottomArc2" presStyleLbl="parChTrans1D1" presStyleIdx="3" presStyleCnt="8"/>
      <dgm:spPr>
        <a:ln w="19050">
          <a:solidFill>
            <a:srgbClr val="4472C4"/>
          </a:solidFill>
        </a:ln>
      </dgm:spPr>
    </dgm:pt>
    <dgm:pt modelId="{908B2B8A-83D1-4153-82D4-63890CEE71F6}" type="pres">
      <dgm:prSet presAssocID="{3B7D945B-7492-4DEC-88AB-691A793D4A6C}" presName="topConnNode2" presStyleLbl="node2" presStyleIdx="0" presStyleCnt="0"/>
      <dgm:spPr/>
    </dgm:pt>
    <dgm:pt modelId="{802F0F6D-EE8A-485A-AD2C-73610F68CCF9}" type="pres">
      <dgm:prSet presAssocID="{3B7D945B-7492-4DEC-88AB-691A793D4A6C}" presName="hierChild4" presStyleCnt="0"/>
      <dgm:spPr/>
    </dgm:pt>
    <dgm:pt modelId="{E57AC9AC-317E-4301-BEBC-EFC54AA57CD0}" type="pres">
      <dgm:prSet presAssocID="{3B7D945B-7492-4DEC-88AB-691A793D4A6C}" presName="hierChild5" presStyleCnt="0"/>
      <dgm:spPr/>
    </dgm:pt>
    <dgm:pt modelId="{9F7BC3E4-EC5C-402A-9AAF-F8AEE509F8FE}" type="pres">
      <dgm:prSet presAssocID="{E2051CC3-05D5-4167-B300-7C15E88CDC7D}" presName="Name28" presStyleLbl="parChTrans1D2" presStyleIdx="1" presStyleCnt="3"/>
      <dgm:spPr/>
    </dgm:pt>
    <dgm:pt modelId="{F1B843ED-CF34-4F8C-8324-284F5AAFDFC7}" type="pres">
      <dgm:prSet presAssocID="{78ECF80E-7DAA-4D0D-86F0-459259171C40}" presName="hierRoot2" presStyleCnt="0">
        <dgm:presLayoutVars>
          <dgm:hierBranch val="init"/>
        </dgm:presLayoutVars>
      </dgm:prSet>
      <dgm:spPr/>
    </dgm:pt>
    <dgm:pt modelId="{D7ACEBC0-A557-4C3D-8D72-B97909247230}" type="pres">
      <dgm:prSet presAssocID="{78ECF80E-7DAA-4D0D-86F0-459259171C40}" presName="rootComposite2" presStyleCnt="0"/>
      <dgm:spPr/>
    </dgm:pt>
    <dgm:pt modelId="{4A3CFF81-9215-4B50-8F55-BEB8F98AE80B}" type="pres">
      <dgm:prSet presAssocID="{78ECF80E-7DAA-4D0D-86F0-459259171C40}" presName="rootText2" presStyleLbl="alignAcc1" presStyleIdx="0" presStyleCnt="0">
        <dgm:presLayoutVars>
          <dgm:chPref val="3"/>
        </dgm:presLayoutVars>
      </dgm:prSet>
      <dgm:spPr/>
    </dgm:pt>
    <dgm:pt modelId="{8B02C549-E081-4A7A-A9B8-8B403A960378}" type="pres">
      <dgm:prSet presAssocID="{78ECF80E-7DAA-4D0D-86F0-459259171C40}" presName="topArc2" presStyleLbl="parChTrans1D1" presStyleIdx="4" presStyleCnt="8"/>
      <dgm:spPr>
        <a:xfrm>
          <a:off x="1765696" y="1618404"/>
          <a:ext cx="604595" cy="604595"/>
        </a:xfrm>
        <a:prstGeom prst="arc">
          <a:avLst>
            <a:gd name="adj1" fmla="val 13200000"/>
            <a:gd name="adj2" fmla="val 19200000"/>
          </a:avLst>
        </a:prstGeom>
        <a:noFill/>
        <a:ln w="19050" cap="flat" cmpd="sng" algn="ctr">
          <a:solidFill>
            <a:srgbClr val="4472C4"/>
          </a:solidFill>
          <a:prstDash val="solid"/>
          <a:miter lim="800000"/>
        </a:ln>
        <a:effectLst/>
      </dgm:spPr>
    </dgm:pt>
    <dgm:pt modelId="{13C45829-9D11-4D68-A53E-BA9A003DB2D0}" type="pres">
      <dgm:prSet presAssocID="{78ECF80E-7DAA-4D0D-86F0-459259171C40}" presName="bottomArc2" presStyleLbl="parChTrans1D1" presStyleIdx="5" presStyleCnt="8"/>
      <dgm:spPr>
        <a:ln w="19050">
          <a:solidFill>
            <a:srgbClr val="4472C4"/>
          </a:solidFill>
        </a:ln>
      </dgm:spPr>
    </dgm:pt>
    <dgm:pt modelId="{9E7ABB24-8DAA-4D63-8882-35A536716D99}" type="pres">
      <dgm:prSet presAssocID="{78ECF80E-7DAA-4D0D-86F0-459259171C40}" presName="topConnNode2" presStyleLbl="node2" presStyleIdx="0" presStyleCnt="0"/>
      <dgm:spPr/>
    </dgm:pt>
    <dgm:pt modelId="{729B5605-647A-4F80-A7C5-3DC7F67293A6}" type="pres">
      <dgm:prSet presAssocID="{78ECF80E-7DAA-4D0D-86F0-459259171C40}" presName="hierChild4" presStyleCnt="0"/>
      <dgm:spPr/>
    </dgm:pt>
    <dgm:pt modelId="{B02EE993-EB66-425D-B1F8-499CF916D6FD}" type="pres">
      <dgm:prSet presAssocID="{78ECF80E-7DAA-4D0D-86F0-459259171C40}" presName="hierChild5" presStyleCnt="0"/>
      <dgm:spPr/>
    </dgm:pt>
    <dgm:pt modelId="{3AD28998-BAEE-4761-8216-1F9E68F7E19E}" type="pres">
      <dgm:prSet presAssocID="{BED982FA-56B4-4D13-A644-4FA5E124AC94}" presName="Name28" presStyleLbl="parChTrans1D2" presStyleIdx="2" presStyleCnt="3"/>
      <dgm:spPr/>
    </dgm:pt>
    <dgm:pt modelId="{8EAF4AD9-AE07-4066-8420-00DBF5A6D8D7}" type="pres">
      <dgm:prSet presAssocID="{4CE4F3BC-B18B-4D71-B422-128B7C5BD465}" presName="hierRoot2" presStyleCnt="0">
        <dgm:presLayoutVars>
          <dgm:hierBranch val="init"/>
        </dgm:presLayoutVars>
      </dgm:prSet>
      <dgm:spPr/>
    </dgm:pt>
    <dgm:pt modelId="{C85D9001-1E33-4515-92FD-06C1DA245D9B}" type="pres">
      <dgm:prSet presAssocID="{4CE4F3BC-B18B-4D71-B422-128B7C5BD465}" presName="rootComposite2" presStyleCnt="0"/>
      <dgm:spPr/>
    </dgm:pt>
    <dgm:pt modelId="{6D3D13FD-4B6B-4FAD-AF06-38519C871288}" type="pres">
      <dgm:prSet presAssocID="{4CE4F3BC-B18B-4D71-B422-128B7C5BD465}" presName="rootText2" presStyleLbl="alignAcc1" presStyleIdx="0" presStyleCnt="0">
        <dgm:presLayoutVars>
          <dgm:chPref val="3"/>
        </dgm:presLayoutVars>
      </dgm:prSet>
      <dgm:spPr/>
    </dgm:pt>
    <dgm:pt modelId="{33705EA4-7CF1-46FC-A091-4FADB5BA9568}" type="pres">
      <dgm:prSet presAssocID="{4CE4F3BC-B18B-4D71-B422-128B7C5BD465}" presName="topArc2" presStyleLbl="parChTrans1D1" presStyleIdx="6" presStyleCnt="8"/>
      <dgm:spPr>
        <a:ln w="19050">
          <a:solidFill>
            <a:srgbClr val="4472C4"/>
          </a:solidFill>
        </a:ln>
      </dgm:spPr>
    </dgm:pt>
    <dgm:pt modelId="{3745A63C-A68D-4386-9DDA-953FB5955751}" type="pres">
      <dgm:prSet presAssocID="{4CE4F3BC-B18B-4D71-B422-128B7C5BD465}" presName="bottomArc2" presStyleLbl="parChTrans1D1" presStyleIdx="7" presStyleCnt="8"/>
      <dgm:spPr>
        <a:ln w="19050">
          <a:solidFill>
            <a:srgbClr val="4472C4"/>
          </a:solidFill>
        </a:ln>
      </dgm:spPr>
    </dgm:pt>
    <dgm:pt modelId="{ADAC1993-E7DF-494D-8C3D-FC9112DA7AE4}" type="pres">
      <dgm:prSet presAssocID="{4CE4F3BC-B18B-4D71-B422-128B7C5BD465}" presName="topConnNode2" presStyleLbl="node2" presStyleIdx="0" presStyleCnt="0"/>
      <dgm:spPr/>
    </dgm:pt>
    <dgm:pt modelId="{93177139-9DB2-4520-A28E-A4C91391D484}" type="pres">
      <dgm:prSet presAssocID="{4CE4F3BC-B18B-4D71-B422-128B7C5BD465}" presName="hierChild4" presStyleCnt="0"/>
      <dgm:spPr/>
    </dgm:pt>
    <dgm:pt modelId="{F3A1C3C5-EB26-433D-A76C-197743BF1476}" type="pres">
      <dgm:prSet presAssocID="{4CE4F3BC-B18B-4D71-B422-128B7C5BD465}" presName="hierChild5" presStyleCnt="0"/>
      <dgm:spPr/>
    </dgm:pt>
    <dgm:pt modelId="{18EA85E6-3F8B-4BCB-806B-89D33DB669FD}" type="pres">
      <dgm:prSet presAssocID="{FE6197D0-8A46-4EF6-9E05-39E4FD696D67}" presName="hierChild3" presStyleCnt="0"/>
      <dgm:spPr/>
    </dgm:pt>
  </dgm:ptLst>
  <dgm:cxnLst>
    <dgm:cxn modelId="{42B39E01-5AE0-43B6-BAD5-39427CAFB602}" type="presOf" srcId="{7B3D511C-910C-4039-8B43-283C895F79C0}" destId="{9C213B4E-A555-4330-87ED-6B9C327CA746}" srcOrd="0" destOrd="0" presId="urn:microsoft.com/office/officeart/2008/layout/HalfCircleOrganizationChart"/>
    <dgm:cxn modelId="{DD2D321F-652E-4DC8-821B-91AB39AE4ACC}" srcId="{FE6197D0-8A46-4EF6-9E05-39E4FD696D67}" destId="{4CE4F3BC-B18B-4D71-B422-128B7C5BD465}" srcOrd="2" destOrd="0" parTransId="{BED982FA-56B4-4D13-A644-4FA5E124AC94}" sibTransId="{62E61CEF-1C99-4268-A1CC-8AF55CAE038D}"/>
    <dgm:cxn modelId="{58FED322-19AB-41DC-B39B-BE6FD0ED3CB7}" type="presOf" srcId="{FE6197D0-8A46-4EF6-9E05-39E4FD696D67}" destId="{7DFB8A39-4975-46A5-BABB-5E39D5095477}" srcOrd="1" destOrd="0" presId="urn:microsoft.com/office/officeart/2008/layout/HalfCircleOrganizationChart"/>
    <dgm:cxn modelId="{4B029C24-719F-416B-8122-0D09E6803548}" type="presOf" srcId="{584083B6-57BF-4C7F-8D98-874C28AB27DA}" destId="{837080FE-988A-4113-B02B-90DA6F0568E3}" srcOrd="0" destOrd="0" presId="urn:microsoft.com/office/officeart/2008/layout/HalfCircleOrganizationChart"/>
    <dgm:cxn modelId="{C7E0D926-D358-480F-B48D-307ABBADFE4C}" type="presOf" srcId="{3B7D945B-7492-4DEC-88AB-691A793D4A6C}" destId="{908B2B8A-83D1-4153-82D4-63890CEE71F6}" srcOrd="1" destOrd="0" presId="urn:microsoft.com/office/officeart/2008/layout/HalfCircleOrganizationChart"/>
    <dgm:cxn modelId="{C4498B33-F46B-4CB5-9CAA-42AEB4D5C51B}" type="presOf" srcId="{FE6197D0-8A46-4EF6-9E05-39E4FD696D67}" destId="{C32B0DF8-ED29-45DD-A629-624EC6D5F7A6}" srcOrd="0" destOrd="0" presId="urn:microsoft.com/office/officeart/2008/layout/HalfCircleOrganizationChart"/>
    <dgm:cxn modelId="{02369134-A1E7-4A5C-8441-5FC40CD7FEDE}" srcId="{FE6197D0-8A46-4EF6-9E05-39E4FD696D67}" destId="{78ECF80E-7DAA-4D0D-86F0-459259171C40}" srcOrd="1" destOrd="0" parTransId="{E2051CC3-05D5-4167-B300-7C15E88CDC7D}" sibTransId="{E4A1313C-1E63-4D29-B9F7-1874421BCAAF}"/>
    <dgm:cxn modelId="{EF06F149-FF2A-4196-A21F-4757405D90A5}" srcId="{7B3D511C-910C-4039-8B43-283C895F79C0}" destId="{FE6197D0-8A46-4EF6-9E05-39E4FD696D67}" srcOrd="0" destOrd="0" parTransId="{6FD5F778-049B-4CA3-A341-ED4E494578BF}" sibTransId="{DD4B3073-A40B-45CB-B6BB-E7BA28904606}"/>
    <dgm:cxn modelId="{E1A0A870-2084-4242-8865-0D596ACB7DD0}" type="presOf" srcId="{78ECF80E-7DAA-4D0D-86F0-459259171C40}" destId="{9E7ABB24-8DAA-4D63-8882-35A536716D99}" srcOrd="1" destOrd="0" presId="urn:microsoft.com/office/officeart/2008/layout/HalfCircleOrganizationChart"/>
    <dgm:cxn modelId="{71B7237D-5714-442B-AC26-38D3718555B1}" srcId="{FE6197D0-8A46-4EF6-9E05-39E4FD696D67}" destId="{3B7D945B-7492-4DEC-88AB-691A793D4A6C}" srcOrd="0" destOrd="0" parTransId="{584083B6-57BF-4C7F-8D98-874C28AB27DA}" sibTransId="{891AFCB9-B34A-4C4D-A35F-7728F8AAF34E}"/>
    <dgm:cxn modelId="{B3E56A7F-A7F3-4648-A922-3EA3386F6A10}" type="presOf" srcId="{78ECF80E-7DAA-4D0D-86F0-459259171C40}" destId="{4A3CFF81-9215-4B50-8F55-BEB8F98AE80B}" srcOrd="0" destOrd="0" presId="urn:microsoft.com/office/officeart/2008/layout/HalfCircleOrganizationChart"/>
    <dgm:cxn modelId="{4D45488D-31EF-4B7F-A987-B2368E847600}" type="presOf" srcId="{BED982FA-56B4-4D13-A644-4FA5E124AC94}" destId="{3AD28998-BAEE-4761-8216-1F9E68F7E19E}" srcOrd="0" destOrd="0" presId="urn:microsoft.com/office/officeart/2008/layout/HalfCircleOrganizationChart"/>
    <dgm:cxn modelId="{7012FEA0-8DB5-4810-8D3E-A3614F854BFC}" type="presOf" srcId="{3B7D945B-7492-4DEC-88AB-691A793D4A6C}" destId="{45BC2A67-A3D3-4C16-90D2-13FF56656EE1}" srcOrd="0" destOrd="0" presId="urn:microsoft.com/office/officeart/2008/layout/HalfCircleOrganizationChart"/>
    <dgm:cxn modelId="{198022AA-48FA-48B5-A815-F01AA4D6E315}" type="presOf" srcId="{4CE4F3BC-B18B-4D71-B422-128B7C5BD465}" destId="{ADAC1993-E7DF-494D-8C3D-FC9112DA7AE4}" srcOrd="1" destOrd="0" presId="urn:microsoft.com/office/officeart/2008/layout/HalfCircleOrganizationChart"/>
    <dgm:cxn modelId="{EB8985C5-0E64-4BDB-A1F3-400D5C09AC67}" type="presOf" srcId="{4CE4F3BC-B18B-4D71-B422-128B7C5BD465}" destId="{6D3D13FD-4B6B-4FAD-AF06-38519C871288}" srcOrd="0" destOrd="0" presId="urn:microsoft.com/office/officeart/2008/layout/HalfCircleOrganizationChart"/>
    <dgm:cxn modelId="{6E4614D9-69BE-4E3F-B93B-C0408B891508}" type="presOf" srcId="{E2051CC3-05D5-4167-B300-7C15E88CDC7D}" destId="{9F7BC3E4-EC5C-402A-9AAF-F8AEE509F8FE}" srcOrd="0" destOrd="0" presId="urn:microsoft.com/office/officeart/2008/layout/HalfCircleOrganizationChart"/>
    <dgm:cxn modelId="{970D6216-C4F6-4904-A69B-8481539F0777}" type="presParOf" srcId="{9C213B4E-A555-4330-87ED-6B9C327CA746}" destId="{0CADC5D6-6354-44E4-9EBA-A3B708121ED9}" srcOrd="0" destOrd="0" presId="urn:microsoft.com/office/officeart/2008/layout/HalfCircleOrganizationChart"/>
    <dgm:cxn modelId="{DDFE4BEE-B5F5-44A3-B364-712A04C6A3FF}" type="presParOf" srcId="{0CADC5D6-6354-44E4-9EBA-A3B708121ED9}" destId="{FA19C8DC-59E6-4D78-9771-2FE7CDE0A673}" srcOrd="0" destOrd="0" presId="urn:microsoft.com/office/officeart/2008/layout/HalfCircleOrganizationChart"/>
    <dgm:cxn modelId="{18E91276-E1FB-460E-884F-4F7B0148D7B0}" type="presParOf" srcId="{FA19C8DC-59E6-4D78-9771-2FE7CDE0A673}" destId="{C32B0DF8-ED29-45DD-A629-624EC6D5F7A6}" srcOrd="0" destOrd="0" presId="urn:microsoft.com/office/officeart/2008/layout/HalfCircleOrganizationChart"/>
    <dgm:cxn modelId="{9B73709F-E531-4D0E-8218-BC1E7A574B3D}" type="presParOf" srcId="{FA19C8DC-59E6-4D78-9771-2FE7CDE0A673}" destId="{FECED5C9-3906-486E-BECC-431FB9F3F134}" srcOrd="1" destOrd="0" presId="urn:microsoft.com/office/officeart/2008/layout/HalfCircleOrganizationChart"/>
    <dgm:cxn modelId="{BB02C856-E208-4F72-AB4E-55CB9E125917}" type="presParOf" srcId="{FA19C8DC-59E6-4D78-9771-2FE7CDE0A673}" destId="{5E2B033E-D059-4B2B-84D2-46636B5D2AEB}" srcOrd="2" destOrd="0" presId="urn:microsoft.com/office/officeart/2008/layout/HalfCircleOrganizationChart"/>
    <dgm:cxn modelId="{231060AA-0999-45FA-8DC2-83DAF1B71F89}" type="presParOf" srcId="{FA19C8DC-59E6-4D78-9771-2FE7CDE0A673}" destId="{7DFB8A39-4975-46A5-BABB-5E39D5095477}" srcOrd="3" destOrd="0" presId="urn:microsoft.com/office/officeart/2008/layout/HalfCircleOrganizationChart"/>
    <dgm:cxn modelId="{86682D9B-D32F-4F36-82C3-229FADD0A675}" type="presParOf" srcId="{0CADC5D6-6354-44E4-9EBA-A3B708121ED9}" destId="{6E804804-C3B4-4EE6-94A8-DF6D02C7E971}" srcOrd="1" destOrd="0" presId="urn:microsoft.com/office/officeart/2008/layout/HalfCircleOrganizationChart"/>
    <dgm:cxn modelId="{DF4D5752-5397-4910-B769-D76C3BC1AD50}" type="presParOf" srcId="{6E804804-C3B4-4EE6-94A8-DF6D02C7E971}" destId="{837080FE-988A-4113-B02B-90DA6F0568E3}" srcOrd="0" destOrd="0" presId="urn:microsoft.com/office/officeart/2008/layout/HalfCircleOrganizationChart"/>
    <dgm:cxn modelId="{F18B8FC8-0439-40EB-AD75-47CBA440CEC7}" type="presParOf" srcId="{6E804804-C3B4-4EE6-94A8-DF6D02C7E971}" destId="{1C152554-2EF7-433A-ADA7-B50A13D60176}" srcOrd="1" destOrd="0" presId="urn:microsoft.com/office/officeart/2008/layout/HalfCircleOrganizationChart"/>
    <dgm:cxn modelId="{6A32F1BA-1781-49E3-8150-AAE04C3EEE78}" type="presParOf" srcId="{1C152554-2EF7-433A-ADA7-B50A13D60176}" destId="{4C1F1FDF-5870-4ADF-B773-8F0DFAEAA354}" srcOrd="0" destOrd="0" presId="urn:microsoft.com/office/officeart/2008/layout/HalfCircleOrganizationChart"/>
    <dgm:cxn modelId="{CA360F05-E9FC-4257-9A66-E6536699E1E6}" type="presParOf" srcId="{4C1F1FDF-5870-4ADF-B773-8F0DFAEAA354}" destId="{45BC2A67-A3D3-4C16-90D2-13FF56656EE1}" srcOrd="0" destOrd="0" presId="urn:microsoft.com/office/officeart/2008/layout/HalfCircleOrganizationChart"/>
    <dgm:cxn modelId="{D253EB00-63A7-4459-8C88-BA9FCF827F4F}" type="presParOf" srcId="{4C1F1FDF-5870-4ADF-B773-8F0DFAEAA354}" destId="{3C340467-9C93-4ED2-8A68-4F801792B70F}" srcOrd="1" destOrd="0" presId="urn:microsoft.com/office/officeart/2008/layout/HalfCircleOrganizationChart"/>
    <dgm:cxn modelId="{40D7351C-6D67-47D5-9D9F-8EAF7967BB60}" type="presParOf" srcId="{4C1F1FDF-5870-4ADF-B773-8F0DFAEAA354}" destId="{A1491411-CE31-4D55-AA64-E47E829F5E1A}" srcOrd="2" destOrd="0" presId="urn:microsoft.com/office/officeart/2008/layout/HalfCircleOrganizationChart"/>
    <dgm:cxn modelId="{BB4E69F9-7701-4C43-9572-952A9016E39B}" type="presParOf" srcId="{4C1F1FDF-5870-4ADF-B773-8F0DFAEAA354}" destId="{908B2B8A-83D1-4153-82D4-63890CEE71F6}" srcOrd="3" destOrd="0" presId="urn:microsoft.com/office/officeart/2008/layout/HalfCircleOrganizationChart"/>
    <dgm:cxn modelId="{E379987D-9E6E-4277-A504-737761D394E4}" type="presParOf" srcId="{1C152554-2EF7-433A-ADA7-B50A13D60176}" destId="{802F0F6D-EE8A-485A-AD2C-73610F68CCF9}" srcOrd="1" destOrd="0" presId="urn:microsoft.com/office/officeart/2008/layout/HalfCircleOrganizationChart"/>
    <dgm:cxn modelId="{FC487D96-0B00-4E70-8F42-FD0A46CE7056}" type="presParOf" srcId="{1C152554-2EF7-433A-ADA7-B50A13D60176}" destId="{E57AC9AC-317E-4301-BEBC-EFC54AA57CD0}" srcOrd="2" destOrd="0" presId="urn:microsoft.com/office/officeart/2008/layout/HalfCircleOrganizationChart"/>
    <dgm:cxn modelId="{ABE6F79B-4143-4C30-BFB9-700CC30FDE36}" type="presParOf" srcId="{6E804804-C3B4-4EE6-94A8-DF6D02C7E971}" destId="{9F7BC3E4-EC5C-402A-9AAF-F8AEE509F8FE}" srcOrd="2" destOrd="0" presId="urn:microsoft.com/office/officeart/2008/layout/HalfCircleOrganizationChart"/>
    <dgm:cxn modelId="{8A65CBCA-7801-4B91-A6D5-E4DF5D5ED492}" type="presParOf" srcId="{6E804804-C3B4-4EE6-94A8-DF6D02C7E971}" destId="{F1B843ED-CF34-4F8C-8324-284F5AAFDFC7}" srcOrd="3" destOrd="0" presId="urn:microsoft.com/office/officeart/2008/layout/HalfCircleOrganizationChart"/>
    <dgm:cxn modelId="{A45385EB-6C8D-4759-B040-D269DD05E9C1}" type="presParOf" srcId="{F1B843ED-CF34-4F8C-8324-284F5AAFDFC7}" destId="{D7ACEBC0-A557-4C3D-8D72-B97909247230}" srcOrd="0" destOrd="0" presId="urn:microsoft.com/office/officeart/2008/layout/HalfCircleOrganizationChart"/>
    <dgm:cxn modelId="{A683E899-9324-4B75-9CCE-05C279D8EA66}" type="presParOf" srcId="{D7ACEBC0-A557-4C3D-8D72-B97909247230}" destId="{4A3CFF81-9215-4B50-8F55-BEB8F98AE80B}" srcOrd="0" destOrd="0" presId="urn:microsoft.com/office/officeart/2008/layout/HalfCircleOrganizationChart"/>
    <dgm:cxn modelId="{8EB0B45F-8A21-4DB1-87AD-3F3D7D8E93DC}" type="presParOf" srcId="{D7ACEBC0-A557-4C3D-8D72-B97909247230}" destId="{8B02C549-E081-4A7A-A9B8-8B403A960378}" srcOrd="1" destOrd="0" presId="urn:microsoft.com/office/officeart/2008/layout/HalfCircleOrganizationChart"/>
    <dgm:cxn modelId="{8E8730AC-F8F5-40F7-BC5E-EA4E97F9E767}" type="presParOf" srcId="{D7ACEBC0-A557-4C3D-8D72-B97909247230}" destId="{13C45829-9D11-4D68-A53E-BA9A003DB2D0}" srcOrd="2" destOrd="0" presId="urn:microsoft.com/office/officeart/2008/layout/HalfCircleOrganizationChart"/>
    <dgm:cxn modelId="{E13C5F2B-E410-4CB1-A881-A8F6A31D31CB}" type="presParOf" srcId="{D7ACEBC0-A557-4C3D-8D72-B97909247230}" destId="{9E7ABB24-8DAA-4D63-8882-35A536716D99}" srcOrd="3" destOrd="0" presId="urn:microsoft.com/office/officeart/2008/layout/HalfCircleOrganizationChart"/>
    <dgm:cxn modelId="{200CBDEF-44E8-40E6-8CD2-CC4D9333DA81}" type="presParOf" srcId="{F1B843ED-CF34-4F8C-8324-284F5AAFDFC7}" destId="{729B5605-647A-4F80-A7C5-3DC7F67293A6}" srcOrd="1" destOrd="0" presId="urn:microsoft.com/office/officeart/2008/layout/HalfCircleOrganizationChart"/>
    <dgm:cxn modelId="{1AC98615-ACB8-42CC-9933-9922A43D3824}" type="presParOf" srcId="{F1B843ED-CF34-4F8C-8324-284F5AAFDFC7}" destId="{B02EE993-EB66-425D-B1F8-499CF916D6FD}" srcOrd="2" destOrd="0" presId="urn:microsoft.com/office/officeart/2008/layout/HalfCircleOrganizationChart"/>
    <dgm:cxn modelId="{6CB3D864-2AAE-469B-B2CF-167A42D16AC5}" type="presParOf" srcId="{6E804804-C3B4-4EE6-94A8-DF6D02C7E971}" destId="{3AD28998-BAEE-4761-8216-1F9E68F7E19E}" srcOrd="4" destOrd="0" presId="urn:microsoft.com/office/officeart/2008/layout/HalfCircleOrganizationChart"/>
    <dgm:cxn modelId="{D1785520-22FF-4F7B-8798-8CF7912E654E}" type="presParOf" srcId="{6E804804-C3B4-4EE6-94A8-DF6D02C7E971}" destId="{8EAF4AD9-AE07-4066-8420-00DBF5A6D8D7}" srcOrd="5" destOrd="0" presId="urn:microsoft.com/office/officeart/2008/layout/HalfCircleOrganizationChart"/>
    <dgm:cxn modelId="{7B3E2F7B-4A7A-466B-BD7D-3C22FABABBFA}" type="presParOf" srcId="{8EAF4AD9-AE07-4066-8420-00DBF5A6D8D7}" destId="{C85D9001-1E33-4515-92FD-06C1DA245D9B}" srcOrd="0" destOrd="0" presId="urn:microsoft.com/office/officeart/2008/layout/HalfCircleOrganizationChart"/>
    <dgm:cxn modelId="{D53AE196-63A3-4457-8671-21180A3A3771}" type="presParOf" srcId="{C85D9001-1E33-4515-92FD-06C1DA245D9B}" destId="{6D3D13FD-4B6B-4FAD-AF06-38519C871288}" srcOrd="0" destOrd="0" presId="urn:microsoft.com/office/officeart/2008/layout/HalfCircleOrganizationChart"/>
    <dgm:cxn modelId="{F698F220-E237-46F9-9015-2080FE04104E}" type="presParOf" srcId="{C85D9001-1E33-4515-92FD-06C1DA245D9B}" destId="{33705EA4-7CF1-46FC-A091-4FADB5BA9568}" srcOrd="1" destOrd="0" presId="urn:microsoft.com/office/officeart/2008/layout/HalfCircleOrganizationChart"/>
    <dgm:cxn modelId="{F00BEF06-343D-4C0D-A8AF-AC83964FFDCD}" type="presParOf" srcId="{C85D9001-1E33-4515-92FD-06C1DA245D9B}" destId="{3745A63C-A68D-4386-9DDA-953FB5955751}" srcOrd="2" destOrd="0" presId="urn:microsoft.com/office/officeart/2008/layout/HalfCircleOrganizationChart"/>
    <dgm:cxn modelId="{44B56A66-2324-4D84-85BE-127490A7C106}" type="presParOf" srcId="{C85D9001-1E33-4515-92FD-06C1DA245D9B}" destId="{ADAC1993-E7DF-494D-8C3D-FC9112DA7AE4}" srcOrd="3" destOrd="0" presId="urn:microsoft.com/office/officeart/2008/layout/HalfCircleOrganizationChart"/>
    <dgm:cxn modelId="{C4C5651D-5878-482B-AD05-2139C767426A}" type="presParOf" srcId="{8EAF4AD9-AE07-4066-8420-00DBF5A6D8D7}" destId="{93177139-9DB2-4520-A28E-A4C91391D484}" srcOrd="1" destOrd="0" presId="urn:microsoft.com/office/officeart/2008/layout/HalfCircleOrganizationChart"/>
    <dgm:cxn modelId="{9A64FF99-F125-401C-92FE-B8CE6DB47A9B}" type="presParOf" srcId="{8EAF4AD9-AE07-4066-8420-00DBF5A6D8D7}" destId="{F3A1C3C5-EB26-433D-A76C-197743BF1476}" srcOrd="2" destOrd="0" presId="urn:microsoft.com/office/officeart/2008/layout/HalfCircleOrganizationChart"/>
    <dgm:cxn modelId="{55C7D171-7329-4554-AB1A-6D927B4C2FB1}" type="presParOf" srcId="{0CADC5D6-6354-44E4-9EBA-A3B708121ED9}" destId="{18EA85E6-3F8B-4BCB-806B-89D33DB669FD}" srcOrd="2" destOrd="0" presId="urn:microsoft.com/office/officeart/2008/layout/HalfCircleOrganizationChart"/>
  </dgm:cxnLst>
  <dgm:bg>
    <a:gradFill flip="none" rotWithShape="1">
      <a:gsLst>
        <a:gs pos="0">
          <a:schemeClr val="accent4">
            <a:lumMod val="0"/>
            <a:lumOff val="100000"/>
          </a:schemeClr>
        </a:gs>
        <a:gs pos="69000">
          <a:schemeClr val="accent4">
            <a:lumMod val="0"/>
            <a:lumOff val="100000"/>
          </a:schemeClr>
        </a:gs>
        <a:gs pos="100000">
          <a:schemeClr val="accent4">
            <a:lumMod val="100000"/>
          </a:schemeClr>
        </a:gs>
      </a:gsLst>
      <a:path path="circle">
        <a:fillToRect l="50000" t="-80000" r="50000" b="180000"/>
      </a:path>
      <a:tileRect/>
    </a:gradFill>
    <a:effectLst>
      <a:outerShdw blurRad="50800" dist="38100" algn="l" rotWithShape="0">
        <a:prstClr val="black">
          <a:alpha val="40000"/>
        </a:prstClr>
      </a:outerShdw>
    </a:effectLst>
  </dgm:bg>
  <dgm:whole/>
  <dgm:extLst>
    <a:ext uri="http://schemas.microsoft.com/office/drawing/2008/diagram">
      <dsp:dataModelExt xmlns:dsp="http://schemas.microsoft.com/office/drawing/2008/diagram" relId="rId2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D28998-BAEE-4761-8216-1F9E68F7E19E}">
      <dsp:nvSpPr>
        <dsp:cNvPr id="0" name=""/>
        <dsp:cNvSpPr/>
      </dsp:nvSpPr>
      <dsp:spPr>
        <a:xfrm>
          <a:off x="2010049" y="1202465"/>
          <a:ext cx="1422125" cy="246815"/>
        </a:xfrm>
        <a:custGeom>
          <a:avLst/>
          <a:gdLst/>
          <a:ahLst/>
          <a:cxnLst/>
          <a:rect l="0" t="0" r="0" b="0"/>
          <a:pathLst>
            <a:path>
              <a:moveTo>
                <a:pt x="0" y="0"/>
              </a:moveTo>
              <a:lnTo>
                <a:pt x="0" y="123407"/>
              </a:lnTo>
              <a:lnTo>
                <a:pt x="1422125" y="123407"/>
              </a:lnTo>
              <a:lnTo>
                <a:pt x="1422125" y="246815"/>
              </a:lnTo>
            </a:path>
          </a:pathLst>
        </a:custGeom>
        <a:noFill/>
        <a:ln w="12700" cap="flat" cmpd="sng" algn="ctr">
          <a:solidFill>
            <a:schemeClr val="accent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9F7BC3E4-EC5C-402A-9AAF-F8AEE509F8FE}">
      <dsp:nvSpPr>
        <dsp:cNvPr id="0" name=""/>
        <dsp:cNvSpPr/>
      </dsp:nvSpPr>
      <dsp:spPr>
        <a:xfrm>
          <a:off x="1964329" y="1202465"/>
          <a:ext cx="91440" cy="246815"/>
        </a:xfrm>
        <a:custGeom>
          <a:avLst/>
          <a:gdLst/>
          <a:ahLst/>
          <a:cxnLst/>
          <a:rect l="0" t="0" r="0" b="0"/>
          <a:pathLst>
            <a:path>
              <a:moveTo>
                <a:pt x="45720" y="0"/>
              </a:moveTo>
              <a:lnTo>
                <a:pt x="45720" y="24681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7080FE-988A-4113-B02B-90DA6F0568E3}">
      <dsp:nvSpPr>
        <dsp:cNvPr id="0" name=""/>
        <dsp:cNvSpPr/>
      </dsp:nvSpPr>
      <dsp:spPr>
        <a:xfrm>
          <a:off x="587924" y="1202465"/>
          <a:ext cx="1422125" cy="246815"/>
        </a:xfrm>
        <a:custGeom>
          <a:avLst/>
          <a:gdLst/>
          <a:ahLst/>
          <a:cxnLst/>
          <a:rect l="0" t="0" r="0" b="0"/>
          <a:pathLst>
            <a:path>
              <a:moveTo>
                <a:pt x="1422125" y="0"/>
              </a:moveTo>
              <a:lnTo>
                <a:pt x="1422125" y="123407"/>
              </a:lnTo>
              <a:lnTo>
                <a:pt x="0" y="123407"/>
              </a:lnTo>
              <a:lnTo>
                <a:pt x="0" y="246815"/>
              </a:lnTo>
            </a:path>
          </a:pathLst>
        </a:custGeom>
        <a:noFill/>
        <a:ln w="15875" cap="flat" cmpd="sng" algn="ctr">
          <a:solidFill>
            <a:schemeClr val="accent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FECED5C9-3906-486E-BECC-431FB9F3F134}">
      <dsp:nvSpPr>
        <dsp:cNvPr id="0" name=""/>
        <dsp:cNvSpPr/>
      </dsp:nvSpPr>
      <dsp:spPr>
        <a:xfrm>
          <a:off x="1342368" y="125705"/>
          <a:ext cx="1335363" cy="1076760"/>
        </a:xfrm>
        <a:prstGeom prst="arc">
          <a:avLst>
            <a:gd name="adj1" fmla="val 13200000"/>
            <a:gd name="adj2" fmla="val 19200000"/>
          </a:avLst>
        </a:prstGeom>
        <a:noFill/>
        <a:ln w="19050" cap="flat" cmpd="sng" algn="ctr">
          <a:solidFill>
            <a:srgbClr val="00B050"/>
          </a:solidFill>
          <a:prstDash val="solid"/>
          <a:miter lim="800000"/>
        </a:ln>
        <a:effectLst/>
      </dsp:spPr>
      <dsp:style>
        <a:lnRef idx="2">
          <a:scrgbClr r="0" g="0" b="0"/>
        </a:lnRef>
        <a:fillRef idx="0">
          <a:scrgbClr r="0" g="0" b="0"/>
        </a:fillRef>
        <a:effectRef idx="0">
          <a:scrgbClr r="0" g="0" b="0"/>
        </a:effectRef>
        <a:fontRef idx="minor"/>
      </dsp:style>
    </dsp:sp>
    <dsp:sp modelId="{5E2B033E-D059-4B2B-84D2-46636B5D2AEB}">
      <dsp:nvSpPr>
        <dsp:cNvPr id="0" name=""/>
        <dsp:cNvSpPr/>
      </dsp:nvSpPr>
      <dsp:spPr>
        <a:xfrm>
          <a:off x="1342368" y="125705"/>
          <a:ext cx="1335363" cy="1076760"/>
        </a:xfrm>
        <a:prstGeom prst="arc">
          <a:avLst>
            <a:gd name="adj1" fmla="val 2400000"/>
            <a:gd name="adj2" fmla="val 8400000"/>
          </a:avLst>
        </a:prstGeom>
        <a:noFill/>
        <a:ln w="19050" cap="flat" cmpd="sng" algn="ctr">
          <a:solidFill>
            <a:srgbClr val="00B050"/>
          </a:solidFill>
          <a:prstDash val="solid"/>
          <a:miter lim="800000"/>
        </a:ln>
        <a:effectLst/>
      </dsp:spPr>
      <dsp:style>
        <a:lnRef idx="2">
          <a:scrgbClr r="0" g="0" b="0"/>
        </a:lnRef>
        <a:fillRef idx="0">
          <a:scrgbClr r="0" g="0" b="0"/>
        </a:fillRef>
        <a:effectRef idx="0">
          <a:scrgbClr r="0" g="0" b="0"/>
        </a:effectRef>
        <a:fontRef idx="minor"/>
      </dsp:style>
    </dsp:sp>
    <dsp:sp modelId="{C32B0DF8-ED29-45DD-A629-624EC6D5F7A6}">
      <dsp:nvSpPr>
        <dsp:cNvPr id="0" name=""/>
        <dsp:cNvSpPr/>
      </dsp:nvSpPr>
      <dsp:spPr>
        <a:xfrm>
          <a:off x="674686" y="319522"/>
          <a:ext cx="2670727" cy="689126"/>
        </a:xfrm>
        <a:prstGeom prst="rect">
          <a:avLst/>
        </a:prstGeom>
        <a:noFill/>
        <a:ln w="6350" cap="flat" cmpd="sng" algn="ctr">
          <a:noFill/>
          <a:prstDash val="solid"/>
          <a:miter lim="800000"/>
        </a:ln>
        <a:effectLst/>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1200150" rtl="0" eaLnBrk="1" latinLnBrk="0" hangingPunct="1">
            <a:lnSpc>
              <a:spcPct val="90000"/>
            </a:lnSpc>
            <a:spcBef>
              <a:spcPct val="0"/>
            </a:spcBef>
            <a:spcAft>
              <a:spcPct val="35000"/>
            </a:spcAft>
            <a:buNone/>
          </a:pPr>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Prévention</a:t>
          </a:r>
        </a:p>
      </dsp:txBody>
      <dsp:txXfrm>
        <a:off x="674686" y="319522"/>
        <a:ext cx="2670727" cy="689126"/>
      </dsp:txXfrm>
    </dsp:sp>
    <dsp:sp modelId="{3C340467-9C93-4ED2-8A68-4F801792B70F}">
      <dsp:nvSpPr>
        <dsp:cNvPr id="0" name=""/>
        <dsp:cNvSpPr/>
      </dsp:nvSpPr>
      <dsp:spPr>
        <a:xfrm>
          <a:off x="294097" y="1449280"/>
          <a:ext cx="587654" cy="587654"/>
        </a:xfrm>
        <a:prstGeom prst="arc">
          <a:avLst>
            <a:gd name="adj1" fmla="val 13200000"/>
            <a:gd name="adj2" fmla="val 19200000"/>
          </a:avLst>
        </a:prstGeom>
        <a:noFill/>
        <a:ln w="19050" cap="flat" cmpd="sng" algn="ctr">
          <a:solidFill>
            <a:srgbClr val="00B050"/>
          </a:solidFill>
          <a:prstDash val="solid"/>
          <a:miter lim="800000"/>
        </a:ln>
        <a:effectLst/>
      </dsp:spPr>
      <dsp:style>
        <a:lnRef idx="2">
          <a:scrgbClr r="0" g="0" b="0"/>
        </a:lnRef>
        <a:fillRef idx="0">
          <a:scrgbClr r="0" g="0" b="0"/>
        </a:fillRef>
        <a:effectRef idx="0">
          <a:scrgbClr r="0" g="0" b="0"/>
        </a:effectRef>
        <a:fontRef idx="minor"/>
      </dsp:style>
    </dsp:sp>
    <dsp:sp modelId="{A1491411-CE31-4D55-AA64-E47E829F5E1A}">
      <dsp:nvSpPr>
        <dsp:cNvPr id="0" name=""/>
        <dsp:cNvSpPr/>
      </dsp:nvSpPr>
      <dsp:spPr>
        <a:xfrm>
          <a:off x="294097" y="1449280"/>
          <a:ext cx="587654" cy="587654"/>
        </a:xfrm>
        <a:prstGeom prst="arc">
          <a:avLst>
            <a:gd name="adj1" fmla="val 2400000"/>
            <a:gd name="adj2" fmla="val 8400000"/>
          </a:avLst>
        </a:prstGeom>
        <a:noFill/>
        <a:ln w="19050" cap="flat" cmpd="sng" algn="ctr">
          <a:solidFill>
            <a:srgbClr val="00B451"/>
          </a:solidFill>
          <a:prstDash val="solid"/>
          <a:miter lim="800000"/>
        </a:ln>
        <a:effectLst/>
      </dsp:spPr>
      <dsp:style>
        <a:lnRef idx="2">
          <a:scrgbClr r="0" g="0" b="0"/>
        </a:lnRef>
        <a:fillRef idx="0">
          <a:scrgbClr r="0" g="0" b="0"/>
        </a:fillRef>
        <a:effectRef idx="0">
          <a:scrgbClr r="0" g="0" b="0"/>
        </a:effectRef>
        <a:fontRef idx="minor"/>
      </dsp:style>
    </dsp:sp>
    <dsp:sp modelId="{45BC2A67-A3D3-4C16-90D2-13FF56656EE1}">
      <dsp:nvSpPr>
        <dsp:cNvPr id="0" name=""/>
        <dsp:cNvSpPr/>
      </dsp:nvSpPr>
      <dsp:spPr>
        <a:xfrm>
          <a:off x="269" y="1555058"/>
          <a:ext cx="1175309" cy="376099"/>
        </a:xfrm>
        <a:prstGeom prst="rect">
          <a:avLst/>
        </a:prstGeom>
        <a:noFill/>
        <a:ln w="6350" cap="flat" cmpd="sng" algn="ctr">
          <a:noFill/>
          <a:prstDash val="solid"/>
          <a:miter lim="800000"/>
        </a:ln>
        <a:effectLst/>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Aucune</a:t>
          </a:r>
        </a:p>
      </dsp:txBody>
      <dsp:txXfrm>
        <a:off x="269" y="1555058"/>
        <a:ext cx="1175309" cy="376099"/>
      </dsp:txXfrm>
    </dsp:sp>
    <dsp:sp modelId="{8B02C549-E081-4A7A-A9B8-8B403A960378}">
      <dsp:nvSpPr>
        <dsp:cNvPr id="0" name=""/>
        <dsp:cNvSpPr/>
      </dsp:nvSpPr>
      <dsp:spPr>
        <a:xfrm>
          <a:off x="1716222" y="1449280"/>
          <a:ext cx="587654" cy="587654"/>
        </a:xfrm>
        <a:prstGeom prst="arc">
          <a:avLst>
            <a:gd name="adj1" fmla="val 13200000"/>
            <a:gd name="adj2" fmla="val 19200000"/>
          </a:avLst>
        </a:prstGeom>
        <a:noFill/>
        <a:ln w="19050" cap="flat" cmpd="sng" algn="ctr">
          <a:solidFill>
            <a:srgbClr val="00B050"/>
          </a:solidFill>
          <a:prstDash val="solid"/>
          <a:miter lim="800000"/>
        </a:ln>
        <a:effectLst/>
      </dsp:spPr>
      <dsp:style>
        <a:lnRef idx="2">
          <a:scrgbClr r="0" g="0" b="0"/>
        </a:lnRef>
        <a:fillRef idx="0">
          <a:scrgbClr r="0" g="0" b="0"/>
        </a:fillRef>
        <a:effectRef idx="0">
          <a:scrgbClr r="0" g="0" b="0"/>
        </a:effectRef>
        <a:fontRef idx="minor"/>
      </dsp:style>
    </dsp:sp>
    <dsp:sp modelId="{13C45829-9D11-4D68-A53E-BA9A003DB2D0}">
      <dsp:nvSpPr>
        <dsp:cNvPr id="0" name=""/>
        <dsp:cNvSpPr/>
      </dsp:nvSpPr>
      <dsp:spPr>
        <a:xfrm>
          <a:off x="1716222" y="1449280"/>
          <a:ext cx="587654" cy="587654"/>
        </a:xfrm>
        <a:prstGeom prst="arc">
          <a:avLst>
            <a:gd name="adj1" fmla="val 2400000"/>
            <a:gd name="adj2" fmla="val 8400000"/>
          </a:avLst>
        </a:prstGeom>
        <a:noFill/>
        <a:ln w="19050" cap="flat" cmpd="sng" algn="ctr">
          <a:solidFill>
            <a:srgbClr val="00B451"/>
          </a:solidFill>
          <a:prstDash val="solid"/>
          <a:miter lim="800000"/>
        </a:ln>
        <a:effectLst/>
      </dsp:spPr>
      <dsp:style>
        <a:lnRef idx="2">
          <a:scrgbClr r="0" g="0" b="0"/>
        </a:lnRef>
        <a:fillRef idx="0">
          <a:scrgbClr r="0" g="0" b="0"/>
        </a:fillRef>
        <a:effectRef idx="0">
          <a:scrgbClr r="0" g="0" b="0"/>
        </a:effectRef>
        <a:fontRef idx="minor"/>
      </dsp:style>
    </dsp:sp>
    <dsp:sp modelId="{4A3CFF81-9215-4B50-8F55-BEB8F98AE80B}">
      <dsp:nvSpPr>
        <dsp:cNvPr id="0" name=""/>
        <dsp:cNvSpPr/>
      </dsp:nvSpPr>
      <dsp:spPr>
        <a:xfrm>
          <a:off x="1422395" y="1555058"/>
          <a:ext cx="1175309" cy="376099"/>
        </a:xfrm>
        <a:prstGeom prst="rect">
          <a:avLst/>
        </a:prstGeom>
        <a:noFill/>
        <a:ln w="6350" cap="flat" cmpd="sng" algn="ctr">
          <a:noFill/>
          <a:prstDash val="solid"/>
          <a:miter lim="800000"/>
        </a:ln>
        <a:effectLst/>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Ponctuelle</a:t>
          </a:r>
        </a:p>
      </dsp:txBody>
      <dsp:txXfrm>
        <a:off x="1422395" y="1555058"/>
        <a:ext cx="1175309" cy="376099"/>
      </dsp:txXfrm>
    </dsp:sp>
    <dsp:sp modelId="{33705EA4-7CF1-46FC-A091-4FADB5BA9568}">
      <dsp:nvSpPr>
        <dsp:cNvPr id="0" name=""/>
        <dsp:cNvSpPr/>
      </dsp:nvSpPr>
      <dsp:spPr>
        <a:xfrm>
          <a:off x="3138347" y="1449280"/>
          <a:ext cx="587654" cy="587654"/>
        </a:xfrm>
        <a:prstGeom prst="arc">
          <a:avLst>
            <a:gd name="adj1" fmla="val 13200000"/>
            <a:gd name="adj2" fmla="val 19200000"/>
          </a:avLst>
        </a:prstGeom>
        <a:noFill/>
        <a:ln w="19050" cap="flat" cmpd="sng" algn="ctr">
          <a:solidFill>
            <a:srgbClr val="1EC012"/>
          </a:solidFill>
          <a:prstDash val="solid"/>
          <a:miter lim="800000"/>
        </a:ln>
        <a:effectLst/>
      </dsp:spPr>
      <dsp:style>
        <a:lnRef idx="2">
          <a:scrgbClr r="0" g="0" b="0"/>
        </a:lnRef>
        <a:fillRef idx="0">
          <a:scrgbClr r="0" g="0" b="0"/>
        </a:fillRef>
        <a:effectRef idx="0">
          <a:scrgbClr r="0" g="0" b="0"/>
        </a:effectRef>
        <a:fontRef idx="minor"/>
      </dsp:style>
    </dsp:sp>
    <dsp:sp modelId="{3745A63C-A68D-4386-9DDA-953FB5955751}">
      <dsp:nvSpPr>
        <dsp:cNvPr id="0" name=""/>
        <dsp:cNvSpPr/>
      </dsp:nvSpPr>
      <dsp:spPr>
        <a:xfrm>
          <a:off x="3138347" y="1449280"/>
          <a:ext cx="587654" cy="587654"/>
        </a:xfrm>
        <a:prstGeom prst="arc">
          <a:avLst>
            <a:gd name="adj1" fmla="val 2400000"/>
            <a:gd name="adj2" fmla="val 8400000"/>
          </a:avLst>
        </a:prstGeom>
        <a:noFill/>
        <a:ln w="19050" cap="flat" cmpd="sng" algn="ctr">
          <a:solidFill>
            <a:srgbClr val="00B451"/>
          </a:solidFill>
          <a:prstDash val="solid"/>
          <a:miter lim="800000"/>
        </a:ln>
        <a:effectLst/>
      </dsp:spPr>
      <dsp:style>
        <a:lnRef idx="2">
          <a:scrgbClr r="0" g="0" b="0"/>
        </a:lnRef>
        <a:fillRef idx="0">
          <a:scrgbClr r="0" g="0" b="0"/>
        </a:fillRef>
        <a:effectRef idx="0">
          <a:scrgbClr r="0" g="0" b="0"/>
        </a:effectRef>
        <a:fontRef idx="minor"/>
      </dsp:style>
    </dsp:sp>
    <dsp:sp modelId="{6D3D13FD-4B6B-4FAD-AF06-38519C871288}">
      <dsp:nvSpPr>
        <dsp:cNvPr id="0" name=""/>
        <dsp:cNvSpPr/>
      </dsp:nvSpPr>
      <dsp:spPr>
        <a:xfrm>
          <a:off x="2844520" y="1555058"/>
          <a:ext cx="1175309" cy="376099"/>
        </a:xfrm>
        <a:prstGeom prst="rect">
          <a:avLst/>
        </a:prstGeom>
        <a:noFill/>
        <a:ln w="6350" cap="flat" cmpd="sng" algn="ctr">
          <a:noFill/>
          <a:prstDash val="solid"/>
          <a:miter lim="800000"/>
        </a:ln>
        <a:effectLst/>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Régulière</a:t>
          </a:r>
        </a:p>
      </dsp:txBody>
      <dsp:txXfrm>
        <a:off x="2844520" y="1555058"/>
        <a:ext cx="1175309" cy="3760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D28998-BAEE-4761-8216-1F9E68F7E19E}">
      <dsp:nvSpPr>
        <dsp:cNvPr id="0" name=""/>
        <dsp:cNvSpPr/>
      </dsp:nvSpPr>
      <dsp:spPr>
        <a:xfrm>
          <a:off x="2067993" y="1404904"/>
          <a:ext cx="1463120" cy="253930"/>
        </a:xfrm>
        <a:custGeom>
          <a:avLst/>
          <a:gdLst/>
          <a:ahLst/>
          <a:cxnLst/>
          <a:rect l="0" t="0" r="0" b="0"/>
          <a:pathLst>
            <a:path>
              <a:moveTo>
                <a:pt x="0" y="0"/>
              </a:moveTo>
              <a:lnTo>
                <a:pt x="0" y="126965"/>
              </a:lnTo>
              <a:lnTo>
                <a:pt x="1463120" y="126965"/>
              </a:lnTo>
              <a:lnTo>
                <a:pt x="1463120" y="25393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F7BC3E4-EC5C-402A-9AAF-F8AEE509F8FE}">
      <dsp:nvSpPr>
        <dsp:cNvPr id="0" name=""/>
        <dsp:cNvSpPr/>
      </dsp:nvSpPr>
      <dsp:spPr>
        <a:xfrm>
          <a:off x="2022273" y="1404904"/>
          <a:ext cx="91440" cy="253930"/>
        </a:xfrm>
        <a:custGeom>
          <a:avLst/>
          <a:gdLst/>
          <a:ahLst/>
          <a:cxnLst/>
          <a:rect l="0" t="0" r="0" b="0"/>
          <a:pathLst>
            <a:path>
              <a:moveTo>
                <a:pt x="45720" y="0"/>
              </a:moveTo>
              <a:lnTo>
                <a:pt x="45720" y="25393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7080FE-988A-4113-B02B-90DA6F0568E3}">
      <dsp:nvSpPr>
        <dsp:cNvPr id="0" name=""/>
        <dsp:cNvSpPr/>
      </dsp:nvSpPr>
      <dsp:spPr>
        <a:xfrm>
          <a:off x="604873" y="1404904"/>
          <a:ext cx="1463120" cy="253930"/>
        </a:xfrm>
        <a:custGeom>
          <a:avLst/>
          <a:gdLst/>
          <a:ahLst/>
          <a:cxnLst/>
          <a:rect l="0" t="0" r="0" b="0"/>
          <a:pathLst>
            <a:path>
              <a:moveTo>
                <a:pt x="1463120" y="0"/>
              </a:moveTo>
              <a:lnTo>
                <a:pt x="1463120" y="126965"/>
              </a:lnTo>
              <a:lnTo>
                <a:pt x="0" y="126965"/>
              </a:lnTo>
              <a:lnTo>
                <a:pt x="0" y="25393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CED5C9-3906-486E-BECC-431FB9F3F134}">
      <dsp:nvSpPr>
        <dsp:cNvPr id="0" name=""/>
        <dsp:cNvSpPr/>
      </dsp:nvSpPr>
      <dsp:spPr>
        <a:xfrm>
          <a:off x="1191076" y="149474"/>
          <a:ext cx="1753834" cy="1255430"/>
        </a:xfrm>
        <a:prstGeom prst="arc">
          <a:avLst>
            <a:gd name="adj1" fmla="val 13200000"/>
            <a:gd name="adj2" fmla="val 19200000"/>
          </a:avLst>
        </a:prstGeom>
        <a:noFill/>
        <a:ln w="19050" cap="flat" cmpd="sng" algn="ctr">
          <a:solidFill>
            <a:schemeClr val="accent1">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5E2B033E-D059-4B2B-84D2-46636B5D2AEB}">
      <dsp:nvSpPr>
        <dsp:cNvPr id="0" name=""/>
        <dsp:cNvSpPr/>
      </dsp:nvSpPr>
      <dsp:spPr>
        <a:xfrm>
          <a:off x="1191076" y="149474"/>
          <a:ext cx="1753834" cy="1255430"/>
        </a:xfrm>
        <a:prstGeom prst="arc">
          <a:avLst>
            <a:gd name="adj1" fmla="val 2400000"/>
            <a:gd name="adj2" fmla="val 8400000"/>
          </a:avLst>
        </a:prstGeom>
        <a:noFill/>
        <a:ln w="25400" cap="flat" cmpd="sng" algn="ctr">
          <a:solidFill>
            <a:srgbClr val="0070C0"/>
          </a:solidFill>
          <a:prstDash val="solid"/>
          <a:miter lim="800000"/>
        </a:ln>
        <a:effectLst/>
      </dsp:spPr>
      <dsp:style>
        <a:lnRef idx="2">
          <a:scrgbClr r="0" g="0" b="0"/>
        </a:lnRef>
        <a:fillRef idx="0">
          <a:scrgbClr r="0" g="0" b="0"/>
        </a:fillRef>
        <a:effectRef idx="0">
          <a:scrgbClr r="0" g="0" b="0"/>
        </a:effectRef>
        <a:fontRef idx="minor"/>
      </dsp:style>
    </dsp:sp>
    <dsp:sp modelId="{C32B0DF8-ED29-45DD-A629-624EC6D5F7A6}">
      <dsp:nvSpPr>
        <dsp:cNvPr id="0" name=""/>
        <dsp:cNvSpPr/>
      </dsp:nvSpPr>
      <dsp:spPr>
        <a:xfrm>
          <a:off x="314159" y="375451"/>
          <a:ext cx="3507669" cy="803475"/>
        </a:xfrm>
        <a:prstGeom prst="rect">
          <a:avLst/>
        </a:prstGeom>
        <a:noFill/>
        <a:ln w="6350" cap="flat" cmpd="sng" algn="ctr">
          <a:noFill/>
          <a:prstDash val="solid"/>
          <a:miter lim="800000"/>
        </a:ln>
        <a:effectLst/>
        <a:sp3d/>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Réglementation</a:t>
          </a:r>
        </a:p>
      </dsp:txBody>
      <dsp:txXfrm>
        <a:off x="314159" y="375451"/>
        <a:ext cx="3507669" cy="803475"/>
      </dsp:txXfrm>
    </dsp:sp>
    <dsp:sp modelId="{3C340467-9C93-4ED2-8A68-4F801792B70F}">
      <dsp:nvSpPr>
        <dsp:cNvPr id="0" name=""/>
        <dsp:cNvSpPr/>
      </dsp:nvSpPr>
      <dsp:spPr>
        <a:xfrm>
          <a:off x="302575" y="1658834"/>
          <a:ext cx="604595" cy="604595"/>
        </a:xfrm>
        <a:prstGeom prst="arc">
          <a:avLst>
            <a:gd name="adj1" fmla="val 13200000"/>
            <a:gd name="adj2" fmla="val 19200000"/>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491411-CE31-4D55-AA64-E47E829F5E1A}">
      <dsp:nvSpPr>
        <dsp:cNvPr id="0" name=""/>
        <dsp:cNvSpPr/>
      </dsp:nvSpPr>
      <dsp:spPr>
        <a:xfrm>
          <a:off x="302575" y="1658834"/>
          <a:ext cx="604595" cy="604595"/>
        </a:xfrm>
        <a:prstGeom prst="arc">
          <a:avLst>
            <a:gd name="adj1" fmla="val 2400000"/>
            <a:gd name="adj2" fmla="val 8400000"/>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5BC2A67-A3D3-4C16-90D2-13FF56656EE1}">
      <dsp:nvSpPr>
        <dsp:cNvPr id="0" name=""/>
        <dsp:cNvSpPr/>
      </dsp:nvSpPr>
      <dsp:spPr>
        <a:xfrm>
          <a:off x="277" y="1767661"/>
          <a:ext cx="1209190" cy="386941"/>
        </a:xfrm>
        <a:prstGeom prst="rect">
          <a:avLst/>
        </a:prstGeom>
        <a:noFill/>
        <a:ln w="6350" cap="flat" cmpd="sng" algn="ctr">
          <a:noFill/>
          <a:prstDash val="solid"/>
          <a:miter lim="800000"/>
        </a:ln>
        <a:effectLst/>
        <a:sp3d/>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effectLst>
                <a:outerShdw blurRad="38100" dist="38100" dir="2700000" algn="tl">
                  <a:srgbClr val="000000">
                    <a:alpha val="43137"/>
                  </a:srgbClr>
                </a:outerShdw>
              </a:effectLst>
            </a:rPr>
            <a:t>Faible</a:t>
          </a:r>
        </a:p>
      </dsp:txBody>
      <dsp:txXfrm>
        <a:off x="277" y="1767661"/>
        <a:ext cx="1209190" cy="386941"/>
      </dsp:txXfrm>
    </dsp:sp>
    <dsp:sp modelId="{8B02C549-E081-4A7A-A9B8-8B403A960378}">
      <dsp:nvSpPr>
        <dsp:cNvPr id="0" name=""/>
        <dsp:cNvSpPr/>
      </dsp:nvSpPr>
      <dsp:spPr>
        <a:xfrm>
          <a:off x="1765696" y="1658834"/>
          <a:ext cx="604595" cy="604595"/>
        </a:xfrm>
        <a:prstGeom prst="arc">
          <a:avLst>
            <a:gd name="adj1" fmla="val 13200000"/>
            <a:gd name="adj2" fmla="val 19200000"/>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3C45829-9D11-4D68-A53E-BA9A003DB2D0}">
      <dsp:nvSpPr>
        <dsp:cNvPr id="0" name=""/>
        <dsp:cNvSpPr/>
      </dsp:nvSpPr>
      <dsp:spPr>
        <a:xfrm>
          <a:off x="1765696" y="1658834"/>
          <a:ext cx="604595" cy="604595"/>
        </a:xfrm>
        <a:prstGeom prst="arc">
          <a:avLst>
            <a:gd name="adj1" fmla="val 2400000"/>
            <a:gd name="adj2" fmla="val 8400000"/>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3CFF81-9215-4B50-8F55-BEB8F98AE80B}">
      <dsp:nvSpPr>
        <dsp:cNvPr id="0" name=""/>
        <dsp:cNvSpPr/>
      </dsp:nvSpPr>
      <dsp:spPr>
        <a:xfrm>
          <a:off x="1463398" y="1767661"/>
          <a:ext cx="1209190" cy="386941"/>
        </a:xfrm>
        <a:prstGeom prst="rect">
          <a:avLst/>
        </a:prstGeom>
        <a:noFill/>
        <a:ln w="6350" cap="flat" cmpd="sng" algn="ctr">
          <a:noFill/>
          <a:prstDash val="solid"/>
          <a:miter lim="800000"/>
        </a:ln>
        <a:effectLst/>
        <a:sp3d/>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Modérée</a:t>
          </a:r>
        </a:p>
      </dsp:txBody>
      <dsp:txXfrm>
        <a:off x="1463398" y="1767661"/>
        <a:ext cx="1209190" cy="386941"/>
      </dsp:txXfrm>
    </dsp:sp>
    <dsp:sp modelId="{33705EA4-7CF1-46FC-A091-4FADB5BA9568}">
      <dsp:nvSpPr>
        <dsp:cNvPr id="0" name=""/>
        <dsp:cNvSpPr/>
      </dsp:nvSpPr>
      <dsp:spPr>
        <a:xfrm>
          <a:off x="3228817" y="1658834"/>
          <a:ext cx="604595" cy="604595"/>
        </a:xfrm>
        <a:prstGeom prst="arc">
          <a:avLst>
            <a:gd name="adj1" fmla="val 13200000"/>
            <a:gd name="adj2" fmla="val 19200000"/>
          </a:avLst>
        </a:prstGeom>
        <a:noFill/>
        <a:ln w="12700" cap="flat" cmpd="sng" algn="ctr">
          <a:solidFill>
            <a:srgbClr val="FF6600"/>
          </a:solidFill>
          <a:prstDash val="solid"/>
          <a:miter lim="800000"/>
        </a:ln>
        <a:effectLst/>
      </dsp:spPr>
      <dsp:style>
        <a:lnRef idx="2">
          <a:scrgbClr r="0" g="0" b="0"/>
        </a:lnRef>
        <a:fillRef idx="0">
          <a:scrgbClr r="0" g="0" b="0"/>
        </a:fillRef>
        <a:effectRef idx="0">
          <a:scrgbClr r="0" g="0" b="0"/>
        </a:effectRef>
        <a:fontRef idx="minor"/>
      </dsp:style>
    </dsp:sp>
    <dsp:sp modelId="{3745A63C-A68D-4386-9DDA-953FB5955751}">
      <dsp:nvSpPr>
        <dsp:cNvPr id="0" name=""/>
        <dsp:cNvSpPr/>
      </dsp:nvSpPr>
      <dsp:spPr>
        <a:xfrm>
          <a:off x="3228817" y="1658834"/>
          <a:ext cx="604595" cy="604595"/>
        </a:xfrm>
        <a:prstGeom prst="arc">
          <a:avLst>
            <a:gd name="adj1" fmla="val 2400000"/>
            <a:gd name="adj2" fmla="val 8400000"/>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D3D13FD-4B6B-4FAD-AF06-38519C871288}">
      <dsp:nvSpPr>
        <dsp:cNvPr id="0" name=""/>
        <dsp:cNvSpPr/>
      </dsp:nvSpPr>
      <dsp:spPr>
        <a:xfrm>
          <a:off x="2926519" y="1767661"/>
          <a:ext cx="1209190" cy="386941"/>
        </a:xfrm>
        <a:prstGeom prst="rect">
          <a:avLst/>
        </a:prstGeom>
        <a:noFill/>
        <a:ln w="6350" cap="flat" cmpd="sng" algn="ctr">
          <a:noFill/>
          <a:prstDash val="solid"/>
          <a:miter lim="800000"/>
        </a:ln>
        <a:effectLst/>
        <a:sp3d/>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effectLst>
                <a:outerShdw blurRad="38100" dist="38100" dir="2700000" algn="tl">
                  <a:srgbClr val="000000">
                    <a:alpha val="43137"/>
                  </a:srgbClr>
                </a:outerShdw>
              </a:effectLst>
            </a:rPr>
            <a:t>Forte</a:t>
          </a:r>
        </a:p>
      </dsp:txBody>
      <dsp:txXfrm>
        <a:off x="2926519" y="1767661"/>
        <a:ext cx="1209190" cy="3869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7BC3E4-EC5C-402A-9AAF-F8AEE509F8FE}">
      <dsp:nvSpPr>
        <dsp:cNvPr id="0" name=""/>
        <dsp:cNvSpPr/>
      </dsp:nvSpPr>
      <dsp:spPr>
        <a:xfrm>
          <a:off x="1964689" y="926713"/>
          <a:ext cx="1075171" cy="373199"/>
        </a:xfrm>
        <a:custGeom>
          <a:avLst/>
          <a:gdLst/>
          <a:ahLst/>
          <a:cxnLst/>
          <a:rect l="0" t="0" r="0" b="0"/>
          <a:pathLst>
            <a:path>
              <a:moveTo>
                <a:pt x="0" y="0"/>
              </a:moveTo>
              <a:lnTo>
                <a:pt x="0" y="186599"/>
              </a:lnTo>
              <a:lnTo>
                <a:pt x="1075171" y="186599"/>
              </a:lnTo>
              <a:lnTo>
                <a:pt x="1075171" y="373199"/>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7080FE-988A-4113-B02B-90DA6F0568E3}">
      <dsp:nvSpPr>
        <dsp:cNvPr id="0" name=""/>
        <dsp:cNvSpPr/>
      </dsp:nvSpPr>
      <dsp:spPr>
        <a:xfrm>
          <a:off x="889518" y="926713"/>
          <a:ext cx="1075171" cy="373199"/>
        </a:xfrm>
        <a:custGeom>
          <a:avLst/>
          <a:gdLst/>
          <a:ahLst/>
          <a:cxnLst/>
          <a:rect l="0" t="0" r="0" b="0"/>
          <a:pathLst>
            <a:path>
              <a:moveTo>
                <a:pt x="1075171" y="0"/>
              </a:moveTo>
              <a:lnTo>
                <a:pt x="1075171" y="186599"/>
              </a:lnTo>
              <a:lnTo>
                <a:pt x="0" y="186599"/>
              </a:lnTo>
              <a:lnTo>
                <a:pt x="0" y="373199"/>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CED5C9-3906-486E-BECC-431FB9F3F134}">
      <dsp:nvSpPr>
        <dsp:cNvPr id="0" name=""/>
        <dsp:cNvSpPr/>
      </dsp:nvSpPr>
      <dsp:spPr>
        <a:xfrm>
          <a:off x="1332102" y="38142"/>
          <a:ext cx="1265174" cy="888571"/>
        </a:xfrm>
        <a:prstGeom prst="arc">
          <a:avLst>
            <a:gd name="adj1" fmla="val 13200000"/>
            <a:gd name="adj2" fmla="val 19200000"/>
          </a:avLst>
        </a:prstGeom>
        <a:noFill/>
        <a:ln w="1905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5E2B033E-D059-4B2B-84D2-46636B5D2AEB}">
      <dsp:nvSpPr>
        <dsp:cNvPr id="0" name=""/>
        <dsp:cNvSpPr/>
      </dsp:nvSpPr>
      <dsp:spPr>
        <a:xfrm>
          <a:off x="1332102" y="38142"/>
          <a:ext cx="1265174" cy="888571"/>
        </a:xfrm>
        <a:prstGeom prst="arc">
          <a:avLst>
            <a:gd name="adj1" fmla="val 2400000"/>
            <a:gd name="adj2" fmla="val 8400000"/>
          </a:avLst>
        </a:prstGeom>
        <a:noFill/>
        <a:ln w="1905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C32B0DF8-ED29-45DD-A629-624EC6D5F7A6}">
      <dsp:nvSpPr>
        <dsp:cNvPr id="0" name=""/>
        <dsp:cNvSpPr/>
      </dsp:nvSpPr>
      <dsp:spPr>
        <a:xfrm>
          <a:off x="699515" y="198085"/>
          <a:ext cx="2530348" cy="568685"/>
        </a:xfrm>
        <a:prstGeom prst="rect">
          <a:avLst/>
        </a:prstGeom>
        <a:noFill/>
        <a:ln w="6350" cap="flat" cmpd="sng" algn="ctr">
          <a:noFill/>
          <a:prstDash val="solid"/>
          <a:miter lim="800000"/>
        </a:ln>
        <a:effectLst/>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Sanction</a:t>
          </a:r>
        </a:p>
      </dsp:txBody>
      <dsp:txXfrm>
        <a:off x="699515" y="198085"/>
        <a:ext cx="2530348" cy="568685"/>
      </dsp:txXfrm>
    </dsp:sp>
    <dsp:sp modelId="{3C340467-9C93-4ED2-8A68-4F801792B70F}">
      <dsp:nvSpPr>
        <dsp:cNvPr id="0" name=""/>
        <dsp:cNvSpPr/>
      </dsp:nvSpPr>
      <dsp:spPr>
        <a:xfrm>
          <a:off x="445232" y="1299913"/>
          <a:ext cx="888571" cy="888571"/>
        </a:xfrm>
        <a:prstGeom prst="arc">
          <a:avLst>
            <a:gd name="adj1" fmla="val 13200000"/>
            <a:gd name="adj2" fmla="val 19200000"/>
          </a:avLst>
        </a:prstGeom>
        <a:noFill/>
        <a:ln w="1270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A1491411-CE31-4D55-AA64-E47E829F5E1A}">
      <dsp:nvSpPr>
        <dsp:cNvPr id="0" name=""/>
        <dsp:cNvSpPr/>
      </dsp:nvSpPr>
      <dsp:spPr>
        <a:xfrm>
          <a:off x="445232" y="1299913"/>
          <a:ext cx="888571" cy="888571"/>
        </a:xfrm>
        <a:prstGeom prst="arc">
          <a:avLst>
            <a:gd name="adj1" fmla="val 2400000"/>
            <a:gd name="adj2" fmla="val 8400000"/>
          </a:avLst>
        </a:prstGeom>
        <a:noFill/>
        <a:ln w="1270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45BC2A67-A3D3-4C16-90D2-13FF56656EE1}">
      <dsp:nvSpPr>
        <dsp:cNvPr id="0" name=""/>
        <dsp:cNvSpPr/>
      </dsp:nvSpPr>
      <dsp:spPr>
        <a:xfrm>
          <a:off x="947" y="1459856"/>
          <a:ext cx="1777142" cy="568685"/>
        </a:xfrm>
        <a:prstGeom prst="rect">
          <a:avLst/>
        </a:prstGeom>
        <a:noFill/>
        <a:ln w="6350" cap="flat" cmpd="sng" algn="ctr">
          <a:noFill/>
          <a:prstDash val="solid"/>
          <a:miter lim="800000"/>
        </a:ln>
        <a:effectLst/>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Modérée</a:t>
          </a:r>
        </a:p>
      </dsp:txBody>
      <dsp:txXfrm>
        <a:off x="947" y="1459856"/>
        <a:ext cx="1777142" cy="568685"/>
      </dsp:txXfrm>
    </dsp:sp>
    <dsp:sp modelId="{8B02C549-E081-4A7A-A9B8-8B403A960378}">
      <dsp:nvSpPr>
        <dsp:cNvPr id="0" name=""/>
        <dsp:cNvSpPr/>
      </dsp:nvSpPr>
      <dsp:spPr>
        <a:xfrm>
          <a:off x="2595574" y="1299913"/>
          <a:ext cx="888571" cy="888571"/>
        </a:xfrm>
        <a:prstGeom prst="arc">
          <a:avLst>
            <a:gd name="adj1" fmla="val 13200000"/>
            <a:gd name="adj2" fmla="val 19200000"/>
          </a:avLst>
        </a:prstGeom>
        <a:noFill/>
        <a:ln w="1270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13C45829-9D11-4D68-A53E-BA9A003DB2D0}">
      <dsp:nvSpPr>
        <dsp:cNvPr id="0" name=""/>
        <dsp:cNvSpPr/>
      </dsp:nvSpPr>
      <dsp:spPr>
        <a:xfrm>
          <a:off x="2595574" y="1299913"/>
          <a:ext cx="888571" cy="888571"/>
        </a:xfrm>
        <a:prstGeom prst="arc">
          <a:avLst>
            <a:gd name="adj1" fmla="val 2400000"/>
            <a:gd name="adj2" fmla="val 8400000"/>
          </a:avLst>
        </a:prstGeom>
        <a:noFill/>
        <a:ln w="12700" cap="flat" cmpd="sng" algn="ctr">
          <a:solidFill>
            <a:srgbClr val="FF0000"/>
          </a:solidFill>
          <a:prstDash val="solid"/>
          <a:miter lim="800000"/>
        </a:ln>
        <a:effectLst/>
      </dsp:spPr>
      <dsp:style>
        <a:lnRef idx="2">
          <a:scrgbClr r="0" g="0" b="0"/>
        </a:lnRef>
        <a:fillRef idx="0">
          <a:scrgbClr r="0" g="0" b="0"/>
        </a:fillRef>
        <a:effectRef idx="0">
          <a:scrgbClr r="0" g="0" b="0"/>
        </a:effectRef>
        <a:fontRef idx="minor"/>
      </dsp:style>
    </dsp:sp>
    <dsp:sp modelId="{4A3CFF81-9215-4B50-8F55-BEB8F98AE80B}">
      <dsp:nvSpPr>
        <dsp:cNvPr id="0" name=""/>
        <dsp:cNvSpPr/>
      </dsp:nvSpPr>
      <dsp:spPr>
        <a:xfrm>
          <a:off x="2151289" y="1459856"/>
          <a:ext cx="1777142" cy="568685"/>
        </a:xfrm>
        <a:prstGeom prst="rect">
          <a:avLst/>
        </a:prstGeom>
        <a:noFill/>
        <a:ln w="6350" cap="flat" cmpd="sng" algn="ctr">
          <a:noFill/>
          <a:prstDash val="solid"/>
          <a:miter lim="800000"/>
        </a:ln>
        <a:effectLst/>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Sévère</a:t>
          </a:r>
        </a:p>
      </dsp:txBody>
      <dsp:txXfrm>
        <a:off x="2151289" y="1459856"/>
        <a:ext cx="1777142" cy="5686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D28998-BAEE-4761-8216-1F9E68F7E19E}">
      <dsp:nvSpPr>
        <dsp:cNvPr id="0" name=""/>
        <dsp:cNvSpPr/>
      </dsp:nvSpPr>
      <dsp:spPr>
        <a:xfrm>
          <a:off x="2068276" y="1237980"/>
          <a:ext cx="1463320" cy="253964"/>
        </a:xfrm>
        <a:custGeom>
          <a:avLst/>
          <a:gdLst/>
          <a:ahLst/>
          <a:cxnLst/>
          <a:rect l="0" t="0" r="0" b="0"/>
          <a:pathLst>
            <a:path>
              <a:moveTo>
                <a:pt x="0" y="0"/>
              </a:moveTo>
              <a:lnTo>
                <a:pt x="0" y="126982"/>
              </a:lnTo>
              <a:lnTo>
                <a:pt x="1463320" y="126982"/>
              </a:lnTo>
              <a:lnTo>
                <a:pt x="1463320" y="253964"/>
              </a:lnTo>
            </a:path>
          </a:pathLst>
        </a:custGeom>
        <a:noFill/>
        <a:ln w="12700" cap="flat" cmpd="sng" algn="ctr">
          <a:solidFill>
            <a:schemeClr val="accent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9F7BC3E4-EC5C-402A-9AAF-F8AEE509F8FE}">
      <dsp:nvSpPr>
        <dsp:cNvPr id="0" name=""/>
        <dsp:cNvSpPr/>
      </dsp:nvSpPr>
      <dsp:spPr>
        <a:xfrm>
          <a:off x="2022556" y="1237980"/>
          <a:ext cx="91440" cy="253964"/>
        </a:xfrm>
        <a:custGeom>
          <a:avLst/>
          <a:gdLst/>
          <a:ahLst/>
          <a:cxnLst/>
          <a:rect l="0" t="0" r="0" b="0"/>
          <a:pathLst>
            <a:path>
              <a:moveTo>
                <a:pt x="45720" y="0"/>
              </a:moveTo>
              <a:lnTo>
                <a:pt x="45720" y="25396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7080FE-988A-4113-B02B-90DA6F0568E3}">
      <dsp:nvSpPr>
        <dsp:cNvPr id="0" name=""/>
        <dsp:cNvSpPr/>
      </dsp:nvSpPr>
      <dsp:spPr>
        <a:xfrm>
          <a:off x="604955" y="1237980"/>
          <a:ext cx="1463320" cy="253964"/>
        </a:xfrm>
        <a:custGeom>
          <a:avLst/>
          <a:gdLst/>
          <a:ahLst/>
          <a:cxnLst/>
          <a:rect l="0" t="0" r="0" b="0"/>
          <a:pathLst>
            <a:path>
              <a:moveTo>
                <a:pt x="1463320" y="0"/>
              </a:moveTo>
              <a:lnTo>
                <a:pt x="1463320" y="126982"/>
              </a:lnTo>
              <a:lnTo>
                <a:pt x="0" y="126982"/>
              </a:lnTo>
              <a:lnTo>
                <a:pt x="0" y="253964"/>
              </a:lnTo>
            </a:path>
          </a:pathLst>
        </a:custGeom>
        <a:noFill/>
        <a:ln w="15875" cap="flat" cmpd="sng" algn="ctr">
          <a:solidFill>
            <a:schemeClr val="accent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FECED5C9-3906-486E-BECC-431FB9F3F134}">
      <dsp:nvSpPr>
        <dsp:cNvPr id="0" name=""/>
        <dsp:cNvSpPr/>
      </dsp:nvSpPr>
      <dsp:spPr>
        <a:xfrm>
          <a:off x="1176204" y="130029"/>
          <a:ext cx="1784144" cy="1107951"/>
        </a:xfrm>
        <a:prstGeom prst="arc">
          <a:avLst>
            <a:gd name="adj1" fmla="val 13200000"/>
            <a:gd name="adj2" fmla="val 19200000"/>
          </a:avLst>
        </a:prstGeom>
        <a:noFill/>
        <a:ln w="19050" cap="flat" cmpd="sng" algn="ctr">
          <a:solidFill>
            <a:srgbClr val="0070C0"/>
          </a:solidFill>
          <a:prstDash val="solid"/>
          <a:miter lim="800000"/>
        </a:ln>
        <a:effectLst/>
      </dsp:spPr>
      <dsp:style>
        <a:lnRef idx="2">
          <a:scrgbClr r="0" g="0" b="0"/>
        </a:lnRef>
        <a:fillRef idx="0">
          <a:scrgbClr r="0" g="0" b="0"/>
        </a:fillRef>
        <a:effectRef idx="0">
          <a:scrgbClr r="0" g="0" b="0"/>
        </a:effectRef>
        <a:fontRef idx="minor"/>
      </dsp:style>
    </dsp:sp>
    <dsp:sp modelId="{5E2B033E-D059-4B2B-84D2-46636B5D2AEB}">
      <dsp:nvSpPr>
        <dsp:cNvPr id="0" name=""/>
        <dsp:cNvSpPr/>
      </dsp:nvSpPr>
      <dsp:spPr>
        <a:xfrm>
          <a:off x="1176204" y="130029"/>
          <a:ext cx="1784144" cy="1107951"/>
        </a:xfrm>
        <a:prstGeom prst="arc">
          <a:avLst>
            <a:gd name="adj1" fmla="val 2400000"/>
            <a:gd name="adj2" fmla="val 8400000"/>
          </a:avLst>
        </a:prstGeom>
        <a:noFill/>
        <a:ln w="19050" cap="flat" cmpd="sng" algn="ctr">
          <a:solidFill>
            <a:srgbClr val="4472C4"/>
          </a:solidFill>
          <a:prstDash val="solid"/>
          <a:miter lim="800000"/>
        </a:ln>
        <a:effectLst/>
      </dsp:spPr>
      <dsp:style>
        <a:lnRef idx="2">
          <a:scrgbClr r="0" g="0" b="0"/>
        </a:lnRef>
        <a:fillRef idx="0">
          <a:scrgbClr r="0" g="0" b="0"/>
        </a:fillRef>
        <a:effectRef idx="0">
          <a:scrgbClr r="0" g="0" b="0"/>
        </a:effectRef>
        <a:fontRef idx="minor"/>
      </dsp:style>
    </dsp:sp>
    <dsp:sp modelId="{C32B0DF8-ED29-45DD-A629-624EC6D5F7A6}">
      <dsp:nvSpPr>
        <dsp:cNvPr id="0" name=""/>
        <dsp:cNvSpPr/>
      </dsp:nvSpPr>
      <dsp:spPr>
        <a:xfrm>
          <a:off x="284131" y="329460"/>
          <a:ext cx="3568289" cy="709088"/>
        </a:xfrm>
        <a:prstGeom prst="rect">
          <a:avLst/>
        </a:prstGeom>
        <a:noFill/>
        <a:ln w="6350" cap="flat" cmpd="sng" algn="ctr">
          <a:noFill/>
          <a:prstDash val="solid"/>
          <a:miter lim="800000"/>
        </a:ln>
        <a:effectLst/>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1200150" rtl="0" eaLnBrk="1" latinLnBrk="0" hangingPunct="1">
            <a:lnSpc>
              <a:spcPct val="90000"/>
            </a:lnSpc>
            <a:spcBef>
              <a:spcPct val="0"/>
            </a:spcBef>
            <a:spcAft>
              <a:spcPct val="35000"/>
            </a:spcAft>
            <a:buNone/>
          </a:pPr>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Type de consommation</a:t>
          </a:r>
        </a:p>
      </dsp:txBody>
      <dsp:txXfrm>
        <a:off x="284131" y="329460"/>
        <a:ext cx="3568289" cy="709088"/>
      </dsp:txXfrm>
    </dsp:sp>
    <dsp:sp modelId="{3C340467-9C93-4ED2-8A68-4F801792B70F}">
      <dsp:nvSpPr>
        <dsp:cNvPr id="0" name=""/>
        <dsp:cNvSpPr/>
      </dsp:nvSpPr>
      <dsp:spPr>
        <a:xfrm>
          <a:off x="302616" y="1491945"/>
          <a:ext cx="604678" cy="604678"/>
        </a:xfrm>
        <a:prstGeom prst="arc">
          <a:avLst>
            <a:gd name="adj1" fmla="val 13200000"/>
            <a:gd name="adj2" fmla="val 19200000"/>
          </a:avLst>
        </a:prstGeom>
        <a:noFill/>
        <a:ln w="19050" cap="flat" cmpd="sng" algn="ctr">
          <a:solidFill>
            <a:srgbClr val="4472C4"/>
          </a:solidFill>
          <a:prstDash val="solid"/>
          <a:miter lim="800000"/>
        </a:ln>
        <a:effectLst/>
      </dsp:spPr>
      <dsp:style>
        <a:lnRef idx="2">
          <a:scrgbClr r="0" g="0" b="0"/>
        </a:lnRef>
        <a:fillRef idx="0">
          <a:scrgbClr r="0" g="0" b="0"/>
        </a:fillRef>
        <a:effectRef idx="0">
          <a:scrgbClr r="0" g="0" b="0"/>
        </a:effectRef>
        <a:fontRef idx="minor"/>
      </dsp:style>
    </dsp:sp>
    <dsp:sp modelId="{A1491411-CE31-4D55-AA64-E47E829F5E1A}">
      <dsp:nvSpPr>
        <dsp:cNvPr id="0" name=""/>
        <dsp:cNvSpPr/>
      </dsp:nvSpPr>
      <dsp:spPr>
        <a:xfrm>
          <a:off x="302616" y="1491945"/>
          <a:ext cx="604678" cy="604678"/>
        </a:xfrm>
        <a:prstGeom prst="arc">
          <a:avLst>
            <a:gd name="adj1" fmla="val 2400000"/>
            <a:gd name="adj2" fmla="val 8400000"/>
          </a:avLst>
        </a:prstGeom>
        <a:noFill/>
        <a:ln w="19050" cap="flat" cmpd="sng" algn="ctr">
          <a:solidFill>
            <a:srgbClr val="4472C4"/>
          </a:solidFill>
          <a:prstDash val="solid"/>
          <a:miter lim="800000"/>
        </a:ln>
        <a:effectLst/>
      </dsp:spPr>
      <dsp:style>
        <a:lnRef idx="2">
          <a:scrgbClr r="0" g="0" b="0"/>
        </a:lnRef>
        <a:fillRef idx="0">
          <a:scrgbClr r="0" g="0" b="0"/>
        </a:fillRef>
        <a:effectRef idx="0">
          <a:scrgbClr r="0" g="0" b="0"/>
        </a:effectRef>
        <a:fontRef idx="minor"/>
      </dsp:style>
    </dsp:sp>
    <dsp:sp modelId="{45BC2A67-A3D3-4C16-90D2-13FF56656EE1}">
      <dsp:nvSpPr>
        <dsp:cNvPr id="0" name=""/>
        <dsp:cNvSpPr/>
      </dsp:nvSpPr>
      <dsp:spPr>
        <a:xfrm>
          <a:off x="277" y="1600787"/>
          <a:ext cx="1209356" cy="386993"/>
        </a:xfrm>
        <a:prstGeom prst="rect">
          <a:avLst/>
        </a:prstGeom>
        <a:noFill/>
        <a:ln w="6350" cap="flat" cmpd="sng" algn="ctr">
          <a:noFill/>
          <a:prstDash val="solid"/>
          <a:miter lim="800000"/>
        </a:ln>
        <a:effectLst/>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Alcool</a:t>
          </a:r>
        </a:p>
      </dsp:txBody>
      <dsp:txXfrm>
        <a:off x="277" y="1600787"/>
        <a:ext cx="1209356" cy="386993"/>
      </dsp:txXfrm>
    </dsp:sp>
    <dsp:sp modelId="{8B02C549-E081-4A7A-A9B8-8B403A960378}">
      <dsp:nvSpPr>
        <dsp:cNvPr id="0" name=""/>
        <dsp:cNvSpPr/>
      </dsp:nvSpPr>
      <dsp:spPr>
        <a:xfrm>
          <a:off x="1765937" y="1491945"/>
          <a:ext cx="604678" cy="604678"/>
        </a:xfrm>
        <a:prstGeom prst="arc">
          <a:avLst>
            <a:gd name="adj1" fmla="val 13200000"/>
            <a:gd name="adj2" fmla="val 19200000"/>
          </a:avLst>
        </a:prstGeom>
        <a:noFill/>
        <a:ln w="19050" cap="flat" cmpd="sng" algn="ctr">
          <a:solidFill>
            <a:srgbClr val="4472C4"/>
          </a:solidFill>
          <a:prstDash val="solid"/>
          <a:miter lim="800000"/>
        </a:ln>
        <a:effectLst/>
      </dsp:spPr>
      <dsp:style>
        <a:lnRef idx="2">
          <a:scrgbClr r="0" g="0" b="0"/>
        </a:lnRef>
        <a:fillRef idx="0">
          <a:scrgbClr r="0" g="0" b="0"/>
        </a:fillRef>
        <a:effectRef idx="0">
          <a:scrgbClr r="0" g="0" b="0"/>
        </a:effectRef>
        <a:fontRef idx="minor"/>
      </dsp:style>
    </dsp:sp>
    <dsp:sp modelId="{13C45829-9D11-4D68-A53E-BA9A003DB2D0}">
      <dsp:nvSpPr>
        <dsp:cNvPr id="0" name=""/>
        <dsp:cNvSpPr/>
      </dsp:nvSpPr>
      <dsp:spPr>
        <a:xfrm>
          <a:off x="1765937" y="1491945"/>
          <a:ext cx="604678" cy="604678"/>
        </a:xfrm>
        <a:prstGeom prst="arc">
          <a:avLst>
            <a:gd name="adj1" fmla="val 2400000"/>
            <a:gd name="adj2" fmla="val 8400000"/>
          </a:avLst>
        </a:prstGeom>
        <a:noFill/>
        <a:ln w="19050" cap="flat" cmpd="sng" algn="ctr">
          <a:solidFill>
            <a:srgbClr val="4472C4"/>
          </a:solidFill>
          <a:prstDash val="solid"/>
          <a:miter lim="800000"/>
        </a:ln>
        <a:effectLst/>
      </dsp:spPr>
      <dsp:style>
        <a:lnRef idx="2">
          <a:scrgbClr r="0" g="0" b="0"/>
        </a:lnRef>
        <a:fillRef idx="0">
          <a:scrgbClr r="0" g="0" b="0"/>
        </a:fillRef>
        <a:effectRef idx="0">
          <a:scrgbClr r="0" g="0" b="0"/>
        </a:effectRef>
        <a:fontRef idx="minor"/>
      </dsp:style>
    </dsp:sp>
    <dsp:sp modelId="{4A3CFF81-9215-4B50-8F55-BEB8F98AE80B}">
      <dsp:nvSpPr>
        <dsp:cNvPr id="0" name=""/>
        <dsp:cNvSpPr/>
      </dsp:nvSpPr>
      <dsp:spPr>
        <a:xfrm>
          <a:off x="1463598" y="1600787"/>
          <a:ext cx="1209356" cy="386993"/>
        </a:xfrm>
        <a:prstGeom prst="rect">
          <a:avLst/>
        </a:prstGeom>
        <a:noFill/>
        <a:ln w="6350" cap="flat" cmpd="sng" algn="ctr">
          <a:noFill/>
          <a:prstDash val="solid"/>
          <a:miter lim="800000"/>
        </a:ln>
        <a:effectLst/>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Tabac</a:t>
          </a:r>
        </a:p>
      </dsp:txBody>
      <dsp:txXfrm>
        <a:off x="1463598" y="1600787"/>
        <a:ext cx="1209356" cy="386993"/>
      </dsp:txXfrm>
    </dsp:sp>
    <dsp:sp modelId="{33705EA4-7CF1-46FC-A091-4FADB5BA9568}">
      <dsp:nvSpPr>
        <dsp:cNvPr id="0" name=""/>
        <dsp:cNvSpPr/>
      </dsp:nvSpPr>
      <dsp:spPr>
        <a:xfrm>
          <a:off x="3229258" y="1491945"/>
          <a:ext cx="604678" cy="604678"/>
        </a:xfrm>
        <a:prstGeom prst="arc">
          <a:avLst>
            <a:gd name="adj1" fmla="val 13200000"/>
            <a:gd name="adj2" fmla="val 19200000"/>
          </a:avLst>
        </a:prstGeom>
        <a:noFill/>
        <a:ln w="19050" cap="flat" cmpd="sng" algn="ctr">
          <a:solidFill>
            <a:srgbClr val="4472C4"/>
          </a:solidFill>
          <a:prstDash val="solid"/>
          <a:miter lim="800000"/>
        </a:ln>
        <a:effectLst/>
      </dsp:spPr>
      <dsp:style>
        <a:lnRef idx="2">
          <a:scrgbClr r="0" g="0" b="0"/>
        </a:lnRef>
        <a:fillRef idx="0">
          <a:scrgbClr r="0" g="0" b="0"/>
        </a:fillRef>
        <a:effectRef idx="0">
          <a:scrgbClr r="0" g="0" b="0"/>
        </a:effectRef>
        <a:fontRef idx="minor"/>
      </dsp:style>
    </dsp:sp>
    <dsp:sp modelId="{3745A63C-A68D-4386-9DDA-953FB5955751}">
      <dsp:nvSpPr>
        <dsp:cNvPr id="0" name=""/>
        <dsp:cNvSpPr/>
      </dsp:nvSpPr>
      <dsp:spPr>
        <a:xfrm>
          <a:off x="3229258" y="1491945"/>
          <a:ext cx="604678" cy="604678"/>
        </a:xfrm>
        <a:prstGeom prst="arc">
          <a:avLst>
            <a:gd name="adj1" fmla="val 2400000"/>
            <a:gd name="adj2" fmla="val 8400000"/>
          </a:avLst>
        </a:prstGeom>
        <a:noFill/>
        <a:ln w="19050" cap="flat" cmpd="sng" algn="ctr">
          <a:solidFill>
            <a:srgbClr val="4472C4"/>
          </a:solidFill>
          <a:prstDash val="solid"/>
          <a:miter lim="800000"/>
        </a:ln>
        <a:effectLst/>
      </dsp:spPr>
      <dsp:style>
        <a:lnRef idx="2">
          <a:scrgbClr r="0" g="0" b="0"/>
        </a:lnRef>
        <a:fillRef idx="0">
          <a:scrgbClr r="0" g="0" b="0"/>
        </a:fillRef>
        <a:effectRef idx="0">
          <a:scrgbClr r="0" g="0" b="0"/>
        </a:effectRef>
        <a:fontRef idx="minor"/>
      </dsp:style>
    </dsp:sp>
    <dsp:sp modelId="{6D3D13FD-4B6B-4FAD-AF06-38519C871288}">
      <dsp:nvSpPr>
        <dsp:cNvPr id="0" name=""/>
        <dsp:cNvSpPr/>
      </dsp:nvSpPr>
      <dsp:spPr>
        <a:xfrm>
          <a:off x="2926919" y="1600787"/>
          <a:ext cx="1209356" cy="386993"/>
        </a:xfrm>
        <a:prstGeom prst="rect">
          <a:avLst/>
        </a:prstGeom>
        <a:noFill/>
        <a:ln w="6350" cap="flat" cmpd="sng" algn="ctr">
          <a:noFill/>
          <a:prstDash val="solid"/>
          <a:miter lim="800000"/>
        </a:ln>
        <a:effectLst/>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dk1">
                  <a:hueOff val="0"/>
                  <a:satOff val="0"/>
                  <a:lumOff val="0"/>
                  <a:alphaOff val="0"/>
                </a:schemeClr>
              </a:solidFill>
              <a:effectLst>
                <a:outerShdw blurRad="38100" dist="38100" dir="2700000" algn="tl">
                  <a:srgbClr val="000000">
                    <a:alpha val="43137"/>
                  </a:srgbClr>
                </a:outerShdw>
              </a:effectLst>
              <a:latin typeface="+mn-lt"/>
              <a:ea typeface="+mn-ea"/>
              <a:cs typeface="+mn-cs"/>
            </a:rPr>
            <a:t>JHA</a:t>
          </a:r>
        </a:p>
      </dsp:txBody>
      <dsp:txXfrm>
        <a:off x="2926919" y="1600787"/>
        <a:ext cx="1209356" cy="386993"/>
      </dsp:txXfrm>
    </dsp:sp>
  </dsp:spTree>
</dsp:drawing>
</file>

<file path=ppt/diagrams/layout1.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54B8F-4CC0-4685-A264-184F4DB69A23}" type="datetimeFigureOut">
              <a:rPr lang="fr-FR" smtClean="0"/>
              <a:pPr/>
              <a:t>22/12/2024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5EBB86-1908-4831-BF26-4C7478D268AB}" type="slidenum">
              <a:rPr lang="fr-FR" smtClean="0"/>
              <a:pPr/>
              <a:t>‹N°›</a:t>
            </a:fld>
            <a:endParaRPr lang="fr-FR"/>
          </a:p>
        </p:txBody>
      </p:sp>
    </p:spTree>
    <p:extLst>
      <p:ext uri="{BB962C8B-B14F-4D97-AF65-F5344CB8AC3E}">
        <p14:creationId xmlns:p14="http://schemas.microsoft.com/office/powerpoint/2010/main" val="581904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Le principe de la consommation de ces produits est d’être meilleure que la réalité</a:t>
            </a:r>
            <a:endParaRPr lang="fr-FR" dirty="0"/>
          </a:p>
        </p:txBody>
      </p:sp>
      <p:sp>
        <p:nvSpPr>
          <p:cNvPr id="4" name="Espace réservé du numéro de diapositive 3"/>
          <p:cNvSpPr>
            <a:spLocks noGrp="1"/>
          </p:cNvSpPr>
          <p:nvPr>
            <p:ph type="sldNum" sz="quarter" idx="5"/>
          </p:nvPr>
        </p:nvSpPr>
        <p:spPr/>
        <p:txBody>
          <a:bodyPr/>
          <a:lstStyle/>
          <a:p>
            <a:fld id="{C65EBB86-1908-4831-BF26-4C7478D268AB}" type="slidenum">
              <a:rPr lang="fr-FR" smtClean="0"/>
              <a:pPr/>
              <a:t>2</a:t>
            </a:fld>
            <a:endParaRPr lang="fr-FR"/>
          </a:p>
        </p:txBody>
      </p:sp>
    </p:spTree>
    <p:extLst>
      <p:ext uri="{BB962C8B-B14F-4D97-AF65-F5344CB8AC3E}">
        <p14:creationId xmlns:p14="http://schemas.microsoft.com/office/powerpoint/2010/main" val="255971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Le problème n’est pas de savoir si l’homme doit prendre des risques ou pas, car cela est consubstantiel à son existence. Mais se demander quel rôle doivent jouer les pouvoirs publics s’il en prend de façon excessive.</a:t>
            </a:r>
          </a:p>
        </p:txBody>
      </p:sp>
      <p:sp>
        <p:nvSpPr>
          <p:cNvPr id="4" name="Espace réservé du numéro de diapositive 3"/>
          <p:cNvSpPr>
            <a:spLocks noGrp="1"/>
          </p:cNvSpPr>
          <p:nvPr>
            <p:ph type="sldNum" sz="quarter" idx="5"/>
          </p:nvPr>
        </p:nvSpPr>
        <p:spPr/>
        <p:txBody>
          <a:bodyPr/>
          <a:lstStyle/>
          <a:p>
            <a:fld id="{C65EBB86-1908-4831-BF26-4C7478D268AB}" type="slidenum">
              <a:rPr lang="fr-FR" smtClean="0"/>
              <a:pPr/>
              <a:t>3</a:t>
            </a:fld>
            <a:endParaRPr lang="fr-FR"/>
          </a:p>
        </p:txBody>
      </p:sp>
    </p:spTree>
    <p:extLst>
      <p:ext uri="{BB962C8B-B14F-4D97-AF65-F5344CB8AC3E}">
        <p14:creationId xmlns:p14="http://schemas.microsoft.com/office/powerpoint/2010/main" val="3831413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65EBB86-1908-4831-BF26-4C7478D268AB}" type="slidenum">
              <a:rPr lang="fr-FR" smtClean="0"/>
              <a:pPr/>
              <a:t>18</a:t>
            </a:fld>
            <a:endParaRPr lang="fr-FR"/>
          </a:p>
        </p:txBody>
      </p:sp>
    </p:spTree>
    <p:extLst>
      <p:ext uri="{BB962C8B-B14F-4D97-AF65-F5344CB8AC3E}">
        <p14:creationId xmlns:p14="http://schemas.microsoft.com/office/powerpoint/2010/main" val="2373085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65EBB86-1908-4831-BF26-4C7478D268AB}" type="slidenum">
              <a:rPr lang="fr-FR" smtClean="0"/>
              <a:pPr/>
              <a:t>20</a:t>
            </a:fld>
            <a:endParaRPr lang="fr-FR"/>
          </a:p>
        </p:txBody>
      </p:sp>
    </p:spTree>
    <p:extLst>
      <p:ext uri="{BB962C8B-B14F-4D97-AF65-F5344CB8AC3E}">
        <p14:creationId xmlns:p14="http://schemas.microsoft.com/office/powerpoint/2010/main" val="1069127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65EBB86-1908-4831-BF26-4C7478D268AB}" type="slidenum">
              <a:rPr lang="fr-FR" smtClean="0"/>
              <a:pPr/>
              <a:t>21</a:t>
            </a:fld>
            <a:endParaRPr lang="fr-FR"/>
          </a:p>
        </p:txBody>
      </p:sp>
    </p:spTree>
    <p:extLst>
      <p:ext uri="{BB962C8B-B14F-4D97-AF65-F5344CB8AC3E}">
        <p14:creationId xmlns:p14="http://schemas.microsoft.com/office/powerpoint/2010/main" val="2519463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65EBB86-1908-4831-BF26-4C7478D268AB}" type="slidenum">
              <a:rPr lang="fr-FR" smtClean="0"/>
              <a:pPr/>
              <a:t>22</a:t>
            </a:fld>
            <a:endParaRPr lang="fr-FR"/>
          </a:p>
        </p:txBody>
      </p:sp>
    </p:spTree>
    <p:extLst>
      <p:ext uri="{BB962C8B-B14F-4D97-AF65-F5344CB8AC3E}">
        <p14:creationId xmlns:p14="http://schemas.microsoft.com/office/powerpoint/2010/main" val="4243837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65EBB86-1908-4831-BF26-4C7478D268AB}" type="slidenum">
              <a:rPr lang="fr-FR" smtClean="0"/>
              <a:pPr/>
              <a:t>23</a:t>
            </a:fld>
            <a:endParaRPr lang="fr-FR"/>
          </a:p>
        </p:txBody>
      </p:sp>
    </p:spTree>
    <p:extLst>
      <p:ext uri="{BB962C8B-B14F-4D97-AF65-F5344CB8AC3E}">
        <p14:creationId xmlns:p14="http://schemas.microsoft.com/office/powerpoint/2010/main" val="587796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L’axe horizontal correspond aux positions vis-à-vis de la législation identifiées par analyse en cluster. Celles-ci sont ordonnées en fonction de leur score moyen de comportement addictif. Autour de chaque score moyen, les intervalles de confiance ont été  indiqués. La courbe ascendante montre la relation entre position exprimée et comportement addictif rapporté par les participants. L’opposition illustrée le long de l’axe horizontal est principalement une opposition entre désir de forte régulation et désir contraire.</a:t>
            </a:r>
          </a:p>
          <a:p>
            <a:endParaRPr lang="fr-FR" dirty="0"/>
          </a:p>
        </p:txBody>
      </p:sp>
      <p:sp>
        <p:nvSpPr>
          <p:cNvPr id="4" name="Espace réservé du numéro de diapositive 3"/>
          <p:cNvSpPr>
            <a:spLocks noGrp="1"/>
          </p:cNvSpPr>
          <p:nvPr>
            <p:ph type="sldNum" sz="quarter" idx="5"/>
          </p:nvPr>
        </p:nvSpPr>
        <p:spPr/>
        <p:txBody>
          <a:bodyPr/>
          <a:lstStyle/>
          <a:p>
            <a:fld id="{C65EBB86-1908-4831-BF26-4C7478D268AB}" type="slidenum">
              <a:rPr lang="fr-FR" smtClean="0"/>
              <a:pPr/>
              <a:t>26</a:t>
            </a:fld>
            <a:endParaRPr lang="fr-FR"/>
          </a:p>
        </p:txBody>
      </p:sp>
    </p:spTree>
    <p:extLst>
      <p:ext uri="{BB962C8B-B14F-4D97-AF65-F5344CB8AC3E}">
        <p14:creationId xmlns:p14="http://schemas.microsoft.com/office/powerpoint/2010/main" val="3518876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9B5EC9-59C6-44DE-8E0B-F5EECA41284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44FA5B6-B14C-44D7-BD6E-EEBC3F422D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E721DAD-1BFB-4F57-AB69-DD22718F5897}"/>
              </a:ext>
            </a:extLst>
          </p:cNvPr>
          <p:cNvSpPr>
            <a:spLocks noGrp="1"/>
          </p:cNvSpPr>
          <p:nvPr>
            <p:ph type="dt" sz="half" idx="10"/>
          </p:nvPr>
        </p:nvSpPr>
        <p:spPr/>
        <p:txBody>
          <a:bodyPr/>
          <a:lstStyle/>
          <a:p>
            <a:fld id="{A64A2249-A487-4214-AF12-9E092425E4E7}" type="datetimeFigureOut">
              <a:rPr lang="fr-FR" smtClean="0"/>
              <a:pPr/>
              <a:t>22/12/2024</a:t>
            </a:fld>
            <a:endParaRPr lang="fr-FR"/>
          </a:p>
        </p:txBody>
      </p:sp>
      <p:sp>
        <p:nvSpPr>
          <p:cNvPr id="5" name="Espace réservé du pied de page 4">
            <a:extLst>
              <a:ext uri="{FF2B5EF4-FFF2-40B4-BE49-F238E27FC236}">
                <a16:creationId xmlns:a16="http://schemas.microsoft.com/office/drawing/2014/main" id="{1D3D7C48-A83D-4A9E-9246-EC42A8D41EC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0279787-8A2B-417F-A917-E0F83D78493A}"/>
              </a:ext>
            </a:extLst>
          </p:cNvPr>
          <p:cNvSpPr>
            <a:spLocks noGrp="1"/>
          </p:cNvSpPr>
          <p:nvPr>
            <p:ph type="sldNum" sz="quarter" idx="12"/>
          </p:nvPr>
        </p:nvSpPr>
        <p:spPr/>
        <p:txBody>
          <a:bodyPr/>
          <a:lstStyle/>
          <a:p>
            <a:fld id="{1B369E01-3980-4E72-AFCC-2966AF712ED0}" type="slidenum">
              <a:rPr lang="fr-FR" smtClean="0"/>
              <a:pPr/>
              <a:t>‹N°›</a:t>
            </a:fld>
            <a:endParaRPr lang="fr-FR"/>
          </a:p>
        </p:txBody>
      </p:sp>
    </p:spTree>
    <p:extLst>
      <p:ext uri="{BB962C8B-B14F-4D97-AF65-F5344CB8AC3E}">
        <p14:creationId xmlns:p14="http://schemas.microsoft.com/office/powerpoint/2010/main" val="1215059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B133BF-257C-4A32-869A-9EDD7546B6C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407EA05-93FF-4454-B1EF-469FC7F7827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8CF5BDF-B813-4DAA-89E7-72FD67394AFD}"/>
              </a:ext>
            </a:extLst>
          </p:cNvPr>
          <p:cNvSpPr>
            <a:spLocks noGrp="1"/>
          </p:cNvSpPr>
          <p:nvPr>
            <p:ph type="dt" sz="half" idx="10"/>
          </p:nvPr>
        </p:nvSpPr>
        <p:spPr/>
        <p:txBody>
          <a:bodyPr/>
          <a:lstStyle/>
          <a:p>
            <a:fld id="{A64A2249-A487-4214-AF12-9E092425E4E7}" type="datetimeFigureOut">
              <a:rPr lang="fr-FR" smtClean="0"/>
              <a:pPr/>
              <a:t>22/12/2024</a:t>
            </a:fld>
            <a:endParaRPr lang="fr-FR"/>
          </a:p>
        </p:txBody>
      </p:sp>
      <p:sp>
        <p:nvSpPr>
          <p:cNvPr id="5" name="Espace réservé du pied de page 4">
            <a:extLst>
              <a:ext uri="{FF2B5EF4-FFF2-40B4-BE49-F238E27FC236}">
                <a16:creationId xmlns:a16="http://schemas.microsoft.com/office/drawing/2014/main" id="{3CE0478F-84C2-4612-994C-08315468858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4B656CE-A4A2-4370-A808-03A955180EDC}"/>
              </a:ext>
            </a:extLst>
          </p:cNvPr>
          <p:cNvSpPr>
            <a:spLocks noGrp="1"/>
          </p:cNvSpPr>
          <p:nvPr>
            <p:ph type="sldNum" sz="quarter" idx="12"/>
          </p:nvPr>
        </p:nvSpPr>
        <p:spPr/>
        <p:txBody>
          <a:bodyPr/>
          <a:lstStyle/>
          <a:p>
            <a:fld id="{1B369E01-3980-4E72-AFCC-2966AF712ED0}" type="slidenum">
              <a:rPr lang="fr-FR" smtClean="0"/>
              <a:pPr/>
              <a:t>‹N°›</a:t>
            </a:fld>
            <a:endParaRPr lang="fr-FR"/>
          </a:p>
        </p:txBody>
      </p:sp>
    </p:spTree>
    <p:extLst>
      <p:ext uri="{BB962C8B-B14F-4D97-AF65-F5344CB8AC3E}">
        <p14:creationId xmlns:p14="http://schemas.microsoft.com/office/powerpoint/2010/main" val="4078987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9EB6B8-A681-4943-A284-A0AE45368E1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992950C-200F-45FB-B6F0-ABC0291091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914BF18-0119-4098-ACF9-B28412FF7F32}"/>
              </a:ext>
            </a:extLst>
          </p:cNvPr>
          <p:cNvSpPr>
            <a:spLocks noGrp="1"/>
          </p:cNvSpPr>
          <p:nvPr>
            <p:ph type="dt" sz="half" idx="10"/>
          </p:nvPr>
        </p:nvSpPr>
        <p:spPr/>
        <p:txBody>
          <a:bodyPr/>
          <a:lstStyle/>
          <a:p>
            <a:fld id="{A64A2249-A487-4214-AF12-9E092425E4E7}" type="datetimeFigureOut">
              <a:rPr lang="fr-FR" smtClean="0"/>
              <a:pPr/>
              <a:t>22/12/2024</a:t>
            </a:fld>
            <a:endParaRPr lang="fr-FR"/>
          </a:p>
        </p:txBody>
      </p:sp>
      <p:sp>
        <p:nvSpPr>
          <p:cNvPr id="5" name="Espace réservé du pied de page 4">
            <a:extLst>
              <a:ext uri="{FF2B5EF4-FFF2-40B4-BE49-F238E27FC236}">
                <a16:creationId xmlns:a16="http://schemas.microsoft.com/office/drawing/2014/main" id="{8E63DDCA-6B11-45F8-B221-01F1EFCDD54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11F102B-D5E5-4648-B7C9-D853CF070FA8}"/>
              </a:ext>
            </a:extLst>
          </p:cNvPr>
          <p:cNvSpPr>
            <a:spLocks noGrp="1"/>
          </p:cNvSpPr>
          <p:nvPr>
            <p:ph type="sldNum" sz="quarter" idx="12"/>
          </p:nvPr>
        </p:nvSpPr>
        <p:spPr/>
        <p:txBody>
          <a:bodyPr/>
          <a:lstStyle/>
          <a:p>
            <a:fld id="{1B369E01-3980-4E72-AFCC-2966AF712ED0}" type="slidenum">
              <a:rPr lang="fr-FR" smtClean="0"/>
              <a:pPr/>
              <a:t>‹N°›</a:t>
            </a:fld>
            <a:endParaRPr lang="fr-FR"/>
          </a:p>
        </p:txBody>
      </p:sp>
    </p:spTree>
    <p:extLst>
      <p:ext uri="{BB962C8B-B14F-4D97-AF65-F5344CB8AC3E}">
        <p14:creationId xmlns:p14="http://schemas.microsoft.com/office/powerpoint/2010/main" val="273967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EAAD14-A39F-4E9B-8D12-D0E01626BDD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E8A6962-09BC-48E7-8401-817FF952CFF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6EFA27D-482C-4658-A50A-23F92B343C8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2872466-8F7E-4A8C-A082-CA1F6435BD36}"/>
              </a:ext>
            </a:extLst>
          </p:cNvPr>
          <p:cNvSpPr>
            <a:spLocks noGrp="1"/>
          </p:cNvSpPr>
          <p:nvPr>
            <p:ph type="dt" sz="half" idx="10"/>
          </p:nvPr>
        </p:nvSpPr>
        <p:spPr/>
        <p:txBody>
          <a:bodyPr/>
          <a:lstStyle/>
          <a:p>
            <a:fld id="{A64A2249-A487-4214-AF12-9E092425E4E7}" type="datetimeFigureOut">
              <a:rPr lang="fr-FR" smtClean="0"/>
              <a:pPr/>
              <a:t>22/12/2024</a:t>
            </a:fld>
            <a:endParaRPr lang="fr-FR"/>
          </a:p>
        </p:txBody>
      </p:sp>
      <p:sp>
        <p:nvSpPr>
          <p:cNvPr id="6" name="Espace réservé du pied de page 5">
            <a:extLst>
              <a:ext uri="{FF2B5EF4-FFF2-40B4-BE49-F238E27FC236}">
                <a16:creationId xmlns:a16="http://schemas.microsoft.com/office/drawing/2014/main" id="{F262BBC5-5938-4416-B9D5-D3E76508018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0247276-E987-40A3-B77F-82313FC0E112}"/>
              </a:ext>
            </a:extLst>
          </p:cNvPr>
          <p:cNvSpPr>
            <a:spLocks noGrp="1"/>
          </p:cNvSpPr>
          <p:nvPr>
            <p:ph type="sldNum" sz="quarter" idx="12"/>
          </p:nvPr>
        </p:nvSpPr>
        <p:spPr/>
        <p:txBody>
          <a:bodyPr/>
          <a:lstStyle/>
          <a:p>
            <a:fld id="{1B369E01-3980-4E72-AFCC-2966AF712ED0}" type="slidenum">
              <a:rPr lang="fr-FR" smtClean="0"/>
              <a:pPr/>
              <a:t>‹N°›</a:t>
            </a:fld>
            <a:endParaRPr lang="fr-FR"/>
          </a:p>
        </p:txBody>
      </p:sp>
    </p:spTree>
    <p:extLst>
      <p:ext uri="{BB962C8B-B14F-4D97-AF65-F5344CB8AC3E}">
        <p14:creationId xmlns:p14="http://schemas.microsoft.com/office/powerpoint/2010/main" val="3317257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BB1125-0F08-4201-B624-50925E1B09A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F282266-11D7-498E-8263-4D9F93DDD3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834F365-20B9-45BF-89B8-769E114C846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860D808-41F1-4FAE-99D6-F4B12715BB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834F52B-0DCB-4797-80A3-7B557E82450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8D484D8-9133-41E8-924E-B8F7457D4F5F}"/>
              </a:ext>
            </a:extLst>
          </p:cNvPr>
          <p:cNvSpPr>
            <a:spLocks noGrp="1"/>
          </p:cNvSpPr>
          <p:nvPr>
            <p:ph type="dt" sz="half" idx="10"/>
          </p:nvPr>
        </p:nvSpPr>
        <p:spPr/>
        <p:txBody>
          <a:bodyPr/>
          <a:lstStyle/>
          <a:p>
            <a:fld id="{A64A2249-A487-4214-AF12-9E092425E4E7}" type="datetimeFigureOut">
              <a:rPr lang="fr-FR" smtClean="0"/>
              <a:pPr/>
              <a:t>22/12/2024</a:t>
            </a:fld>
            <a:endParaRPr lang="fr-FR"/>
          </a:p>
        </p:txBody>
      </p:sp>
      <p:sp>
        <p:nvSpPr>
          <p:cNvPr id="8" name="Espace réservé du pied de page 7">
            <a:extLst>
              <a:ext uri="{FF2B5EF4-FFF2-40B4-BE49-F238E27FC236}">
                <a16:creationId xmlns:a16="http://schemas.microsoft.com/office/drawing/2014/main" id="{B17510FD-6496-4664-B742-0CC68E44CF3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740DB59-086C-466E-861D-848DD9A8C0EC}"/>
              </a:ext>
            </a:extLst>
          </p:cNvPr>
          <p:cNvSpPr>
            <a:spLocks noGrp="1"/>
          </p:cNvSpPr>
          <p:nvPr>
            <p:ph type="sldNum" sz="quarter" idx="12"/>
          </p:nvPr>
        </p:nvSpPr>
        <p:spPr/>
        <p:txBody>
          <a:bodyPr/>
          <a:lstStyle/>
          <a:p>
            <a:fld id="{1B369E01-3980-4E72-AFCC-2966AF712ED0}" type="slidenum">
              <a:rPr lang="fr-FR" smtClean="0"/>
              <a:pPr/>
              <a:t>‹N°›</a:t>
            </a:fld>
            <a:endParaRPr lang="fr-FR"/>
          </a:p>
        </p:txBody>
      </p:sp>
    </p:spTree>
    <p:extLst>
      <p:ext uri="{BB962C8B-B14F-4D97-AF65-F5344CB8AC3E}">
        <p14:creationId xmlns:p14="http://schemas.microsoft.com/office/powerpoint/2010/main" val="2580939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DC42D8-2CC4-4BE4-BD6B-B3B0CC49774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AFE3BBC-79BF-4F05-8023-41B08A4F86B6}"/>
              </a:ext>
            </a:extLst>
          </p:cNvPr>
          <p:cNvSpPr>
            <a:spLocks noGrp="1"/>
          </p:cNvSpPr>
          <p:nvPr>
            <p:ph type="dt" sz="half" idx="10"/>
          </p:nvPr>
        </p:nvSpPr>
        <p:spPr/>
        <p:txBody>
          <a:bodyPr/>
          <a:lstStyle/>
          <a:p>
            <a:fld id="{A64A2249-A487-4214-AF12-9E092425E4E7}" type="datetimeFigureOut">
              <a:rPr lang="fr-FR" smtClean="0"/>
              <a:pPr/>
              <a:t>22/12/2024</a:t>
            </a:fld>
            <a:endParaRPr lang="fr-FR"/>
          </a:p>
        </p:txBody>
      </p:sp>
      <p:sp>
        <p:nvSpPr>
          <p:cNvPr id="4" name="Espace réservé du pied de page 3">
            <a:extLst>
              <a:ext uri="{FF2B5EF4-FFF2-40B4-BE49-F238E27FC236}">
                <a16:creationId xmlns:a16="http://schemas.microsoft.com/office/drawing/2014/main" id="{D2D26EDE-D6FD-46DE-A2BB-88F219973326}"/>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82AA4A0-966A-4695-A969-D2E520FF95CD}"/>
              </a:ext>
            </a:extLst>
          </p:cNvPr>
          <p:cNvSpPr>
            <a:spLocks noGrp="1"/>
          </p:cNvSpPr>
          <p:nvPr>
            <p:ph type="sldNum" sz="quarter" idx="12"/>
          </p:nvPr>
        </p:nvSpPr>
        <p:spPr/>
        <p:txBody>
          <a:bodyPr/>
          <a:lstStyle/>
          <a:p>
            <a:fld id="{1B369E01-3980-4E72-AFCC-2966AF712ED0}" type="slidenum">
              <a:rPr lang="fr-FR" smtClean="0"/>
              <a:pPr/>
              <a:t>‹N°›</a:t>
            </a:fld>
            <a:endParaRPr lang="fr-FR"/>
          </a:p>
        </p:txBody>
      </p:sp>
    </p:spTree>
    <p:extLst>
      <p:ext uri="{BB962C8B-B14F-4D97-AF65-F5344CB8AC3E}">
        <p14:creationId xmlns:p14="http://schemas.microsoft.com/office/powerpoint/2010/main" val="2208615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B6EFA0A-E807-48E1-89E1-009DC87A15BC}"/>
              </a:ext>
            </a:extLst>
          </p:cNvPr>
          <p:cNvSpPr>
            <a:spLocks noGrp="1"/>
          </p:cNvSpPr>
          <p:nvPr>
            <p:ph type="dt" sz="half" idx="10"/>
          </p:nvPr>
        </p:nvSpPr>
        <p:spPr/>
        <p:txBody>
          <a:bodyPr/>
          <a:lstStyle/>
          <a:p>
            <a:fld id="{A64A2249-A487-4214-AF12-9E092425E4E7}" type="datetimeFigureOut">
              <a:rPr lang="fr-FR" smtClean="0"/>
              <a:pPr/>
              <a:t>22/12/2024</a:t>
            </a:fld>
            <a:endParaRPr lang="fr-FR"/>
          </a:p>
        </p:txBody>
      </p:sp>
      <p:sp>
        <p:nvSpPr>
          <p:cNvPr id="3" name="Espace réservé du pied de page 2">
            <a:extLst>
              <a:ext uri="{FF2B5EF4-FFF2-40B4-BE49-F238E27FC236}">
                <a16:creationId xmlns:a16="http://schemas.microsoft.com/office/drawing/2014/main" id="{E008402A-ED9C-4DB6-948F-95F186F2BDC5}"/>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06AB4CF-3DB5-4331-8EDB-5005D191DFBC}"/>
              </a:ext>
            </a:extLst>
          </p:cNvPr>
          <p:cNvSpPr>
            <a:spLocks noGrp="1"/>
          </p:cNvSpPr>
          <p:nvPr>
            <p:ph type="sldNum" sz="quarter" idx="12"/>
          </p:nvPr>
        </p:nvSpPr>
        <p:spPr/>
        <p:txBody>
          <a:bodyPr/>
          <a:lstStyle/>
          <a:p>
            <a:fld id="{1B369E01-3980-4E72-AFCC-2966AF712ED0}" type="slidenum">
              <a:rPr lang="fr-FR" smtClean="0"/>
              <a:pPr/>
              <a:t>‹N°›</a:t>
            </a:fld>
            <a:endParaRPr lang="fr-FR"/>
          </a:p>
        </p:txBody>
      </p:sp>
    </p:spTree>
    <p:extLst>
      <p:ext uri="{BB962C8B-B14F-4D97-AF65-F5344CB8AC3E}">
        <p14:creationId xmlns:p14="http://schemas.microsoft.com/office/powerpoint/2010/main" val="2193697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241007-A0B0-4291-8D5B-CD74DFF2DC0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F6191FE-0682-4BC4-B547-AB4058F111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757CC1C-9D3A-4187-AA2C-E225746693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D331914-0BA2-49B5-A194-55A7D88234EA}"/>
              </a:ext>
            </a:extLst>
          </p:cNvPr>
          <p:cNvSpPr>
            <a:spLocks noGrp="1"/>
          </p:cNvSpPr>
          <p:nvPr>
            <p:ph type="dt" sz="half" idx="10"/>
          </p:nvPr>
        </p:nvSpPr>
        <p:spPr/>
        <p:txBody>
          <a:bodyPr/>
          <a:lstStyle/>
          <a:p>
            <a:fld id="{A64A2249-A487-4214-AF12-9E092425E4E7}" type="datetimeFigureOut">
              <a:rPr lang="fr-FR" smtClean="0"/>
              <a:pPr/>
              <a:t>22/12/2024</a:t>
            </a:fld>
            <a:endParaRPr lang="fr-FR"/>
          </a:p>
        </p:txBody>
      </p:sp>
      <p:sp>
        <p:nvSpPr>
          <p:cNvPr id="6" name="Espace réservé du pied de page 5">
            <a:extLst>
              <a:ext uri="{FF2B5EF4-FFF2-40B4-BE49-F238E27FC236}">
                <a16:creationId xmlns:a16="http://schemas.microsoft.com/office/drawing/2014/main" id="{3EEE4BE6-4F40-48AD-B107-E685010A2F3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733BAAF-2284-4C20-9C94-80A1847278CE}"/>
              </a:ext>
            </a:extLst>
          </p:cNvPr>
          <p:cNvSpPr>
            <a:spLocks noGrp="1"/>
          </p:cNvSpPr>
          <p:nvPr>
            <p:ph type="sldNum" sz="quarter" idx="12"/>
          </p:nvPr>
        </p:nvSpPr>
        <p:spPr/>
        <p:txBody>
          <a:bodyPr/>
          <a:lstStyle/>
          <a:p>
            <a:fld id="{1B369E01-3980-4E72-AFCC-2966AF712ED0}" type="slidenum">
              <a:rPr lang="fr-FR" smtClean="0"/>
              <a:pPr/>
              <a:t>‹N°›</a:t>
            </a:fld>
            <a:endParaRPr lang="fr-FR"/>
          </a:p>
        </p:txBody>
      </p:sp>
    </p:spTree>
    <p:extLst>
      <p:ext uri="{BB962C8B-B14F-4D97-AF65-F5344CB8AC3E}">
        <p14:creationId xmlns:p14="http://schemas.microsoft.com/office/powerpoint/2010/main" val="23016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F92C11-8EFD-4E83-B023-48C02E8F0EE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C8AE1003-9A26-47CB-AF45-DB199DB046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30ADE18-CD39-4551-9F3D-EFB6C18755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650EC75-FFB7-41BE-B9E7-402B779635BC}"/>
              </a:ext>
            </a:extLst>
          </p:cNvPr>
          <p:cNvSpPr>
            <a:spLocks noGrp="1"/>
          </p:cNvSpPr>
          <p:nvPr>
            <p:ph type="dt" sz="half" idx="10"/>
          </p:nvPr>
        </p:nvSpPr>
        <p:spPr/>
        <p:txBody>
          <a:bodyPr/>
          <a:lstStyle/>
          <a:p>
            <a:fld id="{A64A2249-A487-4214-AF12-9E092425E4E7}" type="datetimeFigureOut">
              <a:rPr lang="fr-FR" smtClean="0"/>
              <a:pPr/>
              <a:t>22/12/2024</a:t>
            </a:fld>
            <a:endParaRPr lang="fr-FR"/>
          </a:p>
        </p:txBody>
      </p:sp>
      <p:sp>
        <p:nvSpPr>
          <p:cNvPr id="6" name="Espace réservé du pied de page 5">
            <a:extLst>
              <a:ext uri="{FF2B5EF4-FFF2-40B4-BE49-F238E27FC236}">
                <a16:creationId xmlns:a16="http://schemas.microsoft.com/office/drawing/2014/main" id="{453C9815-B9E6-4419-9B74-07B42115008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59D0A27-822C-4CB4-981C-CE7E6FD0716C}"/>
              </a:ext>
            </a:extLst>
          </p:cNvPr>
          <p:cNvSpPr>
            <a:spLocks noGrp="1"/>
          </p:cNvSpPr>
          <p:nvPr>
            <p:ph type="sldNum" sz="quarter" idx="12"/>
          </p:nvPr>
        </p:nvSpPr>
        <p:spPr/>
        <p:txBody>
          <a:bodyPr/>
          <a:lstStyle/>
          <a:p>
            <a:fld id="{1B369E01-3980-4E72-AFCC-2966AF712ED0}" type="slidenum">
              <a:rPr lang="fr-FR" smtClean="0"/>
              <a:pPr/>
              <a:t>‹N°›</a:t>
            </a:fld>
            <a:endParaRPr lang="fr-FR"/>
          </a:p>
        </p:txBody>
      </p:sp>
    </p:spTree>
    <p:extLst>
      <p:ext uri="{BB962C8B-B14F-4D97-AF65-F5344CB8AC3E}">
        <p14:creationId xmlns:p14="http://schemas.microsoft.com/office/powerpoint/2010/main" val="2280932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DEC2A1-04AD-41BA-93EB-F1FD02DC51D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868B853-AA9A-4410-8F32-EBC51E89EF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A101212-91AC-4EBB-86AC-A75D6A97F7B4}"/>
              </a:ext>
            </a:extLst>
          </p:cNvPr>
          <p:cNvSpPr>
            <a:spLocks noGrp="1"/>
          </p:cNvSpPr>
          <p:nvPr>
            <p:ph type="dt" sz="half" idx="10"/>
          </p:nvPr>
        </p:nvSpPr>
        <p:spPr/>
        <p:txBody>
          <a:bodyPr/>
          <a:lstStyle/>
          <a:p>
            <a:fld id="{A64A2249-A487-4214-AF12-9E092425E4E7}" type="datetimeFigureOut">
              <a:rPr lang="fr-FR" smtClean="0"/>
              <a:pPr/>
              <a:t>22/12/2024</a:t>
            </a:fld>
            <a:endParaRPr lang="fr-FR"/>
          </a:p>
        </p:txBody>
      </p:sp>
      <p:sp>
        <p:nvSpPr>
          <p:cNvPr id="5" name="Espace réservé du pied de page 4">
            <a:extLst>
              <a:ext uri="{FF2B5EF4-FFF2-40B4-BE49-F238E27FC236}">
                <a16:creationId xmlns:a16="http://schemas.microsoft.com/office/drawing/2014/main" id="{4BB7FFC1-0E76-4148-85CC-2F2D941E6D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FE2048-B00D-4B61-91A5-427CF6E83B41}"/>
              </a:ext>
            </a:extLst>
          </p:cNvPr>
          <p:cNvSpPr>
            <a:spLocks noGrp="1"/>
          </p:cNvSpPr>
          <p:nvPr>
            <p:ph type="sldNum" sz="quarter" idx="12"/>
          </p:nvPr>
        </p:nvSpPr>
        <p:spPr/>
        <p:txBody>
          <a:bodyPr/>
          <a:lstStyle/>
          <a:p>
            <a:fld id="{1B369E01-3980-4E72-AFCC-2966AF712ED0}" type="slidenum">
              <a:rPr lang="fr-FR" smtClean="0"/>
              <a:pPr/>
              <a:t>‹N°›</a:t>
            </a:fld>
            <a:endParaRPr lang="fr-FR"/>
          </a:p>
        </p:txBody>
      </p:sp>
    </p:spTree>
    <p:extLst>
      <p:ext uri="{BB962C8B-B14F-4D97-AF65-F5344CB8AC3E}">
        <p14:creationId xmlns:p14="http://schemas.microsoft.com/office/powerpoint/2010/main" val="2327844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91B1520-E75F-4671-A07A-B246E1930EA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C48D248-64B1-4577-BCF9-76EC77DB2BB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6B5E6F2-FD5D-4C12-8D5B-2B1D9AE71A96}"/>
              </a:ext>
            </a:extLst>
          </p:cNvPr>
          <p:cNvSpPr>
            <a:spLocks noGrp="1"/>
          </p:cNvSpPr>
          <p:nvPr>
            <p:ph type="dt" sz="half" idx="10"/>
          </p:nvPr>
        </p:nvSpPr>
        <p:spPr/>
        <p:txBody>
          <a:bodyPr/>
          <a:lstStyle/>
          <a:p>
            <a:fld id="{A64A2249-A487-4214-AF12-9E092425E4E7}" type="datetimeFigureOut">
              <a:rPr lang="fr-FR" smtClean="0"/>
              <a:pPr/>
              <a:t>22/12/2024</a:t>
            </a:fld>
            <a:endParaRPr lang="fr-FR"/>
          </a:p>
        </p:txBody>
      </p:sp>
      <p:sp>
        <p:nvSpPr>
          <p:cNvPr id="5" name="Espace réservé du pied de page 4">
            <a:extLst>
              <a:ext uri="{FF2B5EF4-FFF2-40B4-BE49-F238E27FC236}">
                <a16:creationId xmlns:a16="http://schemas.microsoft.com/office/drawing/2014/main" id="{09D6774A-39A7-4572-8794-348A9754F7A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B958C9D-70B0-4C57-960E-D9C51F001129}"/>
              </a:ext>
            </a:extLst>
          </p:cNvPr>
          <p:cNvSpPr>
            <a:spLocks noGrp="1"/>
          </p:cNvSpPr>
          <p:nvPr>
            <p:ph type="sldNum" sz="quarter" idx="12"/>
          </p:nvPr>
        </p:nvSpPr>
        <p:spPr/>
        <p:txBody>
          <a:bodyPr/>
          <a:lstStyle/>
          <a:p>
            <a:fld id="{1B369E01-3980-4E72-AFCC-2966AF712ED0}" type="slidenum">
              <a:rPr lang="fr-FR" smtClean="0"/>
              <a:pPr/>
              <a:t>‹N°›</a:t>
            </a:fld>
            <a:endParaRPr lang="fr-FR"/>
          </a:p>
        </p:txBody>
      </p:sp>
    </p:spTree>
    <p:extLst>
      <p:ext uri="{BB962C8B-B14F-4D97-AF65-F5344CB8AC3E}">
        <p14:creationId xmlns:p14="http://schemas.microsoft.com/office/powerpoint/2010/main" val="2155214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301AD99-AF0A-40AA-954D-1D94359EFE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9A01496-C18C-44A5-B8DB-29B33EBAFD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2BFD4FB-A4E3-416E-B556-7E34EA028B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4A2249-A487-4214-AF12-9E092425E4E7}" type="datetimeFigureOut">
              <a:rPr lang="fr-FR" smtClean="0"/>
              <a:pPr/>
              <a:t>22/12/2024</a:t>
            </a:fld>
            <a:endParaRPr lang="fr-FR"/>
          </a:p>
        </p:txBody>
      </p:sp>
      <p:sp>
        <p:nvSpPr>
          <p:cNvPr id="5" name="Espace réservé du pied de page 4">
            <a:extLst>
              <a:ext uri="{FF2B5EF4-FFF2-40B4-BE49-F238E27FC236}">
                <a16:creationId xmlns:a16="http://schemas.microsoft.com/office/drawing/2014/main" id="{E1047DD4-659E-41B7-9064-E7DA717C9A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0969905-5283-4791-9B95-EB70CA8235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369E01-3980-4E72-AFCC-2966AF712ED0}" type="slidenum">
              <a:rPr lang="fr-FR" smtClean="0"/>
              <a:pPr/>
              <a:t>‹N°›</a:t>
            </a:fld>
            <a:endParaRPr lang="fr-FR"/>
          </a:p>
        </p:txBody>
      </p:sp>
    </p:spTree>
    <p:extLst>
      <p:ext uri="{BB962C8B-B14F-4D97-AF65-F5344CB8AC3E}">
        <p14:creationId xmlns:p14="http://schemas.microsoft.com/office/powerpoint/2010/main" val="79722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1.xml"/><Relationship Id="rId7" Type="http://schemas.openxmlformats.org/officeDocument/2006/relationships/image" Target="../media/image3.jpe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jpeg"/><Relationship Id="rId5" Type="http://schemas.microsoft.com/office/2007/relationships/hdphoto" Target="../media/hdphoto1.wdp"/><Relationship Id="rId4" Type="http://schemas.openxmlformats.org/officeDocument/2006/relationships/image" Target="../media/image1.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1.xml"/><Relationship Id="rId7"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xml"/><Relationship Id="rId5" Type="http://schemas.microsoft.com/office/2007/relationships/hdphoto" Target="../media/hdphoto1.wdp"/><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3.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4.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5.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6.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7.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8.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9.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xml"/><Relationship Id="rId1" Type="http://schemas.openxmlformats.org/officeDocument/2006/relationships/themeOverride" Target="../theme/themeOverride1.xml"/><Relationship Id="rId5" Type="http://schemas.microsoft.com/office/2007/relationships/hdphoto" Target="../media/hdphoto1.wdp"/><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image" Target="../media/image7.png"/><Relationship Id="rId5" Type="http://schemas.openxmlformats.org/officeDocument/2006/relationships/image" Target="../media/image6.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3" Type="http://schemas.microsoft.com/office/2007/relationships/hdphoto" Target="../media/hdphoto1.wdp"/><Relationship Id="rId21" Type="http://schemas.openxmlformats.org/officeDocument/2006/relationships/diagramQuickStyle" Target="../diagrams/quickStyle4.xml"/><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image" Target="../media/image1.png"/><Relationship Id="rId16" Type="http://schemas.openxmlformats.org/officeDocument/2006/relationships/diagramQuickStyle" Target="../diagrams/quickStyle3.xml"/><Relationship Id="rId20" Type="http://schemas.openxmlformats.org/officeDocument/2006/relationships/diagramLayout" Target="../diagrams/layout4.xml"/><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diagramLayout" Target="../diagrams/layout3.xml"/><Relationship Id="rId23" Type="http://schemas.microsoft.com/office/2007/relationships/diagramDrawing" Target="../diagrams/drawing4.xml"/><Relationship Id="rId10" Type="http://schemas.openxmlformats.org/officeDocument/2006/relationships/diagramLayout" Target="../diagrams/layout2.xml"/><Relationship Id="rId19" Type="http://schemas.openxmlformats.org/officeDocument/2006/relationships/diagramData" Target="../diagrams/data4.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 Id="rId22" Type="http://schemas.openxmlformats.org/officeDocument/2006/relationships/diagramColors" Target="../diagrams/colors4.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3.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4.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5.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10.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5" Type="http://schemas.microsoft.com/office/2007/relationships/hdphoto" Target="../media/hdphoto1.wdp"/><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16.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7.png"/><Relationship Id="rId5" Type="http://schemas.microsoft.com/office/2007/relationships/hdphoto" Target="../media/hdphoto1.wdp"/><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1.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1.xm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1.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1.xml"/><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1.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18.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0"/>
            <a:ext cx="12192000" cy="6858000"/>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8D78653-CE1B-4177-B07B-5A563FDEBF3E}"/>
              </a:ext>
            </a:extLst>
          </p:cNvPr>
          <p:cNvSpPr/>
          <p:nvPr/>
        </p:nvSpPr>
        <p:spPr>
          <a:xfrm>
            <a:off x="0" y="0"/>
            <a:ext cx="12192000" cy="6858000"/>
          </a:xfrm>
          <a:prstGeom prst="rect">
            <a:avLst/>
          </a:prstGeom>
          <a:gradFill flip="none" rotWithShape="1">
            <a:gsLst>
              <a:gs pos="88492">
                <a:schemeClr val="accent5">
                  <a:lumMod val="50000"/>
                  <a:alpha val="47000"/>
                </a:schemeClr>
              </a:gs>
              <a:gs pos="86000">
                <a:schemeClr val="bg1">
                  <a:alpha val="0"/>
                </a:schemeClr>
              </a:gs>
              <a:gs pos="100000">
                <a:schemeClr val="accent5">
                  <a:lumMod val="50000"/>
                </a:schemeClr>
              </a:gs>
              <a:gs pos="100000">
                <a:srgbClr val="002060"/>
              </a:gs>
              <a:gs pos="100000">
                <a:schemeClr val="accent5">
                  <a:lumMod val="50000"/>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dirty="0">
              <a:effectLst>
                <a:outerShdw blurRad="38100" dist="38100" dir="2700000" algn="tl">
                  <a:srgbClr val="000000">
                    <a:alpha val="43137"/>
                  </a:srgbClr>
                </a:outerShdw>
              </a:effectLst>
              <a:latin typeface="Eras Medium ITC" panose="020B0602030504020804" pitchFamily="34" charset="0"/>
              <a:ea typeface="MS UI Gothic" panose="020B0600070205080204" pitchFamily="34" charset="-128"/>
            </a:endParaRPr>
          </a:p>
        </p:txBody>
      </p:sp>
      <p:cxnSp>
        <p:nvCxnSpPr>
          <p:cNvPr id="10" name="Connecteur droit 9">
            <a:extLst>
              <a:ext uri="{FF2B5EF4-FFF2-40B4-BE49-F238E27FC236}">
                <a16:creationId xmlns:a16="http://schemas.microsoft.com/office/drawing/2014/main" id="{5DDAEE5D-A7F5-497B-88C0-438F0417C968}"/>
              </a:ext>
            </a:extLst>
          </p:cNvPr>
          <p:cNvCxnSpPr>
            <a:cxnSpLocks/>
          </p:cNvCxnSpPr>
          <p:nvPr/>
        </p:nvCxnSpPr>
        <p:spPr>
          <a:xfrm>
            <a:off x="978477" y="2886895"/>
            <a:ext cx="10025644" cy="67184"/>
          </a:xfrm>
          <a:prstGeom prst="line">
            <a:avLst/>
          </a:prstGeom>
          <a:ln w="38100">
            <a:solidFill>
              <a:srgbClr val="FFC000"/>
            </a:solidFill>
          </a:ln>
        </p:spPr>
        <p:style>
          <a:lnRef idx="1">
            <a:schemeClr val="accent5"/>
          </a:lnRef>
          <a:fillRef idx="0">
            <a:schemeClr val="accent5"/>
          </a:fillRef>
          <a:effectRef idx="0">
            <a:schemeClr val="accent5"/>
          </a:effectRef>
          <a:fontRef idx="minor">
            <a:schemeClr val="tx1"/>
          </a:fontRef>
        </p:style>
      </p:cxnSp>
      <p:sp>
        <p:nvSpPr>
          <p:cNvPr id="11" name="Rectangle 10">
            <a:extLst>
              <a:ext uri="{FF2B5EF4-FFF2-40B4-BE49-F238E27FC236}">
                <a16:creationId xmlns:a16="http://schemas.microsoft.com/office/drawing/2014/main" id="{96D95758-7F0D-48DE-BBAE-CFF05D153346}"/>
              </a:ext>
            </a:extLst>
          </p:cNvPr>
          <p:cNvSpPr/>
          <p:nvPr/>
        </p:nvSpPr>
        <p:spPr>
          <a:xfrm>
            <a:off x="1058996" y="1133401"/>
            <a:ext cx="9808547" cy="3818150"/>
          </a:xfrm>
          <a:prstGeom prst="rect">
            <a:avLst/>
          </a:prstGeom>
          <a:solidFill>
            <a:srgbClr val="FFCC00">
              <a:alpha val="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3200" b="1" dirty="0">
                <a:solidFill>
                  <a:srgbClr val="FFCC00"/>
                </a:solidFill>
              </a:rPr>
              <a:t>Les positions des Français </a:t>
            </a:r>
          </a:p>
          <a:p>
            <a:r>
              <a:rPr lang="fr-FR" sz="3200" b="1" dirty="0">
                <a:solidFill>
                  <a:srgbClr val="FFCC00"/>
                </a:solidFill>
              </a:rPr>
              <a:t>concernant les politiques de contrôle :</a:t>
            </a:r>
          </a:p>
          <a:p>
            <a:r>
              <a:rPr lang="fr-FR" sz="3200" b="1" dirty="0">
                <a:solidFill>
                  <a:srgbClr val="FFCC00"/>
                </a:solidFill>
              </a:rPr>
              <a:t>alcool, tabac et jeux de hasard et d’argent</a:t>
            </a:r>
            <a:endParaRPr lang="fr-FR" sz="2800" b="1" dirty="0">
              <a:solidFill>
                <a:prstClr val="white"/>
              </a:solidFill>
            </a:endParaRPr>
          </a:p>
          <a:p>
            <a:pPr algn="ctr"/>
            <a:endParaRPr lang="fr-FR" sz="1200" b="1" dirty="0">
              <a:solidFill>
                <a:prstClr val="white"/>
              </a:solidFill>
            </a:endParaRPr>
          </a:p>
          <a:p>
            <a:pPr algn="ctr"/>
            <a:endParaRPr lang="fr-FR" sz="2400" b="1" dirty="0">
              <a:solidFill>
                <a:prstClr val="white"/>
              </a:solidFill>
            </a:endParaRPr>
          </a:p>
          <a:p>
            <a:pPr algn="ctr"/>
            <a:endParaRPr lang="fr-FR" sz="1100" b="1" dirty="0">
              <a:solidFill>
                <a:prstClr val="white"/>
              </a:solidFill>
            </a:endParaRPr>
          </a:p>
          <a:p>
            <a:pPr algn="ctr"/>
            <a:r>
              <a:rPr lang="fr-FR" sz="2400" b="1" dirty="0">
                <a:solidFill>
                  <a:prstClr val="white"/>
                </a:solidFill>
              </a:rPr>
              <a:t>Sylvie CASTANIÉ</a:t>
            </a:r>
          </a:p>
          <a:p>
            <a:pPr algn="ctr"/>
            <a:endParaRPr lang="fr-FR" sz="1200" dirty="0">
              <a:solidFill>
                <a:prstClr val="white"/>
              </a:solidFill>
            </a:endParaRPr>
          </a:p>
          <a:p>
            <a:pPr algn="ctr"/>
            <a:r>
              <a:rPr lang="fr-FR" sz="1600" dirty="0">
                <a:solidFill>
                  <a:prstClr val="white"/>
                </a:solidFill>
              </a:rPr>
              <a:t>Thèse co-dirigée par : </a:t>
            </a:r>
          </a:p>
          <a:p>
            <a:pPr algn="ctr"/>
            <a:r>
              <a:rPr lang="fr-FR" sz="2000" b="1" dirty="0">
                <a:effectLst>
                  <a:outerShdw blurRad="38100" dist="38100" dir="2700000" algn="tl">
                    <a:srgbClr val="000000">
                      <a:alpha val="43137"/>
                    </a:srgbClr>
                  </a:outerShdw>
                </a:effectLst>
              </a:rPr>
              <a:t>Mme Maria-Teresa MUÑOZ SASTRE, Professeure, Université Toulouse Jean Jaurès</a:t>
            </a:r>
          </a:p>
          <a:p>
            <a:pPr algn="ctr"/>
            <a:r>
              <a:rPr lang="fr-FR" sz="2000" b="1" dirty="0">
                <a:effectLst>
                  <a:outerShdw blurRad="38100" dist="38100" dir="2700000" algn="tl">
                    <a:srgbClr val="000000">
                      <a:alpha val="43137"/>
                    </a:srgbClr>
                  </a:outerShdw>
                </a:effectLst>
              </a:rPr>
              <a:t>M. </a:t>
            </a:r>
            <a:r>
              <a:rPr lang="fr-FR" sz="2000" b="1" dirty="0" err="1">
                <a:effectLst>
                  <a:outerShdw blurRad="38100" dist="38100" dir="2700000" algn="tl">
                    <a:srgbClr val="000000">
                      <a:alpha val="43137"/>
                    </a:srgbClr>
                  </a:outerShdw>
                </a:effectLst>
              </a:rPr>
              <a:t>Lonzozou</a:t>
            </a:r>
            <a:r>
              <a:rPr lang="fr-FR" sz="2000" b="1" dirty="0">
                <a:effectLst>
                  <a:outerShdw blurRad="38100" dist="38100" dir="2700000" algn="tl">
                    <a:srgbClr val="000000">
                      <a:alpha val="43137"/>
                    </a:srgbClr>
                  </a:outerShdw>
                </a:effectLst>
              </a:rPr>
              <a:t> KPANAKE, Professeur, Université du Québec (Montréal)</a:t>
            </a:r>
          </a:p>
        </p:txBody>
      </p:sp>
      <p:sp>
        <p:nvSpPr>
          <p:cNvPr id="12" name="Rectangle 11">
            <a:extLst>
              <a:ext uri="{FF2B5EF4-FFF2-40B4-BE49-F238E27FC236}">
                <a16:creationId xmlns:a16="http://schemas.microsoft.com/office/drawing/2014/main" id="{3A1267A3-DE6C-4DFC-917F-191F23FF518C}"/>
              </a:ext>
            </a:extLst>
          </p:cNvPr>
          <p:cNvSpPr/>
          <p:nvPr/>
        </p:nvSpPr>
        <p:spPr>
          <a:xfrm>
            <a:off x="1268245" y="4997588"/>
            <a:ext cx="9808547" cy="1365662"/>
          </a:xfrm>
          <a:prstGeom prst="rect">
            <a:avLst/>
          </a:prstGeom>
          <a:solidFill>
            <a:schemeClr val="accent1">
              <a:lumMod val="40000"/>
              <a:lumOff val="60000"/>
              <a:alpha val="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JURY</a:t>
            </a:r>
          </a:p>
          <a:p>
            <a:pPr algn="ctr"/>
            <a:r>
              <a:rPr lang="fr-FR" dirty="0"/>
              <a:t> </a:t>
            </a:r>
            <a:r>
              <a:rPr lang="fr-FR" b="1" dirty="0">
                <a:effectLst>
                  <a:outerShdw blurRad="38100" dist="38100" dir="2700000" algn="tl">
                    <a:srgbClr val="000000">
                      <a:alpha val="43137"/>
                    </a:srgbClr>
                  </a:outerShdw>
                </a:effectLst>
              </a:rPr>
              <a:t>M. APOSTOLIDIS </a:t>
            </a:r>
            <a:r>
              <a:rPr lang="fr-FR" b="1" dirty="0" err="1">
                <a:effectLst>
                  <a:outerShdw blurRad="38100" dist="38100" dir="2700000" algn="tl">
                    <a:srgbClr val="000000">
                      <a:alpha val="43137"/>
                    </a:srgbClr>
                  </a:outerShdw>
                </a:effectLst>
              </a:rPr>
              <a:t>Thémistoklis</a:t>
            </a:r>
            <a:r>
              <a:rPr lang="fr-FR" b="1" dirty="0">
                <a:effectLst>
                  <a:outerShdw blurRad="38100" dist="38100" dir="2700000" algn="tl">
                    <a:srgbClr val="000000">
                      <a:alpha val="43137"/>
                    </a:srgbClr>
                  </a:outerShdw>
                </a:effectLst>
              </a:rPr>
              <a:t>, Professeur, Université d’Aix-Marseille (Rapporteur)</a:t>
            </a:r>
          </a:p>
          <a:p>
            <a:pPr algn="ctr"/>
            <a:r>
              <a:rPr lang="fr-FR" b="1" dirty="0">
                <a:effectLst>
                  <a:outerShdw blurRad="38100" dist="38100" dir="2700000" algn="tl">
                    <a:srgbClr val="000000">
                      <a:alpha val="43137"/>
                    </a:srgbClr>
                  </a:outerShdw>
                </a:effectLst>
              </a:rPr>
              <a:t>M. KPANAKE </a:t>
            </a:r>
            <a:r>
              <a:rPr lang="fr-FR" b="1" dirty="0" err="1">
                <a:effectLst>
                  <a:outerShdw blurRad="38100" dist="38100" dir="2700000" algn="tl">
                    <a:srgbClr val="000000">
                      <a:alpha val="43137"/>
                    </a:srgbClr>
                  </a:outerShdw>
                </a:effectLst>
              </a:rPr>
              <a:t>Lonzozou</a:t>
            </a:r>
            <a:r>
              <a:rPr lang="fr-FR" b="1" dirty="0">
                <a:effectLst>
                  <a:outerShdw blurRad="38100" dist="38100" dir="2700000" algn="tl">
                    <a:srgbClr val="000000">
                      <a:alpha val="43137"/>
                    </a:srgbClr>
                  </a:outerShdw>
                </a:effectLst>
              </a:rPr>
              <a:t>, Professeur, Université du Québec (Montréal)</a:t>
            </a:r>
          </a:p>
          <a:p>
            <a:pPr algn="ctr"/>
            <a:r>
              <a:rPr lang="fr-FR" b="1" dirty="0">
                <a:effectLst>
                  <a:outerShdw blurRad="38100" dist="38100" dir="2700000" algn="tl">
                    <a:srgbClr val="000000">
                      <a:alpha val="43137"/>
                    </a:srgbClr>
                  </a:outerShdw>
                </a:effectLst>
              </a:rPr>
              <a:t>Mme LIONET-PRZYGODZKI Nathalie, Professeure, Université de Lille 3 (</a:t>
            </a:r>
            <a:r>
              <a:rPr lang="fr-FR" b="1" dirty="0" err="1">
                <a:effectLst>
                  <a:outerShdw blurRad="38100" dist="38100" dir="2700000" algn="tl">
                    <a:srgbClr val="000000">
                      <a:alpha val="43137"/>
                    </a:srgbClr>
                  </a:outerShdw>
                </a:effectLst>
              </a:rPr>
              <a:t>Rapporteure</a:t>
            </a:r>
            <a:r>
              <a:rPr lang="fr-FR" b="1" dirty="0">
                <a:effectLst>
                  <a:outerShdw blurRad="38100" dist="38100" dir="2700000" algn="tl">
                    <a:srgbClr val="000000">
                      <a:alpha val="43137"/>
                    </a:srgbClr>
                  </a:outerShdw>
                </a:effectLst>
              </a:rPr>
              <a:t>)</a:t>
            </a:r>
          </a:p>
          <a:p>
            <a:pPr algn="ctr"/>
            <a:r>
              <a:rPr lang="fr-FR" b="1" dirty="0">
                <a:effectLst>
                  <a:outerShdw blurRad="38100" dist="38100" dir="2700000" algn="tl">
                    <a:srgbClr val="000000">
                      <a:alpha val="43137"/>
                    </a:srgbClr>
                  </a:outerShdw>
                </a:effectLst>
              </a:rPr>
              <a:t>Mme MUÑOZ SASTRE Maria-Teresa, Professeure, Université Toulouse Jean Jaurès</a:t>
            </a:r>
          </a:p>
        </p:txBody>
      </p:sp>
      <p:pic>
        <p:nvPicPr>
          <p:cNvPr id="14" name="Image 13">
            <a:extLst>
              <a:ext uri="{FF2B5EF4-FFF2-40B4-BE49-F238E27FC236}">
                <a16:creationId xmlns:a16="http://schemas.microsoft.com/office/drawing/2014/main" id="{401138D8-5394-4087-9682-04F3BE30E03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508" y="79302"/>
            <a:ext cx="907969" cy="898144"/>
          </a:xfrm>
          <a:prstGeom prst="rect">
            <a:avLst/>
          </a:prstGeom>
        </p:spPr>
      </p:pic>
      <p:pic>
        <p:nvPicPr>
          <p:cNvPr id="15" name="Image 14">
            <a:extLst>
              <a:ext uri="{FF2B5EF4-FFF2-40B4-BE49-F238E27FC236}">
                <a16:creationId xmlns:a16="http://schemas.microsoft.com/office/drawing/2014/main" id="{E376D54E-C564-485B-8189-6FDAF6021F3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8996" y="91505"/>
            <a:ext cx="1562416" cy="668515"/>
          </a:xfrm>
          <a:prstGeom prst="rect">
            <a:avLst/>
          </a:prstGeom>
        </p:spPr>
      </p:pic>
      <p:pic>
        <p:nvPicPr>
          <p:cNvPr id="16" name="Image 15">
            <a:extLst>
              <a:ext uri="{FF2B5EF4-FFF2-40B4-BE49-F238E27FC236}">
                <a16:creationId xmlns:a16="http://schemas.microsoft.com/office/drawing/2014/main" id="{B9E65E71-5F6F-46DE-BFD6-7B4B42347C1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68000" y="91506"/>
            <a:ext cx="1399081" cy="668515"/>
          </a:xfrm>
          <a:prstGeom prst="rect">
            <a:avLst/>
          </a:prstGeom>
        </p:spPr>
      </p:pic>
      <p:sp>
        <p:nvSpPr>
          <p:cNvPr id="13" name="Rectangle 12">
            <a:extLst>
              <a:ext uri="{FF2B5EF4-FFF2-40B4-BE49-F238E27FC236}">
                <a16:creationId xmlns:a16="http://schemas.microsoft.com/office/drawing/2014/main" id="{4555134E-7F2D-4313-AC95-CE51AC275333}"/>
              </a:ext>
            </a:extLst>
          </p:cNvPr>
          <p:cNvSpPr/>
          <p:nvPr/>
        </p:nvSpPr>
        <p:spPr>
          <a:xfrm>
            <a:off x="2701931" y="-130222"/>
            <a:ext cx="7695210" cy="977611"/>
          </a:xfrm>
          <a:prstGeom prst="rect">
            <a:avLst/>
          </a:prstGeom>
          <a:solidFill>
            <a:schemeClr val="accent1">
              <a:lumMod val="40000"/>
              <a:lumOff val="6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effectLst>
                  <a:outerShdw blurRad="38100" dist="38100" dir="2700000" algn="tl">
                    <a:srgbClr val="000000">
                      <a:alpha val="43137"/>
                    </a:srgbClr>
                  </a:outerShdw>
                </a:effectLst>
              </a:rPr>
              <a:t>Soutenance de thèse en vue de l’obtention du doctorat en psychologie</a:t>
            </a:r>
          </a:p>
        </p:txBody>
      </p:sp>
      <p:cxnSp>
        <p:nvCxnSpPr>
          <p:cNvPr id="27" name="Connecteur droit 26">
            <a:extLst>
              <a:ext uri="{FF2B5EF4-FFF2-40B4-BE49-F238E27FC236}">
                <a16:creationId xmlns:a16="http://schemas.microsoft.com/office/drawing/2014/main" id="{D68A2152-9E08-4F76-B421-7610DCC72F7A}"/>
              </a:ext>
            </a:extLst>
          </p:cNvPr>
          <p:cNvCxnSpPr>
            <a:cxnSpLocks/>
          </p:cNvCxnSpPr>
          <p:nvPr/>
        </p:nvCxnSpPr>
        <p:spPr>
          <a:xfrm>
            <a:off x="978477" y="1277816"/>
            <a:ext cx="0" cy="1609079"/>
          </a:xfrm>
          <a:prstGeom prst="line">
            <a:avLst/>
          </a:prstGeom>
          <a:ln w="12700">
            <a:solidFill>
              <a:srgbClr val="EDED09"/>
            </a:solidFill>
          </a:ln>
        </p:spPr>
        <p:style>
          <a:lnRef idx="1">
            <a:schemeClr val="accent2"/>
          </a:lnRef>
          <a:fillRef idx="0">
            <a:schemeClr val="accent2"/>
          </a:fillRef>
          <a:effectRef idx="0">
            <a:schemeClr val="accent2"/>
          </a:effectRef>
          <a:fontRef idx="minor">
            <a:schemeClr val="tx1"/>
          </a:fontRef>
        </p:style>
      </p:cxnSp>
      <p:pic>
        <p:nvPicPr>
          <p:cNvPr id="6" name="Audio 5">
            <a:hlinkClick r:id="" action="ppaction://media"/>
            <a:extLst>
              <a:ext uri="{FF2B5EF4-FFF2-40B4-BE49-F238E27FC236}">
                <a16:creationId xmlns:a16="http://schemas.microsoft.com/office/drawing/2014/main" id="{F4D37C8F-8C59-470B-99E6-DC480ED6B18F}"/>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303439955"/>
      </p:ext>
    </p:extLst>
  </p:cSld>
  <p:clrMapOvr>
    <a:masterClrMapping/>
  </p:clrMapOvr>
  <mc:AlternateContent xmlns:mc="http://schemas.openxmlformats.org/markup-compatibility/2006">
    <mc:Choice xmlns:p14="http://schemas.microsoft.com/office/powerpoint/2010/main" Requires="p14">
      <p:transition spd="slow" p14:dur="2000" advTm="7553"/>
    </mc:Choice>
    <mc:Fallback>
      <p:transition spd="slow" advTm="75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5979"/>
            <a:ext cx="12192000" cy="6858000"/>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Ø"/>
            </a:pPr>
            <a:endParaRPr lang="fr-FR" sz="2400" b="1" dirty="0">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71252"/>
            <a:ext cx="12192000" cy="46922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A34407AE-3D94-42B6-BADA-B07706407279}"/>
              </a:ext>
            </a:extLst>
          </p:cNvPr>
          <p:cNvSpPr/>
          <p:nvPr/>
        </p:nvSpPr>
        <p:spPr>
          <a:xfrm>
            <a:off x="0" y="-71252"/>
            <a:ext cx="2308860" cy="46922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2060"/>
                </a:solidFill>
                <a:effectLst>
                  <a:outerShdw blurRad="38100" dist="38100" dir="2700000" algn="tl">
                    <a:srgbClr val="000000">
                      <a:alpha val="43137"/>
                    </a:srgbClr>
                  </a:outerShdw>
                </a:effectLst>
              </a:rPr>
              <a:t>Contexte</a:t>
            </a:r>
          </a:p>
        </p:txBody>
      </p:sp>
      <p:sp>
        <p:nvSpPr>
          <p:cNvPr id="11" name="Rectangle 10">
            <a:extLst>
              <a:ext uri="{FF2B5EF4-FFF2-40B4-BE49-F238E27FC236}">
                <a16:creationId xmlns:a16="http://schemas.microsoft.com/office/drawing/2014/main" id="{DC26AF8D-37BC-4672-8C91-AE3A4FA33BC9}"/>
              </a:ext>
            </a:extLst>
          </p:cNvPr>
          <p:cNvSpPr/>
          <p:nvPr/>
        </p:nvSpPr>
        <p:spPr>
          <a:xfrm>
            <a:off x="663264" y="1485834"/>
            <a:ext cx="11199502" cy="5085242"/>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3525" indent="-263525">
              <a:buFont typeface="Wingdings" panose="05000000000000000000" pitchFamily="2" charset="2"/>
              <a:buChar char="Ø"/>
            </a:pPr>
            <a:endParaRPr lang="fr-FR" sz="100" b="1" dirty="0"/>
          </a:p>
          <a:p>
            <a:pPr algn="ctr"/>
            <a:endParaRPr lang="fr-FR" sz="2400" b="1" dirty="0"/>
          </a:p>
          <a:p>
            <a:pPr marL="457200" indent="-282575">
              <a:buFont typeface="+mj-lt"/>
              <a:buAutoNum type="arabicPeriod"/>
            </a:pPr>
            <a:r>
              <a:rPr lang="fr-FR" sz="2000" b="1" dirty="0"/>
              <a:t>Des produits légaux fortement consommés en France</a:t>
            </a:r>
          </a:p>
          <a:p>
            <a:pPr marL="174625"/>
            <a:endParaRPr lang="fr-FR" sz="2000" b="1" dirty="0"/>
          </a:p>
          <a:p>
            <a:pPr marL="450850" indent="-276225"/>
            <a:r>
              <a:rPr lang="fr-FR" sz="2000" b="1" dirty="0"/>
              <a:t>2. Des activités récréatives, libres et volontaires, qui incluent une dépense financière de la part du consommateur</a:t>
            </a:r>
          </a:p>
          <a:p>
            <a:pPr marL="174625"/>
            <a:endParaRPr lang="fr-FR" sz="2000" b="1" dirty="0"/>
          </a:p>
          <a:p>
            <a:pPr marL="174625"/>
            <a:r>
              <a:rPr lang="fr-FR" sz="2000" b="1" dirty="0">
                <a:effectLst>
                  <a:outerShdw blurRad="38100" dist="38100" dir="2700000" algn="tl">
                    <a:srgbClr val="000000">
                      <a:alpha val="43137"/>
                    </a:srgbClr>
                  </a:outerShdw>
                </a:effectLst>
              </a:rPr>
              <a:t>3. Des consommations potentiellement problématiques :</a:t>
            </a:r>
          </a:p>
          <a:p>
            <a:pPr marL="627063" lvl="2" indent="-187325">
              <a:lnSpc>
                <a:spcPct val="150000"/>
              </a:lnSpc>
              <a:buClr>
                <a:srgbClr val="FFC000"/>
              </a:buClr>
              <a:buFont typeface="Wingdings" panose="05000000000000000000" pitchFamily="2" charset="2"/>
              <a:buChar char="§"/>
            </a:pPr>
            <a:r>
              <a:rPr lang="fr-FR" b="1" dirty="0">
                <a:effectLst>
                  <a:outerShdw blurRad="38100" dist="38100" dir="2700000" algn="tl">
                    <a:srgbClr val="000000">
                      <a:alpha val="43137"/>
                    </a:srgbClr>
                  </a:outerShdw>
                </a:effectLst>
              </a:rPr>
              <a:t>dépendance physique et/ou psychique =&gt; </a:t>
            </a:r>
            <a:r>
              <a:rPr lang="fr-FR" dirty="0"/>
              <a:t>« </a:t>
            </a:r>
            <a:r>
              <a:rPr lang="fr-FR" i="1" dirty="0"/>
              <a:t>troubles liés à une substance et troubles addictifs</a:t>
            </a:r>
            <a:r>
              <a:rPr lang="fr-FR" dirty="0"/>
              <a:t> » (DSM 5)</a:t>
            </a:r>
            <a:endParaRPr lang="fr-FR" b="1" dirty="0">
              <a:effectLst>
                <a:outerShdw blurRad="38100" dist="38100" dir="2700000" algn="tl">
                  <a:srgbClr val="000000">
                    <a:alpha val="43137"/>
                  </a:srgbClr>
                </a:outerShdw>
              </a:effectLst>
            </a:endParaRPr>
          </a:p>
          <a:p>
            <a:pPr marL="627063" lvl="2" indent="-187325">
              <a:buClr>
                <a:srgbClr val="FFC000"/>
              </a:buClr>
              <a:buFont typeface="Wingdings" panose="05000000000000000000" pitchFamily="2" charset="2"/>
              <a:buChar char="§"/>
            </a:pPr>
            <a:r>
              <a:rPr lang="fr-FR" b="1" dirty="0">
                <a:effectLst>
                  <a:outerShdw blurRad="38100" dist="38100" dir="2700000" algn="tl">
                    <a:srgbClr val="000000">
                      <a:alpha val="43137"/>
                    </a:srgbClr>
                  </a:outerShdw>
                </a:effectLst>
              </a:rPr>
              <a:t>dommages sanitaires et sociaux </a:t>
            </a:r>
            <a:r>
              <a:rPr lang="fr-FR" sz="1600" dirty="0">
                <a:effectLst>
                  <a:outerShdw blurRad="38100" dist="38100" dir="2700000" algn="tl">
                    <a:srgbClr val="000000">
                      <a:alpha val="43137"/>
                    </a:srgbClr>
                  </a:outerShdw>
                </a:effectLst>
              </a:rPr>
              <a:t>(morts prématurés, maladies, accidents de la route, suicides, violences…)</a:t>
            </a:r>
          </a:p>
          <a:p>
            <a:pPr marL="627063" lvl="2" indent="-187325">
              <a:lnSpc>
                <a:spcPct val="150000"/>
              </a:lnSpc>
              <a:buClr>
                <a:srgbClr val="FFC000"/>
              </a:buClr>
              <a:buFont typeface="Wingdings" panose="05000000000000000000" pitchFamily="2" charset="2"/>
              <a:buChar char="§"/>
            </a:pPr>
            <a:r>
              <a:rPr lang="fr-FR" b="1" dirty="0">
                <a:effectLst>
                  <a:outerShdw blurRad="38100" dist="38100" dir="2700000" algn="tl">
                    <a:srgbClr val="000000">
                      <a:alpha val="43137"/>
                    </a:srgbClr>
                  </a:outerShdw>
                </a:effectLst>
              </a:rPr>
              <a:t>des coûts directs et indirects </a:t>
            </a:r>
            <a:r>
              <a:rPr lang="fr-FR" sz="1600" dirty="0">
                <a:effectLst>
                  <a:outerShdw blurRad="38100" dist="38100" dir="2700000" algn="tl">
                    <a:srgbClr val="000000">
                      <a:alpha val="43137"/>
                    </a:srgbClr>
                  </a:outerShdw>
                </a:effectLst>
              </a:rPr>
              <a:t>(dépenses de santé…)</a:t>
            </a:r>
          </a:p>
          <a:p>
            <a:pPr marL="989013" lvl="2" indent="-263525">
              <a:buFont typeface="Wingdings" panose="05000000000000000000" pitchFamily="2" charset="2"/>
              <a:buChar char="§"/>
            </a:pPr>
            <a:endParaRPr lang="fr-FR" b="1" dirty="0">
              <a:effectLst>
                <a:outerShdw blurRad="38100" dist="38100" dir="2700000" algn="tl">
                  <a:srgbClr val="000000">
                    <a:alpha val="43137"/>
                  </a:srgbClr>
                </a:outerShdw>
              </a:effectLst>
            </a:endParaRPr>
          </a:p>
          <a:p>
            <a:pPr marL="1371600" lvl="2" indent="-119063">
              <a:buFont typeface="Wingdings" panose="05000000000000000000" pitchFamily="2" charset="2"/>
              <a:buChar char="Ø"/>
            </a:pPr>
            <a:endParaRPr lang="fr-FR" sz="2400" b="1" dirty="0">
              <a:effectLst>
                <a:outerShdw blurRad="38100" dist="38100" dir="2700000" algn="tl">
                  <a:srgbClr val="000000">
                    <a:alpha val="43137"/>
                  </a:srgbClr>
                </a:outerShdw>
              </a:effectLst>
            </a:endParaRPr>
          </a:p>
          <a:p>
            <a:pPr marL="342900" indent="-342900" algn="ctr">
              <a:buFont typeface="Wingdings" panose="05000000000000000000" pitchFamily="2" charset="2"/>
              <a:buChar char="Ø"/>
            </a:pPr>
            <a:endParaRPr lang="fr-FR" sz="2400" b="1" dirty="0">
              <a:effectLst>
                <a:outerShdw blurRad="38100" dist="38100" dir="2700000" algn="tl">
                  <a:srgbClr val="000000">
                    <a:alpha val="43137"/>
                  </a:srgbClr>
                </a:outerShdw>
              </a:effectLst>
            </a:endParaRP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4" y="2992582"/>
            <a:ext cx="7056123"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65087F04-7E7D-4F36-BD3F-B9B2ECFDD9DB}"/>
              </a:ext>
            </a:extLst>
          </p:cNvPr>
          <p:cNvSpPr/>
          <p:nvPr/>
        </p:nvSpPr>
        <p:spPr>
          <a:xfrm>
            <a:off x="328246" y="520988"/>
            <a:ext cx="9144000" cy="902524"/>
          </a:xfrm>
          <a:prstGeom prst="rect">
            <a:avLst/>
          </a:prstGeom>
          <a:noFill/>
          <a:ln>
            <a:noFill/>
          </a:ln>
          <a:effectLst>
            <a:outerShdw blurRad="50800" dist="38100" dir="2700000" algn="tl" rotWithShape="0">
              <a:srgbClr val="FFC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a:solidFill>
                  <a:srgbClr val="FFCC00"/>
                </a:solidFill>
              </a:rPr>
              <a:t>Alcool, tabac et JHA                      </a:t>
            </a:r>
            <a:r>
              <a:rPr lang="fr-FR" sz="2800" b="1" dirty="0"/>
              <a:t>Des points communs</a:t>
            </a:r>
          </a:p>
        </p:txBody>
      </p:sp>
      <p:cxnSp>
        <p:nvCxnSpPr>
          <p:cNvPr id="19" name="Connecteur droit 18">
            <a:extLst>
              <a:ext uri="{FF2B5EF4-FFF2-40B4-BE49-F238E27FC236}">
                <a16:creationId xmlns:a16="http://schemas.microsoft.com/office/drawing/2014/main" id="{9830E598-173A-4258-B36A-91CBBC92E5D5}"/>
              </a:ext>
            </a:extLst>
          </p:cNvPr>
          <p:cNvCxnSpPr>
            <a:cxnSpLocks/>
          </p:cNvCxnSpPr>
          <p:nvPr/>
        </p:nvCxnSpPr>
        <p:spPr>
          <a:xfrm>
            <a:off x="328246" y="1236200"/>
            <a:ext cx="11336216" cy="0"/>
          </a:xfrm>
          <a:prstGeom prst="line">
            <a:avLst/>
          </a:prstGeom>
        </p:spPr>
        <p:style>
          <a:lnRef idx="1">
            <a:schemeClr val="accent4"/>
          </a:lnRef>
          <a:fillRef idx="0">
            <a:schemeClr val="accent4"/>
          </a:fillRef>
          <a:effectRef idx="0">
            <a:schemeClr val="accent4"/>
          </a:effectRef>
          <a:fontRef idx="minor">
            <a:schemeClr val="tx1"/>
          </a:fontRef>
        </p:style>
      </p:cxnSp>
      <p:cxnSp>
        <p:nvCxnSpPr>
          <p:cNvPr id="23" name="Connecteur droit 22">
            <a:extLst>
              <a:ext uri="{FF2B5EF4-FFF2-40B4-BE49-F238E27FC236}">
                <a16:creationId xmlns:a16="http://schemas.microsoft.com/office/drawing/2014/main" id="{D548BE05-A2EA-41F0-A33C-BD94F1D96EE7}"/>
              </a:ext>
            </a:extLst>
          </p:cNvPr>
          <p:cNvCxnSpPr>
            <a:cxnSpLocks/>
          </p:cNvCxnSpPr>
          <p:nvPr/>
        </p:nvCxnSpPr>
        <p:spPr>
          <a:xfrm>
            <a:off x="663264" y="1481706"/>
            <a:ext cx="0" cy="4850581"/>
          </a:xfrm>
          <a:prstGeom prst="line">
            <a:avLst/>
          </a:prstGeom>
          <a:ln w="12700">
            <a:solidFill>
              <a:srgbClr val="EDED09"/>
            </a:solidFill>
          </a:ln>
        </p:spPr>
        <p:style>
          <a:lnRef idx="1">
            <a:schemeClr val="accent2"/>
          </a:lnRef>
          <a:fillRef idx="0">
            <a:schemeClr val="accent2"/>
          </a:fillRef>
          <a:effectRef idx="0">
            <a:schemeClr val="accent2"/>
          </a:effectRef>
          <a:fontRef idx="minor">
            <a:schemeClr val="tx1"/>
          </a:fontRef>
        </p:style>
      </p:cxnSp>
      <p:sp>
        <p:nvSpPr>
          <p:cNvPr id="6" name="Rectangle 5">
            <a:extLst>
              <a:ext uri="{FF2B5EF4-FFF2-40B4-BE49-F238E27FC236}">
                <a16:creationId xmlns:a16="http://schemas.microsoft.com/office/drawing/2014/main" id="{C6BE4B4B-3813-4766-929D-C790D2236620}"/>
              </a:ext>
            </a:extLst>
          </p:cNvPr>
          <p:cNvSpPr/>
          <p:nvPr/>
        </p:nvSpPr>
        <p:spPr>
          <a:xfrm>
            <a:off x="2308860" y="923817"/>
            <a:ext cx="9481989" cy="4664289"/>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path path="circle">
              <a:fillToRect r="100000" b="100000"/>
            </a:path>
            <a:tileRect l="-100000" t="-100000"/>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spc="300" dirty="0">
                <a:solidFill>
                  <a:schemeClr val="bg1"/>
                </a:solidFill>
                <a:effectLst>
                  <a:outerShdw blurRad="38100" dist="38100" dir="2700000" algn="tl">
                    <a:srgbClr val="000000">
                      <a:alpha val="43137"/>
                    </a:srgbClr>
                  </a:outerShdw>
                </a:effectLst>
              </a:rPr>
              <a:t>En France </a:t>
            </a:r>
          </a:p>
          <a:p>
            <a:pPr algn="ctr"/>
            <a:endParaRPr lang="fr-FR" sz="1600" b="1" dirty="0">
              <a:solidFill>
                <a:schemeClr val="bg1"/>
              </a:solidFill>
              <a:effectLst>
                <a:outerShdw blurRad="38100" dist="38100" dir="2700000" algn="tl">
                  <a:srgbClr val="000000">
                    <a:alpha val="43137"/>
                  </a:srgbClr>
                </a:outerShdw>
              </a:effectLst>
            </a:endParaRPr>
          </a:p>
          <a:p>
            <a:pPr algn="just"/>
            <a:r>
              <a:rPr lang="fr-FR" sz="2000" b="1" dirty="0">
                <a:solidFill>
                  <a:schemeClr val="bg1"/>
                </a:solidFill>
                <a:effectLst>
                  <a:outerShdw blurRad="38100" dist="38100" dir="2700000" algn="tl">
                    <a:srgbClr val="000000">
                      <a:alpha val="43137"/>
                    </a:srgbClr>
                  </a:outerShdw>
                </a:effectLst>
              </a:rPr>
              <a:t>	12,6 litres d’alcool pur / an et / personne </a:t>
            </a:r>
          </a:p>
          <a:p>
            <a:pPr algn="ctr"/>
            <a:r>
              <a:rPr lang="fr-FR" sz="1400" dirty="0">
                <a:solidFill>
                  <a:schemeClr val="tx1"/>
                </a:solidFill>
              </a:rPr>
              <a:t>              </a:t>
            </a:r>
            <a:r>
              <a:rPr lang="fr-FR" dirty="0">
                <a:solidFill>
                  <a:schemeClr val="bg1"/>
                </a:solidFill>
              </a:rPr>
              <a:t>(&gt; moyenne en Europe (9,8 litres) et dans le monde (6,4 litres) </a:t>
            </a:r>
            <a:r>
              <a:rPr lang="fr-FR" sz="1400" dirty="0">
                <a:solidFill>
                  <a:schemeClr val="bg1"/>
                </a:solidFill>
              </a:rPr>
              <a:t>(WHO, 2018)</a:t>
            </a:r>
          </a:p>
          <a:p>
            <a:pPr algn="just"/>
            <a:endParaRPr lang="fr-FR" sz="1400" dirty="0">
              <a:solidFill>
                <a:schemeClr val="tx1"/>
              </a:solidFill>
            </a:endParaRPr>
          </a:p>
          <a:p>
            <a:pPr algn="just"/>
            <a:endParaRPr lang="fr-FR" sz="2000" b="1" dirty="0">
              <a:solidFill>
                <a:schemeClr val="bg1"/>
              </a:solidFill>
              <a:effectLst>
                <a:outerShdw blurRad="38100" dist="38100" dir="2700000" algn="tl">
                  <a:srgbClr val="000000">
                    <a:alpha val="43137"/>
                  </a:srgbClr>
                </a:outerShdw>
              </a:effectLst>
            </a:endParaRPr>
          </a:p>
          <a:p>
            <a:pPr lvl="2" algn="just"/>
            <a:r>
              <a:rPr lang="fr-FR" sz="2000" b="1" dirty="0">
                <a:solidFill>
                  <a:schemeClr val="bg1"/>
                </a:solidFill>
                <a:effectLst>
                  <a:outerShdw blurRad="38100" dist="38100" dir="2700000" algn="tl">
                    <a:srgbClr val="000000">
                      <a:alpha val="43137"/>
                    </a:srgbClr>
                  </a:outerShdw>
                </a:effectLst>
              </a:rPr>
              <a:t>  </a:t>
            </a:r>
          </a:p>
          <a:p>
            <a:pPr marL="1160463" lvl="2" indent="-246063" algn="just"/>
            <a:r>
              <a:rPr lang="fr-FR" sz="2000" b="1" dirty="0">
                <a:solidFill>
                  <a:schemeClr val="bg1"/>
                </a:solidFill>
                <a:effectLst>
                  <a:outerShdw blurRad="38100" dist="38100" dir="2700000" algn="tl">
                    <a:srgbClr val="000000">
                      <a:alpha val="43137"/>
                    </a:srgbClr>
                  </a:outerShdw>
                </a:effectLst>
              </a:rPr>
              <a:t> 27% des 18-75 ans</a:t>
            </a:r>
            <a:r>
              <a:rPr lang="fr-FR" sz="2000" dirty="0">
                <a:solidFill>
                  <a:schemeClr val="bg1"/>
                </a:solidFill>
              </a:rPr>
              <a:t> déclarent fumer en moyenne</a:t>
            </a:r>
            <a:r>
              <a:rPr lang="fr-FR" sz="2000" b="1" dirty="0">
                <a:solidFill>
                  <a:schemeClr val="bg1"/>
                </a:solidFill>
                <a:effectLst>
                  <a:outerShdw blurRad="38100" dist="38100" dir="2700000" algn="tl">
                    <a:srgbClr val="000000">
                      <a:alpha val="43137"/>
                    </a:srgbClr>
                  </a:outerShdw>
                </a:effectLst>
              </a:rPr>
              <a:t> 13 cigarettes/ jour </a:t>
            </a:r>
            <a:r>
              <a:rPr lang="fr-FR" sz="1400" dirty="0">
                <a:solidFill>
                  <a:schemeClr val="bg1"/>
                </a:solidFill>
              </a:rPr>
              <a:t>(</a:t>
            </a:r>
            <a:r>
              <a:rPr lang="fr-FR" sz="1400" dirty="0" err="1">
                <a:solidFill>
                  <a:schemeClr val="bg1"/>
                </a:solidFill>
              </a:rPr>
              <a:t>Pasquereau</a:t>
            </a:r>
            <a:r>
              <a:rPr lang="fr-FR" sz="1400" dirty="0">
                <a:solidFill>
                  <a:schemeClr val="bg1"/>
                </a:solidFill>
              </a:rPr>
              <a:t> et al., 2018)</a:t>
            </a:r>
          </a:p>
          <a:p>
            <a:pPr algn="just"/>
            <a:endParaRPr lang="fr-FR" sz="1400" dirty="0">
              <a:solidFill>
                <a:schemeClr val="tx1"/>
              </a:solidFill>
            </a:endParaRPr>
          </a:p>
          <a:p>
            <a:pPr algn="just"/>
            <a:endParaRPr lang="fr-FR" sz="2000" b="1" dirty="0">
              <a:solidFill>
                <a:schemeClr val="bg1"/>
              </a:solidFill>
              <a:effectLst>
                <a:outerShdw blurRad="38100" dist="38100" dir="2700000" algn="tl">
                  <a:srgbClr val="000000">
                    <a:alpha val="43137"/>
                  </a:srgbClr>
                </a:outerShdw>
              </a:effectLst>
            </a:endParaRPr>
          </a:p>
          <a:p>
            <a:pPr marL="1165225" lvl="1" algn="just">
              <a:buClr>
                <a:srgbClr val="FFCC00"/>
              </a:buClr>
              <a:buFont typeface="Wingdings" panose="05000000000000000000" pitchFamily="2" charset="2"/>
              <a:buChar char="§"/>
            </a:pPr>
            <a:r>
              <a:rPr lang="fr-FR" sz="2000" b="1" dirty="0">
                <a:solidFill>
                  <a:schemeClr val="bg1"/>
                </a:solidFill>
                <a:effectLst>
                  <a:outerShdw blurRad="38100" dist="38100" dir="2700000" algn="tl">
                    <a:srgbClr val="000000">
                      <a:alpha val="43137"/>
                    </a:srgbClr>
                  </a:outerShdw>
                </a:effectLst>
              </a:rPr>
              <a:t>  56 % des Français </a:t>
            </a:r>
            <a:r>
              <a:rPr lang="fr-FR" sz="2000" dirty="0">
                <a:solidFill>
                  <a:schemeClr val="bg1"/>
                </a:solidFill>
              </a:rPr>
              <a:t>ont joué à </a:t>
            </a:r>
            <a:r>
              <a:rPr lang="fr-FR" sz="2000" b="1" dirty="0">
                <a:solidFill>
                  <a:schemeClr val="bg1"/>
                </a:solidFill>
                <a:effectLst>
                  <a:outerShdw blurRad="38100" dist="38100" dir="2700000" algn="tl">
                    <a:srgbClr val="000000">
                      <a:alpha val="43137"/>
                    </a:srgbClr>
                  </a:outerShdw>
                </a:effectLst>
              </a:rPr>
              <a:t>des JHA au cours de l’année </a:t>
            </a:r>
            <a:r>
              <a:rPr lang="fr-FR" sz="2000" dirty="0">
                <a:solidFill>
                  <a:schemeClr val="bg1"/>
                </a:solidFill>
              </a:rPr>
              <a:t>(jeux de loterie [tirage, grattage</a:t>
            </a:r>
            <a:r>
              <a:rPr lang="fr-FR" dirty="0">
                <a:solidFill>
                  <a:schemeClr val="bg1"/>
                </a:solidFill>
              </a:rPr>
              <a:t>],</a:t>
            </a:r>
            <a:r>
              <a:rPr lang="fr-FR" sz="2000" dirty="0">
                <a:solidFill>
                  <a:schemeClr val="bg1"/>
                </a:solidFill>
              </a:rPr>
              <a:t> les paris hippiques, les paris sportifs, les jeux de casino et le poker) </a:t>
            </a:r>
            <a:r>
              <a:rPr lang="fr-FR" sz="1400" dirty="0">
                <a:solidFill>
                  <a:schemeClr val="bg1"/>
                </a:solidFill>
              </a:rPr>
              <a:t>(Baromètre santé, 2014)  </a:t>
            </a:r>
          </a:p>
          <a:p>
            <a:pPr marL="1165225" lvl="1" indent="-87313" algn="just">
              <a:buClr>
                <a:srgbClr val="FFCC00"/>
              </a:buClr>
              <a:buFont typeface="Wingdings" panose="05000000000000000000" pitchFamily="2" charset="2"/>
              <a:buChar char="§"/>
            </a:pPr>
            <a:r>
              <a:rPr lang="fr-FR" sz="2000" b="1" dirty="0">
                <a:solidFill>
                  <a:schemeClr val="bg1"/>
                </a:solidFill>
                <a:effectLst>
                  <a:outerShdw blurRad="38100" dist="38100" dir="2700000" algn="tl">
                    <a:srgbClr val="000000">
                      <a:alpha val="43137"/>
                    </a:srgbClr>
                  </a:outerShdw>
                </a:effectLst>
              </a:rPr>
              <a:t>dépense nette de jeu /adulte/an : près de 200 € </a:t>
            </a:r>
            <a:r>
              <a:rPr lang="fr-FR" sz="1400" dirty="0">
                <a:solidFill>
                  <a:schemeClr val="bg1"/>
                </a:solidFill>
              </a:rPr>
              <a:t>(199,2 €)</a:t>
            </a:r>
            <a:r>
              <a:rPr lang="fr-FR" sz="2000" b="1" dirty="0">
                <a:solidFill>
                  <a:schemeClr val="bg1"/>
                </a:solidFill>
                <a:effectLst>
                  <a:outerShdw blurRad="38100" dist="38100" dir="2700000" algn="tl">
                    <a:srgbClr val="000000">
                      <a:alpha val="43137"/>
                    </a:srgbClr>
                  </a:outerShdw>
                </a:effectLst>
              </a:rPr>
              <a:t> </a:t>
            </a:r>
            <a:r>
              <a:rPr lang="fr-FR" sz="1400" dirty="0">
                <a:solidFill>
                  <a:schemeClr val="bg1"/>
                </a:solidFill>
              </a:rPr>
              <a:t>(INSEE, 2017)</a:t>
            </a:r>
          </a:p>
        </p:txBody>
      </p:sp>
      <p:pic>
        <p:nvPicPr>
          <p:cNvPr id="29" name="Image 28" descr="C:\Users\Sylvie\AppData\Local\Microsoft\Windows\INetCache\Content.MSO\C40C9B40.tmp">
            <a:extLst>
              <a:ext uri="{FF2B5EF4-FFF2-40B4-BE49-F238E27FC236}">
                <a16:creationId xmlns:a16="http://schemas.microsoft.com/office/drawing/2014/main" id="{6C751F4F-3172-466F-9E03-2C9910007D2B}"/>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2445095" y="2949941"/>
            <a:ext cx="797969" cy="725593"/>
          </a:xfrm>
          <a:prstGeom prst="rect">
            <a:avLst/>
          </a:prstGeom>
          <a:noFill/>
          <a:ln>
            <a:noFill/>
          </a:ln>
        </p:spPr>
      </p:pic>
      <p:pic>
        <p:nvPicPr>
          <p:cNvPr id="30" name="Image 29" descr="C:\Users\Sylvie\AppData\Local\Microsoft\Windows\INetCache\Content.MSO\AA36E34E.tmp">
            <a:extLst>
              <a:ext uri="{FF2B5EF4-FFF2-40B4-BE49-F238E27FC236}">
                <a16:creationId xmlns:a16="http://schemas.microsoft.com/office/drawing/2014/main" id="{4BC0AE7A-E4A1-411D-A295-24A32AB35AE5}"/>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2578328" y="1481706"/>
            <a:ext cx="531502" cy="966943"/>
          </a:xfrm>
          <a:prstGeom prst="rect">
            <a:avLst/>
          </a:prstGeom>
          <a:noFill/>
          <a:ln>
            <a:noFill/>
          </a:ln>
        </p:spPr>
      </p:pic>
      <p:pic>
        <p:nvPicPr>
          <p:cNvPr id="31" name="Image 30" descr="C:\Users\Sylvie\AppData\Local\Microsoft\Windows\INetCache\Content.MSO\D3157C8C.tmp">
            <a:extLst>
              <a:ext uri="{FF2B5EF4-FFF2-40B4-BE49-F238E27FC236}">
                <a16:creationId xmlns:a16="http://schemas.microsoft.com/office/drawing/2014/main" id="{81343D7B-9DD6-4F17-88AC-CA3AE0EC1198}"/>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2445095" y="4214280"/>
            <a:ext cx="956875" cy="644323"/>
          </a:xfrm>
          <a:prstGeom prst="rect">
            <a:avLst/>
          </a:prstGeom>
          <a:noFill/>
          <a:ln>
            <a:noFill/>
          </a:ln>
        </p:spPr>
      </p:pic>
      <p:cxnSp>
        <p:nvCxnSpPr>
          <p:cNvPr id="27" name="Connecteur droit 26">
            <a:extLst>
              <a:ext uri="{FF2B5EF4-FFF2-40B4-BE49-F238E27FC236}">
                <a16:creationId xmlns:a16="http://schemas.microsoft.com/office/drawing/2014/main" id="{F13092FC-15B0-4EAD-9F4C-6C21132711B5}"/>
              </a:ext>
            </a:extLst>
          </p:cNvPr>
          <p:cNvCxnSpPr>
            <a:cxnSpLocks/>
          </p:cNvCxnSpPr>
          <p:nvPr/>
        </p:nvCxnSpPr>
        <p:spPr>
          <a:xfrm flipH="1">
            <a:off x="663264" y="6332287"/>
            <a:ext cx="10865472" cy="0"/>
          </a:xfrm>
          <a:prstGeom prst="line">
            <a:avLst/>
          </a:prstGeom>
          <a:ln w="12700">
            <a:solidFill>
              <a:srgbClr val="EDED09"/>
            </a:solidFill>
          </a:ln>
        </p:spPr>
        <p:style>
          <a:lnRef idx="1">
            <a:schemeClr val="accent2"/>
          </a:lnRef>
          <a:fillRef idx="0">
            <a:schemeClr val="accent2"/>
          </a:fillRef>
          <a:effectRef idx="0">
            <a:schemeClr val="accent2"/>
          </a:effectRef>
          <a:fontRef idx="minor">
            <a:schemeClr val="tx1"/>
          </a:fontRef>
        </p:style>
      </p:cxnSp>
    </p:spTree>
    <p:custDataLst>
      <p:tags r:id="rId1"/>
    </p:custDataLst>
    <p:extLst>
      <p:ext uri="{BB962C8B-B14F-4D97-AF65-F5344CB8AC3E}">
        <p14:creationId xmlns:p14="http://schemas.microsoft.com/office/powerpoint/2010/main" val="3061414465"/>
      </p:ext>
    </p:extLst>
  </p:cSld>
  <p:clrMapOvr>
    <a:masterClrMapping/>
  </p:clrMapOvr>
  <mc:AlternateContent xmlns:mc="http://schemas.openxmlformats.org/markup-compatibility/2006" xmlns:p14="http://schemas.microsoft.com/office/powerpoint/2010/main">
    <mc:Choice Requires="p14">
      <p:transition spd="slow" p14:dur="2000" advTm="50008"/>
    </mc:Choice>
    <mc:Fallback xmlns="">
      <p:transition spd="slow" advTm="500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par>
                                <p:cTn id="8" presetID="22" presetClass="entr" presetSubtype="4"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down)">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22" presetClass="entr" presetSubtype="4"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wipe(down)">
                                      <p:cBhvr>
                                        <p:cTn id="18" dur="500"/>
                                        <p:tgtEl>
                                          <p:spTgt spid="29"/>
                                        </p:tgtEl>
                                      </p:cBhvr>
                                    </p:animEffect>
                                  </p:childTnLst>
                                </p:cTn>
                              </p:par>
                              <p:par>
                                <p:cTn id="19" presetID="22" presetClass="entr" presetSubtype="4"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down)">
                                      <p:cBhvr>
                                        <p:cTn id="21" dur="500"/>
                                        <p:tgtEl>
                                          <p:spTgt spid="31"/>
                                        </p:tgtEl>
                                      </p:cBhvr>
                                    </p:animEffect>
                                  </p:childTnLst>
                                </p:cTn>
                              </p:par>
                              <p:par>
                                <p:cTn id="22" presetID="22" presetClass="entr" presetSubtype="4"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down)">
                                      <p:cBhvr>
                                        <p:cTn id="24" dur="5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6"/>
                                        </p:tgtEl>
                                      </p:cBhvr>
                                    </p:animEffect>
                                    <p:set>
                                      <p:cBhvr>
                                        <p:cTn id="29" dur="1" fill="hold">
                                          <p:stCondLst>
                                            <p:cond delay="499"/>
                                          </p:stCondLst>
                                        </p:cTn>
                                        <p:tgtEl>
                                          <p:spTgt spid="6"/>
                                        </p:tgtEl>
                                        <p:attrNameLst>
                                          <p:attrName>style.visibility</p:attrName>
                                        </p:attrNameLst>
                                      </p:cBhvr>
                                      <p:to>
                                        <p:strVal val="hidden"/>
                                      </p:to>
                                    </p:set>
                                  </p:childTnLst>
                                </p:cTn>
                              </p:par>
                              <p:par>
                                <p:cTn id="30" presetID="16" presetClass="exit" presetSubtype="21" fill="hold" nodeType="withEffect">
                                  <p:stCondLst>
                                    <p:cond delay="0"/>
                                  </p:stCondLst>
                                  <p:childTnLst>
                                    <p:animEffect transition="out" filter="barn(inVertical)">
                                      <p:cBhvr>
                                        <p:cTn id="31" dur="500"/>
                                        <p:tgtEl>
                                          <p:spTgt spid="30"/>
                                        </p:tgtEl>
                                      </p:cBhvr>
                                    </p:animEffect>
                                    <p:set>
                                      <p:cBhvr>
                                        <p:cTn id="32" dur="1" fill="hold">
                                          <p:stCondLst>
                                            <p:cond delay="499"/>
                                          </p:stCondLst>
                                        </p:cTn>
                                        <p:tgtEl>
                                          <p:spTgt spid="30"/>
                                        </p:tgtEl>
                                        <p:attrNameLst>
                                          <p:attrName>style.visibility</p:attrName>
                                        </p:attrNameLst>
                                      </p:cBhvr>
                                      <p:to>
                                        <p:strVal val="hidden"/>
                                      </p:to>
                                    </p:set>
                                  </p:childTnLst>
                                </p:cTn>
                              </p:par>
                              <p:par>
                                <p:cTn id="33" presetID="42" presetClass="exit" presetSubtype="0" fill="hold" nodeType="withEffect">
                                  <p:stCondLst>
                                    <p:cond delay="0"/>
                                  </p:stCondLst>
                                  <p:childTnLst>
                                    <p:animEffect transition="out" filter="fade">
                                      <p:cBhvr>
                                        <p:cTn id="34" dur="500"/>
                                        <p:tgtEl>
                                          <p:spTgt spid="29"/>
                                        </p:tgtEl>
                                      </p:cBhvr>
                                    </p:animEffect>
                                    <p:anim calcmode="lin" valueType="num">
                                      <p:cBhvr>
                                        <p:cTn id="35" dur="500"/>
                                        <p:tgtEl>
                                          <p:spTgt spid="29"/>
                                        </p:tgtEl>
                                        <p:attrNameLst>
                                          <p:attrName>ppt_x</p:attrName>
                                        </p:attrNameLst>
                                      </p:cBhvr>
                                      <p:tavLst>
                                        <p:tav tm="0">
                                          <p:val>
                                            <p:strVal val="ppt_x"/>
                                          </p:val>
                                        </p:tav>
                                        <p:tav tm="100000">
                                          <p:val>
                                            <p:strVal val="ppt_x"/>
                                          </p:val>
                                        </p:tav>
                                      </p:tavLst>
                                    </p:anim>
                                    <p:anim calcmode="lin" valueType="num">
                                      <p:cBhvr>
                                        <p:cTn id="36" dur="500"/>
                                        <p:tgtEl>
                                          <p:spTgt spid="29"/>
                                        </p:tgtEl>
                                        <p:attrNameLst>
                                          <p:attrName>ppt_y</p:attrName>
                                        </p:attrNameLst>
                                      </p:cBhvr>
                                      <p:tavLst>
                                        <p:tav tm="0">
                                          <p:val>
                                            <p:strVal val="ppt_y"/>
                                          </p:val>
                                        </p:tav>
                                        <p:tav tm="100000">
                                          <p:val>
                                            <p:strVal val="ppt_y+.1"/>
                                          </p:val>
                                        </p:tav>
                                      </p:tavLst>
                                    </p:anim>
                                    <p:set>
                                      <p:cBhvr>
                                        <p:cTn id="37" dur="1" fill="hold">
                                          <p:stCondLst>
                                            <p:cond delay="499"/>
                                          </p:stCondLst>
                                        </p:cTn>
                                        <p:tgtEl>
                                          <p:spTgt spid="29"/>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31"/>
                                        </p:tgtEl>
                                      </p:cBhvr>
                                    </p:animEffect>
                                    <p:set>
                                      <p:cBhvr>
                                        <p:cTn id="40" dur="1" fill="hold">
                                          <p:stCondLst>
                                            <p:cond delay="499"/>
                                          </p:stCondLst>
                                        </p:cTn>
                                        <p:tgtEl>
                                          <p:spTgt spid="31"/>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30"/>
                                        </p:tgtEl>
                                      </p:cBhvr>
                                    </p:animEffect>
                                    <p:set>
                                      <p:cBhvr>
                                        <p:cTn id="43" dur="1" fill="hold">
                                          <p:stCondLst>
                                            <p:cond delay="4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5979"/>
            <a:ext cx="12192000" cy="6858000"/>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89013" lvl="2" indent="-187325">
              <a:buClr>
                <a:srgbClr val="FFC000"/>
              </a:buClr>
              <a:buFont typeface="Wingdings" panose="05000000000000000000" pitchFamily="2" charset="2"/>
              <a:buChar char="§"/>
            </a:pPr>
            <a:endParaRPr lang="fr-FR" sz="2200" b="1" dirty="0">
              <a:effectLst>
                <a:outerShdw blurRad="38100" dist="38100" dir="2700000" algn="tl">
                  <a:srgbClr val="000000">
                    <a:alpha val="43137"/>
                  </a:srgbClr>
                </a:outerShdw>
              </a:effectLst>
            </a:endParaRPr>
          </a:p>
          <a:p>
            <a:pPr marL="989013" lvl="2" indent="-187325">
              <a:buClr>
                <a:srgbClr val="FFC000"/>
              </a:buClr>
              <a:buFont typeface="Wingdings" panose="05000000000000000000" pitchFamily="2" charset="2"/>
              <a:buChar char="§"/>
            </a:pPr>
            <a:endParaRPr lang="fr-FR" sz="2200" b="1" dirty="0">
              <a:effectLst>
                <a:outerShdw blurRad="38100" dist="38100" dir="2700000" algn="tl">
                  <a:srgbClr val="000000">
                    <a:alpha val="43137"/>
                  </a:srgbClr>
                </a:outerShdw>
              </a:effectLst>
            </a:endParaRPr>
          </a:p>
          <a:p>
            <a:pPr marL="989013" lvl="2" indent="-187325">
              <a:buClr>
                <a:srgbClr val="FFC000"/>
              </a:buClr>
              <a:buFont typeface="Wingdings" panose="05000000000000000000" pitchFamily="2" charset="2"/>
              <a:buChar char="§"/>
            </a:pPr>
            <a:r>
              <a:rPr lang="fr-FR" sz="2400" b="1" dirty="0">
                <a:effectLst>
                  <a:outerShdw blurRad="38100" dist="38100" dir="2700000" algn="tl">
                    <a:srgbClr val="000000">
                      <a:alpha val="43137"/>
                    </a:srgbClr>
                  </a:outerShdw>
                </a:effectLst>
              </a:rPr>
              <a:t>Objectifs des politiques de contrôle </a:t>
            </a:r>
          </a:p>
          <a:p>
            <a:pPr marL="1601788" lvl="3" indent="-250825">
              <a:lnSpc>
                <a:spcPct val="150000"/>
              </a:lnSpc>
              <a:buClr>
                <a:srgbClr val="FFC000"/>
              </a:buClr>
              <a:buFont typeface="Wingdings 3" panose="05040102010807070707" pitchFamily="18" charset="2"/>
              <a:buChar char=""/>
            </a:pPr>
            <a:r>
              <a:rPr lang="fr-FR" sz="2000" b="1" dirty="0">
                <a:effectLst>
                  <a:outerShdw blurRad="38100" dist="38100" dir="2700000" algn="tl">
                    <a:srgbClr val="000000">
                      <a:alpha val="43137"/>
                    </a:srgbClr>
                  </a:outerShdw>
                </a:effectLst>
              </a:rPr>
              <a:t>prohiber tout commerce illicite</a:t>
            </a:r>
          </a:p>
          <a:p>
            <a:pPr marL="1601788" lvl="3" indent="-250825">
              <a:lnSpc>
                <a:spcPct val="150000"/>
              </a:lnSpc>
              <a:buClr>
                <a:srgbClr val="FFC000"/>
              </a:buClr>
              <a:buFont typeface="Wingdings 3" panose="05040102010807070707" pitchFamily="18" charset="2"/>
              <a:buChar char=""/>
            </a:pPr>
            <a:r>
              <a:rPr lang="fr-FR" sz="2000" b="1" dirty="0">
                <a:effectLst>
                  <a:outerShdw blurRad="38100" dist="38100" dir="2700000" algn="tl">
                    <a:srgbClr val="000000">
                      <a:alpha val="43137"/>
                    </a:srgbClr>
                  </a:outerShdw>
                </a:effectLst>
              </a:rPr>
              <a:t>lutter contre les manifestations individuelles des abus de consommation </a:t>
            </a:r>
          </a:p>
          <a:p>
            <a:pPr marL="1601788" lvl="3" indent="-250825">
              <a:lnSpc>
                <a:spcPct val="150000"/>
              </a:lnSpc>
              <a:buClr>
                <a:srgbClr val="FFC000"/>
              </a:buClr>
              <a:buFont typeface="Wingdings 3" panose="05040102010807070707" pitchFamily="18" charset="2"/>
              <a:buChar char=""/>
            </a:pPr>
            <a:r>
              <a:rPr lang="fr-FR" sz="2000" b="1" dirty="0">
                <a:effectLst>
                  <a:outerShdw blurRad="38100" dist="38100" dir="2700000" algn="tl">
                    <a:srgbClr val="000000">
                      <a:alpha val="43137"/>
                    </a:srgbClr>
                  </a:outerShdw>
                </a:effectLst>
              </a:rPr>
              <a:t>déterminer le niveau de liberté autorisé </a:t>
            </a:r>
            <a:r>
              <a:rPr lang="fr-FR" dirty="0"/>
              <a:t>(suprématie de l’intérêt général sur les intérêts particuliers</a:t>
            </a:r>
            <a:r>
              <a:rPr lang="fr-FR" sz="1600" dirty="0"/>
              <a:t>)</a:t>
            </a:r>
          </a:p>
          <a:p>
            <a:pPr marL="1350963" lvl="3">
              <a:lnSpc>
                <a:spcPct val="150000"/>
              </a:lnSpc>
              <a:buClr>
                <a:srgbClr val="FFC000"/>
              </a:buClr>
            </a:pPr>
            <a:endParaRPr lang="fr-FR" sz="1000" dirty="0"/>
          </a:p>
          <a:p>
            <a:pPr marL="989013" lvl="2" indent="-187325">
              <a:buClr>
                <a:srgbClr val="FFC000"/>
              </a:buClr>
              <a:buFont typeface="Wingdings" panose="05000000000000000000" pitchFamily="2" charset="2"/>
              <a:buChar char="§"/>
            </a:pPr>
            <a:r>
              <a:rPr lang="fr-FR" sz="2400" b="1" dirty="0">
                <a:effectLst>
                  <a:outerShdw blurRad="38100" dist="38100" dir="2700000" algn="tl">
                    <a:srgbClr val="000000">
                      <a:alpha val="43137"/>
                    </a:srgbClr>
                  </a:outerShdw>
                </a:effectLst>
              </a:rPr>
              <a:t>Les moyens juridiques des politiques de contrôle :</a:t>
            </a:r>
          </a:p>
          <a:p>
            <a:pPr marL="1431925" lvl="2">
              <a:buClr>
                <a:srgbClr val="FFC000"/>
              </a:buClr>
            </a:pPr>
            <a:r>
              <a:rPr lang="fr-FR" sz="1400" dirty="0">
                <a:solidFill>
                  <a:schemeClr val="bg1"/>
                </a:solidFill>
              </a:rPr>
              <a:t>(Macdonald, </a:t>
            </a:r>
            <a:r>
              <a:rPr lang="fr-FR" sz="1400" dirty="0" err="1">
                <a:solidFill>
                  <a:schemeClr val="bg1"/>
                </a:solidFill>
              </a:rPr>
              <a:t>Stockwell</a:t>
            </a:r>
            <a:r>
              <a:rPr lang="fr-FR" sz="1400" dirty="0">
                <a:solidFill>
                  <a:schemeClr val="bg1"/>
                </a:solidFill>
              </a:rPr>
              <a:t> et Luo, 2011 ; </a:t>
            </a:r>
            <a:r>
              <a:rPr lang="fr-FR" sz="1400" dirty="0" err="1">
                <a:solidFill>
                  <a:schemeClr val="bg1"/>
                </a:solidFill>
              </a:rPr>
              <a:t>Moskalewicz</a:t>
            </a:r>
            <a:r>
              <a:rPr lang="fr-FR" sz="1400" dirty="0">
                <a:solidFill>
                  <a:schemeClr val="bg1"/>
                </a:solidFill>
              </a:rPr>
              <a:t>, </a:t>
            </a:r>
            <a:r>
              <a:rPr lang="fr-FR" sz="1400" dirty="0" err="1">
                <a:solidFill>
                  <a:schemeClr val="bg1"/>
                </a:solidFill>
              </a:rPr>
              <a:t>Wieczorek</a:t>
            </a:r>
            <a:r>
              <a:rPr lang="fr-FR" sz="1400" dirty="0">
                <a:solidFill>
                  <a:schemeClr val="bg1"/>
                </a:solidFill>
              </a:rPr>
              <a:t>, Karlsson et </a:t>
            </a:r>
            <a:r>
              <a:rPr lang="fr-FR" sz="1400" dirty="0" err="1">
                <a:solidFill>
                  <a:schemeClr val="bg1"/>
                </a:solidFill>
              </a:rPr>
              <a:t>Österberg</a:t>
            </a:r>
            <a:r>
              <a:rPr lang="fr-FR" sz="1400" dirty="0">
                <a:solidFill>
                  <a:schemeClr val="bg1"/>
                </a:solidFill>
              </a:rPr>
              <a:t>, 2013)</a:t>
            </a:r>
            <a:r>
              <a:rPr lang="fr-FR" sz="1400" b="1" dirty="0">
                <a:effectLst>
                  <a:outerShdw blurRad="38100" dist="38100" dir="2700000" algn="tl">
                    <a:srgbClr val="000000">
                      <a:alpha val="43137"/>
                    </a:srgbClr>
                  </a:outerShdw>
                </a:effectLst>
              </a:rPr>
              <a:t> </a:t>
            </a:r>
          </a:p>
          <a:p>
            <a:pPr marL="1619250" lvl="3" indent="-180975">
              <a:lnSpc>
                <a:spcPct val="150000"/>
              </a:lnSpc>
              <a:buClr>
                <a:srgbClr val="FFC000"/>
              </a:buClr>
              <a:buFont typeface="Wingdings 3" panose="05040102010807070707" pitchFamily="18" charset="2"/>
              <a:buChar char=""/>
            </a:pPr>
            <a:r>
              <a:rPr lang="fr-FR" sz="2000" b="1" dirty="0">
                <a:effectLst>
                  <a:outerShdw blurRad="38100" dist="38100" dir="2700000" algn="tl">
                    <a:srgbClr val="000000">
                      <a:alpha val="43137"/>
                    </a:srgbClr>
                  </a:outerShdw>
                </a:effectLst>
              </a:rPr>
              <a:t>des mesures préventives</a:t>
            </a:r>
          </a:p>
          <a:p>
            <a:pPr marL="1619250" lvl="3" indent="-180975">
              <a:lnSpc>
                <a:spcPct val="150000"/>
              </a:lnSpc>
              <a:buClr>
                <a:srgbClr val="FFC000"/>
              </a:buClr>
              <a:buFont typeface="Wingdings 3" panose="05040102010807070707" pitchFamily="18" charset="2"/>
              <a:buChar char=""/>
            </a:pPr>
            <a:r>
              <a:rPr lang="fr-FR" sz="2000" b="1" dirty="0">
                <a:effectLst>
                  <a:outerShdw blurRad="38100" dist="38100" dir="2700000" algn="tl">
                    <a:srgbClr val="000000">
                      <a:alpha val="43137"/>
                    </a:srgbClr>
                  </a:outerShdw>
                </a:effectLst>
              </a:rPr>
              <a:t>des mesures de réglementation </a:t>
            </a:r>
          </a:p>
          <a:p>
            <a:pPr marL="1619250" lvl="3" indent="-180975">
              <a:lnSpc>
                <a:spcPct val="150000"/>
              </a:lnSpc>
              <a:buClr>
                <a:srgbClr val="FFC000"/>
              </a:buClr>
              <a:buFont typeface="Wingdings 3" panose="05040102010807070707" pitchFamily="18" charset="2"/>
              <a:buChar char=""/>
            </a:pPr>
            <a:r>
              <a:rPr lang="fr-FR" sz="2000" b="1" dirty="0">
                <a:effectLst>
                  <a:outerShdw blurRad="38100" dist="38100" dir="2700000" algn="tl">
                    <a:srgbClr val="000000">
                      <a:alpha val="43137"/>
                    </a:srgbClr>
                  </a:outerShdw>
                </a:effectLst>
              </a:rPr>
              <a:t>des mesures répressives</a:t>
            </a: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71252"/>
            <a:ext cx="12192000" cy="46922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A34407AE-3D94-42B6-BADA-B07706407279}"/>
              </a:ext>
            </a:extLst>
          </p:cNvPr>
          <p:cNvSpPr/>
          <p:nvPr/>
        </p:nvSpPr>
        <p:spPr>
          <a:xfrm>
            <a:off x="0" y="-87350"/>
            <a:ext cx="2117558" cy="477093"/>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2060"/>
                </a:solidFill>
                <a:effectLst>
                  <a:outerShdw blurRad="38100" dist="38100" dir="2700000" algn="tl">
                    <a:srgbClr val="000000">
                      <a:alpha val="43137"/>
                    </a:srgbClr>
                  </a:outerShdw>
                </a:effectLst>
              </a:rPr>
              <a:t>Contexte</a:t>
            </a:r>
          </a:p>
        </p:txBody>
      </p:sp>
      <p:sp>
        <p:nvSpPr>
          <p:cNvPr id="11" name="Rectangle 10">
            <a:extLst>
              <a:ext uri="{FF2B5EF4-FFF2-40B4-BE49-F238E27FC236}">
                <a16:creationId xmlns:a16="http://schemas.microsoft.com/office/drawing/2014/main" id="{DC26AF8D-37BC-4672-8C91-AE3A4FA33BC9}"/>
              </a:ext>
            </a:extLst>
          </p:cNvPr>
          <p:cNvSpPr/>
          <p:nvPr/>
        </p:nvSpPr>
        <p:spPr>
          <a:xfrm>
            <a:off x="664252" y="1269948"/>
            <a:ext cx="11199502" cy="5331265"/>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Wingdings" panose="05000000000000000000" pitchFamily="2" charset="2"/>
              <a:buChar char="Ø"/>
            </a:pPr>
            <a:endParaRPr lang="fr-FR" sz="2400" b="1" dirty="0">
              <a:effectLst>
                <a:outerShdw blurRad="38100" dist="38100" dir="2700000" algn="tl">
                  <a:srgbClr val="000000">
                    <a:alpha val="43137"/>
                  </a:srgbClr>
                </a:outerShdw>
              </a:effectLst>
            </a:endParaRPr>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083415" y="1546532"/>
            <a:ext cx="7056123"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65087F04-7E7D-4F36-BD3F-B9B2ECFDD9DB}"/>
              </a:ext>
            </a:extLst>
          </p:cNvPr>
          <p:cNvSpPr/>
          <p:nvPr/>
        </p:nvSpPr>
        <p:spPr>
          <a:xfrm>
            <a:off x="328246" y="520988"/>
            <a:ext cx="11336209" cy="902524"/>
          </a:xfrm>
          <a:prstGeom prst="rect">
            <a:avLst/>
          </a:prstGeom>
          <a:noFill/>
          <a:ln>
            <a:noFill/>
          </a:ln>
          <a:effectLst>
            <a:outerShdw blurRad="50800" dist="38100" dir="2700000" algn="tl" rotWithShape="0">
              <a:srgbClr val="FFC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a:solidFill>
                  <a:srgbClr val="FFCC00"/>
                </a:solidFill>
              </a:rPr>
              <a:t>Alcool, tabac et JHA               </a:t>
            </a:r>
            <a:r>
              <a:rPr lang="fr-FR" sz="2400" b="1" dirty="0"/>
              <a:t>Les politiques de contrôle</a:t>
            </a:r>
          </a:p>
          <a:p>
            <a:endParaRPr lang="fr-FR" sz="2400" b="1" dirty="0">
              <a:solidFill>
                <a:srgbClr val="FFCC00"/>
              </a:solidFill>
            </a:endParaRPr>
          </a:p>
        </p:txBody>
      </p:sp>
      <p:cxnSp>
        <p:nvCxnSpPr>
          <p:cNvPr id="19" name="Connecteur droit 18">
            <a:extLst>
              <a:ext uri="{FF2B5EF4-FFF2-40B4-BE49-F238E27FC236}">
                <a16:creationId xmlns:a16="http://schemas.microsoft.com/office/drawing/2014/main" id="{9830E598-173A-4258-B36A-91CBBC92E5D5}"/>
              </a:ext>
            </a:extLst>
          </p:cNvPr>
          <p:cNvCxnSpPr>
            <a:cxnSpLocks/>
          </p:cNvCxnSpPr>
          <p:nvPr/>
        </p:nvCxnSpPr>
        <p:spPr>
          <a:xfrm>
            <a:off x="328246" y="1122363"/>
            <a:ext cx="11336216" cy="0"/>
          </a:xfrm>
          <a:prstGeom prst="line">
            <a:avLst/>
          </a:prstGeom>
        </p:spPr>
        <p:style>
          <a:lnRef idx="1">
            <a:schemeClr val="accent4"/>
          </a:lnRef>
          <a:fillRef idx="0">
            <a:schemeClr val="accent4"/>
          </a:fillRef>
          <a:effectRef idx="0">
            <a:schemeClr val="accent4"/>
          </a:effectRef>
          <a:fontRef idx="minor">
            <a:schemeClr val="tx1"/>
          </a:fontRef>
        </p:style>
      </p:cxnSp>
      <p:cxnSp>
        <p:nvCxnSpPr>
          <p:cNvPr id="25" name="Connecteur droit 24">
            <a:extLst>
              <a:ext uri="{FF2B5EF4-FFF2-40B4-BE49-F238E27FC236}">
                <a16:creationId xmlns:a16="http://schemas.microsoft.com/office/drawing/2014/main" id="{2E5477D4-CC83-437D-A0F5-10BF6E80E22C}"/>
              </a:ext>
            </a:extLst>
          </p:cNvPr>
          <p:cNvCxnSpPr>
            <a:cxnSpLocks/>
          </p:cNvCxnSpPr>
          <p:nvPr/>
        </p:nvCxnSpPr>
        <p:spPr>
          <a:xfrm flipH="1">
            <a:off x="560258" y="6490576"/>
            <a:ext cx="10865472" cy="0"/>
          </a:xfrm>
          <a:prstGeom prst="line">
            <a:avLst/>
          </a:prstGeom>
          <a:ln w="12700">
            <a:solidFill>
              <a:srgbClr val="EDED09"/>
            </a:solidFill>
          </a:ln>
        </p:spPr>
        <p:style>
          <a:lnRef idx="1">
            <a:schemeClr val="accent2"/>
          </a:lnRef>
          <a:fillRef idx="0">
            <a:schemeClr val="accent2"/>
          </a:fillRef>
          <a:effectRef idx="0">
            <a:schemeClr val="accent2"/>
          </a:effectRef>
          <a:fontRef idx="minor">
            <a:schemeClr val="tx1"/>
          </a:fontRef>
        </p:style>
      </p:cxnSp>
      <p:sp>
        <p:nvSpPr>
          <p:cNvPr id="24" name="Parenthèse ouvrante 23">
            <a:extLst>
              <a:ext uri="{FF2B5EF4-FFF2-40B4-BE49-F238E27FC236}">
                <a16:creationId xmlns:a16="http://schemas.microsoft.com/office/drawing/2014/main" id="{D928BD96-65FF-4BB9-B7C0-71C682167844}"/>
              </a:ext>
            </a:extLst>
          </p:cNvPr>
          <p:cNvSpPr/>
          <p:nvPr/>
        </p:nvSpPr>
        <p:spPr>
          <a:xfrm>
            <a:off x="1410346" y="4618495"/>
            <a:ext cx="113654" cy="969556"/>
          </a:xfrm>
          <a:prstGeom prst="leftBracket">
            <a:avLst/>
          </a:prstGeom>
        </p:spPr>
        <p:style>
          <a:lnRef idx="1">
            <a:schemeClr val="accent4"/>
          </a:lnRef>
          <a:fillRef idx="0">
            <a:schemeClr val="accent4"/>
          </a:fillRef>
          <a:effectRef idx="0">
            <a:schemeClr val="accent4"/>
          </a:effectRef>
          <a:fontRef idx="minor">
            <a:schemeClr val="tx1"/>
          </a:fontRef>
        </p:style>
        <p:txBody>
          <a:bodyPr rtlCol="0" anchor="ctr"/>
          <a:lstStyle/>
          <a:p>
            <a:pPr algn="ctr"/>
            <a:endParaRPr lang="fr-FR"/>
          </a:p>
        </p:txBody>
      </p:sp>
      <p:cxnSp>
        <p:nvCxnSpPr>
          <p:cNvPr id="27" name="Connecteur droit 26">
            <a:extLst>
              <a:ext uri="{FF2B5EF4-FFF2-40B4-BE49-F238E27FC236}">
                <a16:creationId xmlns:a16="http://schemas.microsoft.com/office/drawing/2014/main" id="{9B35CD71-8856-4453-8BD9-1F07E563D3AD}"/>
              </a:ext>
            </a:extLst>
          </p:cNvPr>
          <p:cNvCxnSpPr>
            <a:cxnSpLocks/>
          </p:cNvCxnSpPr>
          <p:nvPr/>
        </p:nvCxnSpPr>
        <p:spPr>
          <a:xfrm>
            <a:off x="560258" y="1639995"/>
            <a:ext cx="0" cy="4850581"/>
          </a:xfrm>
          <a:prstGeom prst="line">
            <a:avLst/>
          </a:prstGeom>
          <a:ln w="12700">
            <a:solidFill>
              <a:srgbClr val="EDED09"/>
            </a:solidFill>
          </a:ln>
        </p:spPr>
        <p:style>
          <a:lnRef idx="1">
            <a:schemeClr val="accent2"/>
          </a:lnRef>
          <a:fillRef idx="0">
            <a:schemeClr val="accent2"/>
          </a:fillRef>
          <a:effectRef idx="0">
            <a:schemeClr val="accent2"/>
          </a:effectRef>
          <a:fontRef idx="minor">
            <a:schemeClr val="tx1"/>
          </a:fontRef>
        </p:style>
      </p:cxnSp>
    </p:spTree>
    <p:custDataLst>
      <p:tags r:id="rId1"/>
    </p:custDataLst>
    <p:extLst>
      <p:ext uri="{BB962C8B-B14F-4D97-AF65-F5344CB8AC3E}">
        <p14:creationId xmlns:p14="http://schemas.microsoft.com/office/powerpoint/2010/main" val="706571886"/>
      </p:ext>
    </p:extLst>
  </p:cSld>
  <p:clrMapOvr>
    <a:masterClrMapping/>
  </p:clrMapOvr>
  <mc:AlternateContent xmlns:mc="http://schemas.openxmlformats.org/markup-compatibility/2006" xmlns:p14="http://schemas.microsoft.com/office/powerpoint/2010/main">
    <mc:Choice Requires="p14">
      <p:transition spd="slow" p14:dur="2000" advTm="50008"/>
    </mc:Choice>
    <mc:Fallback xmlns="">
      <p:transition spd="slow" advTm="500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down)">
                                      <p:cBhvr>
                                        <p:cTn id="1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45684"/>
            <a:ext cx="12192000" cy="6923273"/>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141663" lvl="1"/>
            <a:endParaRPr lang="fr-FR" sz="2400" b="1" dirty="0">
              <a:solidFill>
                <a:schemeClr val="bg1"/>
              </a:solidFill>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68584"/>
            <a:ext cx="12192000" cy="47175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65087F04-7E7D-4F36-BD3F-B9B2ECFDD9DB}"/>
              </a:ext>
            </a:extLst>
          </p:cNvPr>
          <p:cNvSpPr/>
          <p:nvPr/>
        </p:nvSpPr>
        <p:spPr>
          <a:xfrm>
            <a:off x="499116" y="362671"/>
            <a:ext cx="10877797" cy="465178"/>
          </a:xfrm>
          <a:prstGeom prst="rect">
            <a:avLst/>
          </a:prstGeom>
          <a:noFill/>
          <a:ln>
            <a:noFill/>
          </a:ln>
          <a:effectLst>
            <a:outerShdw blurRad="50800" dist="38100" dir="2700000" algn="tl" rotWithShape="0">
              <a:srgbClr val="FFC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rPr>
              <a:t>Les politiques de contrôle de l’alcool, du tabac et des JHA</a:t>
            </a: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9830E598-173A-4258-B36A-91CBBC92E5D5}"/>
              </a:ext>
            </a:extLst>
          </p:cNvPr>
          <p:cNvCxnSpPr>
            <a:cxnSpLocks/>
          </p:cNvCxnSpPr>
          <p:nvPr/>
        </p:nvCxnSpPr>
        <p:spPr>
          <a:xfrm>
            <a:off x="269906" y="847075"/>
            <a:ext cx="11336216" cy="0"/>
          </a:xfrm>
          <a:prstGeom prst="line">
            <a:avLst/>
          </a:prstGeom>
        </p:spPr>
        <p:style>
          <a:lnRef idx="1">
            <a:schemeClr val="accent4"/>
          </a:lnRef>
          <a:fillRef idx="0">
            <a:schemeClr val="accent4"/>
          </a:fillRef>
          <a:effectRef idx="0">
            <a:schemeClr val="accent4"/>
          </a:effectRef>
          <a:fontRef idx="minor">
            <a:schemeClr val="tx1"/>
          </a:fontRef>
        </p:style>
      </p:cxnSp>
      <p:sp>
        <p:nvSpPr>
          <p:cNvPr id="20" name="Rectangle 19">
            <a:extLst>
              <a:ext uri="{FF2B5EF4-FFF2-40B4-BE49-F238E27FC236}">
                <a16:creationId xmlns:a16="http://schemas.microsoft.com/office/drawing/2014/main" id="{E72D9804-E89A-4D4B-9286-B2B78FC7785F}"/>
              </a:ext>
            </a:extLst>
          </p:cNvPr>
          <p:cNvSpPr/>
          <p:nvPr/>
        </p:nvSpPr>
        <p:spPr>
          <a:xfrm>
            <a:off x="433128" y="1424551"/>
            <a:ext cx="7155402" cy="902524"/>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Ø"/>
            </a:pPr>
            <a:endParaRPr lang="fr-FR" sz="2400" b="1" dirty="0"/>
          </a:p>
        </p:txBody>
      </p:sp>
      <p:sp>
        <p:nvSpPr>
          <p:cNvPr id="6" name="Triangle isocèle 5">
            <a:extLst>
              <a:ext uri="{FF2B5EF4-FFF2-40B4-BE49-F238E27FC236}">
                <a16:creationId xmlns:a16="http://schemas.microsoft.com/office/drawing/2014/main" id="{43E60E8A-20F4-4B22-8007-EF4D86145552}"/>
              </a:ext>
            </a:extLst>
          </p:cNvPr>
          <p:cNvSpPr/>
          <p:nvPr/>
        </p:nvSpPr>
        <p:spPr>
          <a:xfrm>
            <a:off x="1716623" y="1135249"/>
            <a:ext cx="7908398" cy="4371556"/>
          </a:xfrm>
          <a:prstGeom prst="triangl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a:extLst>
              <a:ext uri="{FF2B5EF4-FFF2-40B4-BE49-F238E27FC236}">
                <a16:creationId xmlns:a16="http://schemas.microsoft.com/office/drawing/2014/main" id="{1AA43BDB-BD44-4F30-B49F-409E3A2454CF}"/>
              </a:ext>
            </a:extLst>
          </p:cNvPr>
          <p:cNvSpPr/>
          <p:nvPr/>
        </p:nvSpPr>
        <p:spPr>
          <a:xfrm>
            <a:off x="3926271" y="3241503"/>
            <a:ext cx="3562424" cy="595329"/>
          </a:xfrm>
          <a:prstGeom prst="rect">
            <a:avLst/>
          </a:prstGeom>
          <a:noFill/>
          <a:ln>
            <a:noFill/>
          </a:ln>
          <a:effectLst>
            <a:glow rad="139700">
              <a:schemeClr val="accent5">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solidFill>
                  <a:schemeClr val="bg1"/>
                </a:solidFill>
                <a:effectLst>
                  <a:outerShdw blurRad="38100" dist="38100" dir="2700000" algn="tl">
                    <a:srgbClr val="000000">
                      <a:alpha val="43137"/>
                    </a:srgbClr>
                  </a:outerShdw>
                </a:effectLst>
              </a:rPr>
              <a:t>Politiques de contrôle</a:t>
            </a:r>
          </a:p>
        </p:txBody>
      </p:sp>
      <p:sp>
        <p:nvSpPr>
          <p:cNvPr id="11" name="Ellipse 10">
            <a:extLst>
              <a:ext uri="{FF2B5EF4-FFF2-40B4-BE49-F238E27FC236}">
                <a16:creationId xmlns:a16="http://schemas.microsoft.com/office/drawing/2014/main" id="{43F59519-E5F2-48A7-8F04-D4FFAB781FCD}"/>
              </a:ext>
            </a:extLst>
          </p:cNvPr>
          <p:cNvSpPr/>
          <p:nvPr/>
        </p:nvSpPr>
        <p:spPr>
          <a:xfrm>
            <a:off x="2618235" y="4360191"/>
            <a:ext cx="1615196" cy="618657"/>
          </a:xfrm>
          <a:prstGeom prst="ellipse">
            <a:avLst/>
          </a:prstGeom>
          <a:solidFill>
            <a:srgbClr val="FFFF6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rgbClr val="002060"/>
                </a:solidFill>
                <a:effectLst>
                  <a:outerShdw blurRad="38100" dist="38100" dir="2700000" algn="tl">
                    <a:srgbClr val="000000">
                      <a:alpha val="43137"/>
                    </a:srgbClr>
                  </a:outerShdw>
                </a:effectLst>
              </a:rPr>
              <a:t>Production</a:t>
            </a:r>
          </a:p>
        </p:txBody>
      </p:sp>
      <p:sp>
        <p:nvSpPr>
          <p:cNvPr id="22" name="Ellipse 21">
            <a:extLst>
              <a:ext uri="{FF2B5EF4-FFF2-40B4-BE49-F238E27FC236}">
                <a16:creationId xmlns:a16="http://schemas.microsoft.com/office/drawing/2014/main" id="{282687B0-FD03-4AEB-82E2-14A96AF52D30}"/>
              </a:ext>
            </a:extLst>
          </p:cNvPr>
          <p:cNvSpPr/>
          <p:nvPr/>
        </p:nvSpPr>
        <p:spPr>
          <a:xfrm>
            <a:off x="4483246" y="4360323"/>
            <a:ext cx="2224848" cy="607592"/>
          </a:xfrm>
          <a:prstGeom prst="ellipse">
            <a:avLst/>
          </a:prstGeom>
          <a:solidFill>
            <a:srgbClr val="FFFF6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rgbClr val="002060"/>
                </a:solidFill>
                <a:effectLst>
                  <a:outerShdw blurRad="38100" dist="38100" dir="2700000" algn="tl">
                    <a:srgbClr val="000000">
                      <a:alpha val="43137"/>
                    </a:srgbClr>
                  </a:outerShdw>
                </a:effectLst>
              </a:rPr>
              <a:t>Commercialisation</a:t>
            </a:r>
          </a:p>
        </p:txBody>
      </p:sp>
      <p:sp>
        <p:nvSpPr>
          <p:cNvPr id="23" name="Ellipse 22">
            <a:extLst>
              <a:ext uri="{FF2B5EF4-FFF2-40B4-BE49-F238E27FC236}">
                <a16:creationId xmlns:a16="http://schemas.microsoft.com/office/drawing/2014/main" id="{5E291456-75C8-42AB-8218-B3A27E255E42}"/>
              </a:ext>
            </a:extLst>
          </p:cNvPr>
          <p:cNvSpPr/>
          <p:nvPr/>
        </p:nvSpPr>
        <p:spPr>
          <a:xfrm>
            <a:off x="6864355" y="4324392"/>
            <a:ext cx="1872001" cy="618657"/>
          </a:xfrm>
          <a:prstGeom prst="ellipse">
            <a:avLst/>
          </a:prstGeom>
          <a:solidFill>
            <a:srgbClr val="FFFF66"/>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rgbClr val="002060"/>
                </a:solidFill>
                <a:effectLst>
                  <a:outerShdw blurRad="38100" dist="38100" dir="2700000" algn="tl">
                    <a:srgbClr val="000000">
                      <a:alpha val="43137"/>
                    </a:srgbClr>
                  </a:outerShdw>
                </a:effectLst>
              </a:rPr>
              <a:t>Consommation</a:t>
            </a:r>
          </a:p>
        </p:txBody>
      </p:sp>
      <p:sp>
        <p:nvSpPr>
          <p:cNvPr id="15" name="Flèche : courbe vers le haut 14">
            <a:extLst>
              <a:ext uri="{FF2B5EF4-FFF2-40B4-BE49-F238E27FC236}">
                <a16:creationId xmlns:a16="http://schemas.microsoft.com/office/drawing/2014/main" id="{3A1A334C-0989-4955-8D61-7F3F20DBA8BD}"/>
              </a:ext>
            </a:extLst>
          </p:cNvPr>
          <p:cNvSpPr/>
          <p:nvPr/>
        </p:nvSpPr>
        <p:spPr>
          <a:xfrm>
            <a:off x="3815547" y="4934214"/>
            <a:ext cx="1189569" cy="481488"/>
          </a:xfrm>
          <a:prstGeom prst="curvedUpArrow">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5" name="Flèche : courbe vers le haut 24">
            <a:extLst>
              <a:ext uri="{FF2B5EF4-FFF2-40B4-BE49-F238E27FC236}">
                <a16:creationId xmlns:a16="http://schemas.microsoft.com/office/drawing/2014/main" id="{3DEE5E04-D17A-484A-A95D-E77909041138}"/>
              </a:ext>
            </a:extLst>
          </p:cNvPr>
          <p:cNvSpPr/>
          <p:nvPr/>
        </p:nvSpPr>
        <p:spPr>
          <a:xfrm>
            <a:off x="6198875" y="4920497"/>
            <a:ext cx="1154774" cy="484555"/>
          </a:xfrm>
          <a:prstGeom prst="curvedUpArrow">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cxnSp>
        <p:nvCxnSpPr>
          <p:cNvPr id="26" name="Connecteur droit avec flèche 25">
            <a:extLst>
              <a:ext uri="{FF2B5EF4-FFF2-40B4-BE49-F238E27FC236}">
                <a16:creationId xmlns:a16="http://schemas.microsoft.com/office/drawing/2014/main" id="{509C872A-5D5C-4260-A6D8-5B31850C85FC}"/>
              </a:ext>
            </a:extLst>
          </p:cNvPr>
          <p:cNvCxnSpPr>
            <a:cxnSpLocks/>
          </p:cNvCxnSpPr>
          <p:nvPr/>
        </p:nvCxnSpPr>
        <p:spPr>
          <a:xfrm flipV="1">
            <a:off x="1537092" y="1098235"/>
            <a:ext cx="3717633" cy="4020599"/>
          </a:xfrm>
          <a:prstGeom prst="straightConnector1">
            <a:avLst/>
          </a:prstGeom>
          <a:ln w="25400" cmpd="sng">
            <a:bevel/>
            <a:headEnd type="stealth"/>
            <a:tailEnd type="triangle"/>
          </a:ln>
          <a:effectLst>
            <a:outerShdw blurRad="50800" dist="38100" algn="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cxnSp>
        <p:nvCxnSpPr>
          <p:cNvPr id="30" name="Connecteur droit avec flèche 29">
            <a:extLst>
              <a:ext uri="{FF2B5EF4-FFF2-40B4-BE49-F238E27FC236}">
                <a16:creationId xmlns:a16="http://schemas.microsoft.com/office/drawing/2014/main" id="{24B0021C-422F-49D1-9D8E-B0B4E247B24D}"/>
              </a:ext>
            </a:extLst>
          </p:cNvPr>
          <p:cNvCxnSpPr>
            <a:cxnSpLocks/>
          </p:cNvCxnSpPr>
          <p:nvPr/>
        </p:nvCxnSpPr>
        <p:spPr>
          <a:xfrm flipV="1">
            <a:off x="1747733" y="5765065"/>
            <a:ext cx="7877288" cy="1"/>
          </a:xfrm>
          <a:prstGeom prst="straightConnector1">
            <a:avLst/>
          </a:prstGeom>
          <a:ln w="25400" cmpd="sng">
            <a:bevel/>
            <a:headEnd type="stealth"/>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cxnSp>
        <p:nvCxnSpPr>
          <p:cNvPr id="32" name="Connecteur droit avec flèche 31">
            <a:extLst>
              <a:ext uri="{FF2B5EF4-FFF2-40B4-BE49-F238E27FC236}">
                <a16:creationId xmlns:a16="http://schemas.microsoft.com/office/drawing/2014/main" id="{99BF5D3A-8E8F-4AEF-A6D1-E7A3B703F91B}"/>
              </a:ext>
            </a:extLst>
          </p:cNvPr>
          <p:cNvCxnSpPr>
            <a:cxnSpLocks/>
          </p:cNvCxnSpPr>
          <p:nvPr/>
        </p:nvCxnSpPr>
        <p:spPr>
          <a:xfrm>
            <a:off x="6067703" y="1099329"/>
            <a:ext cx="3674388" cy="4143835"/>
          </a:xfrm>
          <a:prstGeom prst="straightConnector1">
            <a:avLst/>
          </a:prstGeom>
          <a:ln w="25400" cmpd="sng">
            <a:bevel/>
            <a:headEnd type="stealth"/>
            <a:tailEnd type="triangle"/>
          </a:ln>
          <a:effectLst>
            <a:outerShdw blurRad="50800" dist="38100" algn="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
        <p:nvSpPr>
          <p:cNvPr id="36" name="Ellipse 35">
            <a:extLst>
              <a:ext uri="{FF2B5EF4-FFF2-40B4-BE49-F238E27FC236}">
                <a16:creationId xmlns:a16="http://schemas.microsoft.com/office/drawing/2014/main" id="{66D4FBA7-79B2-41A7-B4AE-81C693747BC7}"/>
              </a:ext>
            </a:extLst>
          </p:cNvPr>
          <p:cNvSpPr/>
          <p:nvPr/>
        </p:nvSpPr>
        <p:spPr>
          <a:xfrm rot="18743201">
            <a:off x="567573" y="2251723"/>
            <a:ext cx="4370713" cy="870312"/>
          </a:xfrm>
          <a:prstGeom prst="ellipse">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path path="circle">
              <a:fillToRect l="100000" b="100000"/>
            </a:path>
            <a:tileRect t="-100000" r="-100000"/>
          </a:gradFill>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fr-FR" b="1" dirty="0">
                <a:effectLst>
                  <a:outerShdw blurRad="38100" dist="38100" dir="2700000" algn="tl">
                    <a:srgbClr val="000000">
                      <a:alpha val="43137"/>
                    </a:srgbClr>
                  </a:outerShdw>
                </a:effectLst>
              </a:rPr>
              <a:t>Prévention</a:t>
            </a:r>
          </a:p>
          <a:p>
            <a:pPr algn="ctr"/>
            <a:r>
              <a:rPr lang="fr-FR" b="1" dirty="0">
                <a:effectLst>
                  <a:outerShdw blurRad="38100" dist="38100" dir="2700000" algn="tl">
                    <a:srgbClr val="000000">
                      <a:alpha val="43137"/>
                    </a:srgbClr>
                  </a:outerShdw>
                </a:effectLst>
              </a:rPr>
              <a:t>(</a:t>
            </a:r>
            <a:r>
              <a:rPr lang="fr-FR" sz="1200" b="1" dirty="0">
                <a:effectLst>
                  <a:outerShdw blurRad="38100" dist="38100" dir="2700000" algn="tl">
                    <a:srgbClr val="000000">
                      <a:alpha val="43137"/>
                    </a:srgbClr>
                  </a:outerShdw>
                </a:effectLst>
              </a:rPr>
              <a:t>campagnes d’information, service d’accueil téléphonique et d’écoute…)</a:t>
            </a:r>
            <a:endParaRPr lang="fr-FR" b="1" dirty="0">
              <a:effectLst>
                <a:outerShdw blurRad="38100" dist="38100" dir="2700000" algn="tl">
                  <a:srgbClr val="000000">
                    <a:alpha val="43137"/>
                  </a:srgbClr>
                </a:outerShdw>
              </a:effectLst>
            </a:endParaRPr>
          </a:p>
        </p:txBody>
      </p:sp>
      <p:sp>
        <p:nvSpPr>
          <p:cNvPr id="38" name="Ellipse 37">
            <a:extLst>
              <a:ext uri="{FF2B5EF4-FFF2-40B4-BE49-F238E27FC236}">
                <a16:creationId xmlns:a16="http://schemas.microsoft.com/office/drawing/2014/main" id="{3EFD3AEE-2AF3-48B3-901C-11BA9025917E}"/>
              </a:ext>
            </a:extLst>
          </p:cNvPr>
          <p:cNvSpPr/>
          <p:nvPr/>
        </p:nvSpPr>
        <p:spPr>
          <a:xfrm rot="2935550">
            <a:off x="6415848" y="2608285"/>
            <a:ext cx="4766978" cy="889548"/>
          </a:xfrm>
          <a:prstGeom prst="ellipse">
            <a:avLst/>
          </a:prstGeom>
          <a:gradFill flip="none" rotWithShape="1">
            <a:gsLst>
              <a:gs pos="0">
                <a:srgbClr val="F96327">
                  <a:tint val="66000"/>
                  <a:satMod val="160000"/>
                </a:srgbClr>
              </a:gs>
              <a:gs pos="50000">
                <a:srgbClr val="F96327">
                  <a:tint val="44500"/>
                  <a:satMod val="160000"/>
                </a:srgbClr>
              </a:gs>
              <a:gs pos="100000">
                <a:srgbClr val="F96327">
                  <a:tint val="23500"/>
                  <a:satMod val="160000"/>
                </a:srgbClr>
              </a:gs>
            </a:gsLst>
            <a:lin ang="16200000" scaled="1"/>
            <a:tileRect/>
          </a:gradFill>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fr-FR" b="1" dirty="0">
                <a:effectLst>
                  <a:outerShdw blurRad="38100" dist="38100" dir="2700000" algn="tl">
                    <a:srgbClr val="000000">
                      <a:alpha val="43137"/>
                    </a:srgbClr>
                  </a:outerShdw>
                </a:effectLst>
              </a:rPr>
              <a:t>Répression</a:t>
            </a:r>
          </a:p>
          <a:p>
            <a:pPr algn="ctr"/>
            <a:r>
              <a:rPr lang="fr-FR" sz="1200" b="1" dirty="0">
                <a:solidFill>
                  <a:schemeClr val="tx1"/>
                </a:solidFill>
                <a:effectLst>
                  <a:outerShdw blurRad="38100" dist="38100" dir="2700000" algn="tl">
                    <a:srgbClr val="000000">
                      <a:alpha val="43137"/>
                    </a:srgbClr>
                  </a:outerShdw>
                </a:effectLst>
              </a:rPr>
              <a:t>(</a:t>
            </a:r>
            <a:r>
              <a:rPr lang="fr-FR" sz="1400" b="1" dirty="0">
                <a:solidFill>
                  <a:schemeClr val="tx1"/>
                </a:solidFill>
                <a:effectLst>
                  <a:outerShdw blurRad="38100" dist="38100" dir="2700000" algn="tl">
                    <a:srgbClr val="000000">
                      <a:alpha val="43137"/>
                    </a:srgbClr>
                  </a:outerShdw>
                </a:effectLst>
              </a:rPr>
              <a:t>amendes, retrait de permis, peine de prison…)</a:t>
            </a:r>
            <a:endParaRPr lang="fr-FR" sz="1200" b="1" dirty="0">
              <a:solidFill>
                <a:schemeClr val="tx1"/>
              </a:solidFill>
              <a:effectLst>
                <a:outerShdw blurRad="38100" dist="38100" dir="2700000" algn="tl">
                  <a:srgbClr val="000000">
                    <a:alpha val="43137"/>
                  </a:srgbClr>
                </a:outerShdw>
              </a:effectLst>
            </a:endParaRPr>
          </a:p>
        </p:txBody>
      </p:sp>
      <p:sp>
        <p:nvSpPr>
          <p:cNvPr id="40" name="Ellipse 39">
            <a:extLst>
              <a:ext uri="{FF2B5EF4-FFF2-40B4-BE49-F238E27FC236}">
                <a16:creationId xmlns:a16="http://schemas.microsoft.com/office/drawing/2014/main" id="{F368BE8B-CDF7-401B-BC1F-93F51F8FEC0A}"/>
              </a:ext>
            </a:extLst>
          </p:cNvPr>
          <p:cNvSpPr/>
          <p:nvPr/>
        </p:nvSpPr>
        <p:spPr>
          <a:xfrm>
            <a:off x="3096954" y="5954372"/>
            <a:ext cx="5286545" cy="687757"/>
          </a:xfrm>
          <a:prstGeom prst="ellipse">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18900000" scaled="1"/>
            <a:tileRect/>
          </a:gradFill>
        </p:spPr>
        <p:style>
          <a:lnRef idx="2">
            <a:schemeClr val="dk1"/>
          </a:lnRef>
          <a:fillRef idx="1">
            <a:schemeClr val="lt1"/>
          </a:fillRef>
          <a:effectRef idx="0">
            <a:schemeClr val="dk1"/>
          </a:effectRef>
          <a:fontRef idx="minor">
            <a:schemeClr val="dk1"/>
          </a:fontRef>
        </p:style>
        <p:txBody>
          <a:bodyPr rtlCol="0" anchor="ctr"/>
          <a:lstStyle/>
          <a:p>
            <a:pPr algn="ctr"/>
            <a:r>
              <a:rPr lang="fr-FR" b="1" dirty="0">
                <a:solidFill>
                  <a:schemeClr val="tx1"/>
                </a:solidFill>
                <a:effectLst>
                  <a:outerShdw blurRad="38100" dist="38100" dir="2700000" algn="tl">
                    <a:srgbClr val="000000">
                      <a:alpha val="43137"/>
                    </a:srgbClr>
                  </a:outerShdw>
                </a:effectLst>
              </a:rPr>
              <a:t>Réglementation</a:t>
            </a:r>
          </a:p>
          <a:p>
            <a:pPr algn="ctr"/>
            <a:r>
              <a:rPr lang="fr-FR" sz="1600" b="1" dirty="0">
                <a:solidFill>
                  <a:schemeClr val="tx1"/>
                </a:solidFill>
                <a:effectLst>
                  <a:outerShdw blurRad="38100" dist="38100" dir="2700000" algn="tl">
                    <a:srgbClr val="000000">
                      <a:alpha val="43137"/>
                    </a:srgbClr>
                  </a:outerShdw>
                </a:effectLst>
              </a:rPr>
              <a:t>Autorisation - Restriction - Interdiction</a:t>
            </a:r>
          </a:p>
        </p:txBody>
      </p:sp>
      <p:sp>
        <p:nvSpPr>
          <p:cNvPr id="39" name="Rectangle 38">
            <a:extLst>
              <a:ext uri="{FF2B5EF4-FFF2-40B4-BE49-F238E27FC236}">
                <a16:creationId xmlns:a16="http://schemas.microsoft.com/office/drawing/2014/main" id="{E312FCB2-F49D-4BB2-9ACA-4E2C58C66FEF}"/>
              </a:ext>
            </a:extLst>
          </p:cNvPr>
          <p:cNvSpPr/>
          <p:nvPr/>
        </p:nvSpPr>
        <p:spPr>
          <a:xfrm rot="2703922">
            <a:off x="9443111" y="4678465"/>
            <a:ext cx="518134" cy="285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effectLst>
                  <a:outerShdw blurRad="38100" dist="38100" dir="2700000" algn="tl">
                    <a:srgbClr val="000000">
                      <a:alpha val="43137"/>
                    </a:srgbClr>
                  </a:outerShdw>
                </a:effectLst>
              </a:rPr>
              <a:t>+</a:t>
            </a:r>
          </a:p>
        </p:txBody>
      </p:sp>
      <p:sp>
        <p:nvSpPr>
          <p:cNvPr id="42" name="Rectangle 41">
            <a:extLst>
              <a:ext uri="{FF2B5EF4-FFF2-40B4-BE49-F238E27FC236}">
                <a16:creationId xmlns:a16="http://schemas.microsoft.com/office/drawing/2014/main" id="{152D9A24-6160-4BF4-96F9-B4035E5ABC22}"/>
              </a:ext>
            </a:extLst>
          </p:cNvPr>
          <p:cNvSpPr/>
          <p:nvPr/>
        </p:nvSpPr>
        <p:spPr>
          <a:xfrm rot="18484077">
            <a:off x="4562278" y="934301"/>
            <a:ext cx="381257" cy="3278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effectLst>
                  <a:outerShdw blurRad="38100" dist="38100" dir="2700000" algn="tl">
                    <a:srgbClr val="000000">
                      <a:alpha val="43137"/>
                    </a:srgbClr>
                  </a:outerShdw>
                </a:effectLst>
              </a:rPr>
              <a:t>+</a:t>
            </a:r>
          </a:p>
        </p:txBody>
      </p:sp>
      <p:sp>
        <p:nvSpPr>
          <p:cNvPr id="43" name="Rectangle 42">
            <a:extLst>
              <a:ext uri="{FF2B5EF4-FFF2-40B4-BE49-F238E27FC236}">
                <a16:creationId xmlns:a16="http://schemas.microsoft.com/office/drawing/2014/main" id="{98A0E622-DB66-4DB4-9FFD-5E4C5026ABA8}"/>
              </a:ext>
            </a:extLst>
          </p:cNvPr>
          <p:cNvSpPr/>
          <p:nvPr/>
        </p:nvSpPr>
        <p:spPr>
          <a:xfrm>
            <a:off x="9115621" y="6030959"/>
            <a:ext cx="580362" cy="1653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effectLst>
                  <a:outerShdw blurRad="38100" dist="38100" dir="2700000" algn="tl">
                    <a:srgbClr val="000000">
                      <a:alpha val="43137"/>
                    </a:srgbClr>
                  </a:outerShdw>
                </a:effectLst>
              </a:rPr>
              <a:t>+</a:t>
            </a:r>
          </a:p>
        </p:txBody>
      </p:sp>
      <p:sp>
        <p:nvSpPr>
          <p:cNvPr id="44" name="Rectangle 43">
            <a:extLst>
              <a:ext uri="{FF2B5EF4-FFF2-40B4-BE49-F238E27FC236}">
                <a16:creationId xmlns:a16="http://schemas.microsoft.com/office/drawing/2014/main" id="{521EF5FF-F99B-474D-B0A4-AD2DFD8C8028}"/>
              </a:ext>
            </a:extLst>
          </p:cNvPr>
          <p:cNvSpPr/>
          <p:nvPr/>
        </p:nvSpPr>
        <p:spPr>
          <a:xfrm>
            <a:off x="1747733" y="5925569"/>
            <a:ext cx="580362" cy="2727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effectLst>
                  <a:outerShdw blurRad="38100" dist="38100" dir="2700000" algn="tl">
                    <a:srgbClr val="000000">
                      <a:alpha val="43137"/>
                    </a:srgbClr>
                  </a:outerShdw>
                </a:effectLst>
              </a:rPr>
              <a:t>-</a:t>
            </a:r>
          </a:p>
        </p:txBody>
      </p:sp>
      <p:sp>
        <p:nvSpPr>
          <p:cNvPr id="45" name="Rectangle 44">
            <a:extLst>
              <a:ext uri="{FF2B5EF4-FFF2-40B4-BE49-F238E27FC236}">
                <a16:creationId xmlns:a16="http://schemas.microsoft.com/office/drawing/2014/main" id="{8BB6BC71-0AC8-4C8D-93B5-C20ADABEF097}"/>
              </a:ext>
            </a:extLst>
          </p:cNvPr>
          <p:cNvSpPr/>
          <p:nvPr/>
        </p:nvSpPr>
        <p:spPr>
          <a:xfrm rot="18413857">
            <a:off x="1235560" y="4363582"/>
            <a:ext cx="580362" cy="2727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effectLst>
                  <a:outerShdw blurRad="38100" dist="38100" dir="2700000" algn="tl">
                    <a:srgbClr val="000000">
                      <a:alpha val="43137"/>
                    </a:srgbClr>
                  </a:outerShdw>
                </a:effectLst>
              </a:rPr>
              <a:t>-</a:t>
            </a:r>
          </a:p>
        </p:txBody>
      </p:sp>
      <p:sp>
        <p:nvSpPr>
          <p:cNvPr id="46" name="Rectangle 45">
            <a:extLst>
              <a:ext uri="{FF2B5EF4-FFF2-40B4-BE49-F238E27FC236}">
                <a16:creationId xmlns:a16="http://schemas.microsoft.com/office/drawing/2014/main" id="{C5D89C9D-AA72-4146-BB3C-CEBC0E958185}"/>
              </a:ext>
            </a:extLst>
          </p:cNvPr>
          <p:cNvSpPr/>
          <p:nvPr/>
        </p:nvSpPr>
        <p:spPr>
          <a:xfrm rot="2887283">
            <a:off x="6288152" y="993562"/>
            <a:ext cx="413195" cy="2456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effectLst>
                  <a:outerShdw blurRad="38100" dist="38100" dir="2700000" algn="tl">
                    <a:srgbClr val="000000">
                      <a:alpha val="43137"/>
                    </a:srgbClr>
                  </a:outerShdw>
                </a:effectLst>
              </a:rPr>
              <a:t>-</a:t>
            </a:r>
          </a:p>
        </p:txBody>
      </p:sp>
      <p:sp>
        <p:nvSpPr>
          <p:cNvPr id="48" name="Organigramme : Extraire 47">
            <a:extLst>
              <a:ext uri="{FF2B5EF4-FFF2-40B4-BE49-F238E27FC236}">
                <a16:creationId xmlns:a16="http://schemas.microsoft.com/office/drawing/2014/main" id="{3E3EF05D-55CC-4647-91F5-88924BDD832D}"/>
              </a:ext>
            </a:extLst>
          </p:cNvPr>
          <p:cNvSpPr/>
          <p:nvPr/>
        </p:nvSpPr>
        <p:spPr>
          <a:xfrm rot="18487425">
            <a:off x="1739055" y="4570320"/>
            <a:ext cx="228026" cy="322111"/>
          </a:xfrm>
          <a:prstGeom prst="flowChartExtra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Organigramme : Extraire 52">
            <a:extLst>
              <a:ext uri="{FF2B5EF4-FFF2-40B4-BE49-F238E27FC236}">
                <a16:creationId xmlns:a16="http://schemas.microsoft.com/office/drawing/2014/main" id="{C100C46D-7164-4D7B-82E3-F997D4A51D14}"/>
              </a:ext>
            </a:extLst>
          </p:cNvPr>
          <p:cNvSpPr/>
          <p:nvPr/>
        </p:nvSpPr>
        <p:spPr>
          <a:xfrm>
            <a:off x="2886751" y="5578609"/>
            <a:ext cx="228026" cy="322111"/>
          </a:xfrm>
          <a:prstGeom prst="flowChartExtra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8" name="Organigramme : Extraire 57">
            <a:extLst>
              <a:ext uri="{FF2B5EF4-FFF2-40B4-BE49-F238E27FC236}">
                <a16:creationId xmlns:a16="http://schemas.microsoft.com/office/drawing/2014/main" id="{ECF33DE2-03DE-4E40-AA50-14B269571FC4}"/>
              </a:ext>
            </a:extLst>
          </p:cNvPr>
          <p:cNvSpPr/>
          <p:nvPr/>
        </p:nvSpPr>
        <p:spPr>
          <a:xfrm rot="3011436">
            <a:off x="6906332" y="1824234"/>
            <a:ext cx="228026" cy="322111"/>
          </a:xfrm>
          <a:prstGeom prst="flowChartExtrac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00D8219A-5D5A-439A-9068-B55E7ACEF15C}"/>
              </a:ext>
            </a:extLst>
          </p:cNvPr>
          <p:cNvSpPr/>
          <p:nvPr/>
        </p:nvSpPr>
        <p:spPr>
          <a:xfrm>
            <a:off x="0" y="-87349"/>
            <a:ext cx="2117558" cy="47175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Tree>
    <p:custDataLst>
      <p:tags r:id="rId1"/>
    </p:custDataLst>
    <p:extLst>
      <p:ext uri="{BB962C8B-B14F-4D97-AF65-F5344CB8AC3E}">
        <p14:creationId xmlns:p14="http://schemas.microsoft.com/office/powerpoint/2010/main" val="3888511701"/>
      </p:ext>
    </p:extLst>
  </p:cSld>
  <p:clrMapOvr>
    <a:masterClrMapping/>
  </p:clrMapOvr>
  <mc:AlternateContent xmlns:mc="http://schemas.openxmlformats.org/markup-compatibility/2006" xmlns:p14="http://schemas.microsoft.com/office/powerpoint/2010/main">
    <mc:Choice Requires="p14">
      <p:transition spd="slow" p14:dur="2000" advTm="78887"/>
    </mc:Choice>
    <mc:Fallback xmlns="">
      <p:transition spd="slow" advTm="788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down)">
                                      <p:cBhvr>
                                        <p:cTn id="11" dur="500"/>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down)">
                                      <p:cBhvr>
                                        <p:cTn id="16" dur="500"/>
                                        <p:tgtEl>
                                          <p:spTgt spid="40"/>
                                        </p:tgtEl>
                                      </p:cBhvr>
                                    </p:animEffect>
                                  </p:childTnLst>
                                </p:cTn>
                              </p:par>
                              <p:par>
                                <p:cTn id="17" presetID="0" presetClass="path" presetSubtype="0" accel="50000" decel="50000" fill="hold" grpId="0" nodeType="withEffect">
                                  <p:stCondLst>
                                    <p:cond delay="0"/>
                                  </p:stCondLst>
                                  <p:childTnLst>
                                    <p:animMotion origin="layout" path="M 0.0043 0.01967 L 0.0043 0.01967 C 0.00717 0.01574 0.00951 0.00856 0.01315 0.00833 C 0.0724 0.00393 0.19115 0.00601 0.19115 0.00601 L 0.19115 0.00601 L 0.36276 0.00393 L 0.36276 0.00393 " pathEditMode="relative" ptsTypes="AAAAAAA">
                                      <p:cBhvr>
                                        <p:cTn id="18" dur="5000" fill="hold"/>
                                        <p:tgtEl>
                                          <p:spTgt spid="53"/>
                                        </p:tgtEl>
                                        <p:attrNameLst>
                                          <p:attrName>ppt_x</p:attrName>
                                          <p:attrName>ppt_y</p:attrName>
                                        </p:attrNameLst>
                                      </p:cBhvr>
                                    </p:animMotion>
                                  </p:childTnLst>
                                </p:cTn>
                              </p:par>
                              <p:par>
                                <p:cTn id="19" presetID="22" presetClass="entr" presetSubtype="4"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down)">
                                      <p:cBhvr>
                                        <p:cTn id="21" dur="500"/>
                                        <p:tgtEl>
                                          <p:spTgt spid="36"/>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down)">
                                      <p:cBhvr>
                                        <p:cTn id="24" dur="500"/>
                                        <p:tgtEl>
                                          <p:spTgt spid="38"/>
                                        </p:tgtEl>
                                      </p:cBhvr>
                                    </p:animEffect>
                                  </p:childTnLst>
                                </p:cTn>
                              </p:par>
                              <p:par>
                                <p:cTn id="25" presetID="0" presetClass="path" presetSubtype="0" accel="50000" decel="50000" fill="hold" grpId="0" nodeType="withEffect">
                                  <p:stCondLst>
                                    <p:cond delay="0"/>
                                  </p:stCondLst>
                                  <p:childTnLst>
                                    <p:animMotion origin="layout" path="M 0.00326 -0.01574 L 0.00326 -0.01574 C 0.00326 -0.01597 0.00756 -0.03287 0.00951 -0.03611 C 0.01068 -0.03842 0.01237 -0.03958 0.01368 -0.04166 C 0.01446 -0.04328 0.01498 -0.0456 0.01576 -0.04722 C 0.01667 -0.04976 0.01784 -0.05231 0.01888 -0.05462 C 0.02032 -0.05833 0.02097 -0.06342 0.02305 -0.06574 C 0.02852 -0.07245 0.02526 -0.06805 0.03243 -0.08055 C 0.03347 -0.0824 0.03464 -0.08402 0.03555 -0.08611 C 0.0362 -0.08796 0.03672 -0.09027 0.03763 -0.09166 C 0.03841 -0.09328 0.03972 -0.09398 0.04076 -0.09537 C 0.0418 -0.09722 0.04258 -0.09953 0.04388 -0.10092 C 0.04479 -0.10208 0.04597 -0.10208 0.04701 -0.10277 C 0.04805 -0.10393 0.04896 -0.10555 0.05013 -0.10648 C 0.06524 -0.12199 0.04571 -0.10185 0.05743 -0.11203 C 0.05847 -0.11319 0.05938 -0.11481 0.06055 -0.11574 C 0.0612 -0.11666 0.06185 -0.11712 0.06263 -0.11759 L 0.06263 -0.11759 C 0.06433 -0.12268 0.06615 -0.12754 0.06784 -0.1324 C 0.06862 -0.13495 0.06901 -0.13773 0.06993 -0.13981 C 0.07071 -0.14212 0.07214 -0.14328 0.07305 -0.14537 C 0.07396 -0.14768 0.07435 -0.15046 0.07513 -0.15277 C 0.07644 -0.15671 0.07813 -0.15995 0.0793 -0.16388 C 0.07995 -0.16643 0.08021 -0.16944 0.08138 -0.17129 C 0.08216 -0.17268 0.08347 -0.17245 0.08451 -0.17314 C 0.08555 -0.1743 0.08659 -0.17569 0.08763 -0.17685 C 0.08828 -0.1787 0.08868 -0.18101 0.08972 -0.1824 C 0.09154 -0.18541 0.09388 -0.1875 0.09597 -0.18981 C 0.1 -0.19467 0.09792 -0.19282 0.10222 -0.19537 C 0.10703 -0.20416 0.10339 -0.19837 0.10847 -0.20462 C 0.1099 -0.20648 0.11107 -0.20879 0.11263 -0.21018 C 0.11524 -0.21319 0.11836 -0.21458 0.12097 -0.21759 L 0.12722 -0.225 C 0.13021 -0.2287 0.13099 -0.22893 0.13347 -0.23425 C 0.13425 -0.23611 0.13477 -0.23796 0.13555 -0.23981 C 0.13516 -0.24166 0.13529 -0.24421 0.13451 -0.24537 C 0.128 -0.25694 0.13373 -0.23912 0.13034 -0.25092 L 0.13034 -0.25092 C 0.13243 -0.25532 0.13412 -0.26018 0.13659 -0.26388 C 0.13737 -0.26527 0.13881 -0.26481 0.13972 -0.26574 C 0.14089 -0.26736 0.14154 -0.2699 0.14284 -0.27129 C 0.14375 -0.27245 0.14493 -0.27245 0.14597 -0.27314 C 0.15404 -0.28055 0.14427 -0.27407 0.15222 -0.2787 C 0.15287 -0.28055 0.15326 -0.28287 0.1543 -0.28425 C 0.15508 -0.28564 0.15651 -0.28518 0.15743 -0.28611 C 0.1586 -0.28773 0.15951 -0.28981 0.16055 -0.29166 L 0.16263 -0.30277 C 0.16302 -0.30462 0.16341 -0.30648 0.16368 -0.30833 C 0.16407 -0.31087 0.16394 -0.31365 0.16472 -0.31574 C 0.16537 -0.31759 0.16784 -0.31944 0.16784 -0.31944 L 0.16784 -0.31944 C 0.16914 -0.32245 0.17448 -0.33402 0.17722 -0.33796 C 0.17813 -0.33958 0.1793 -0.3405 0.18034 -0.34166 C 0.18073 -0.34351 0.18073 -0.34583 0.18138 -0.34722 C 0.18334 -0.35185 0.18516 -0.35069 0.18763 -0.35277 C 0.18868 -0.35393 0.18985 -0.35509 0.19076 -0.35648 C 0.19297 -0.36018 0.19453 -0.36481 0.19701 -0.36759 C 0.20013 -0.37129 0.20078 -0.37152 0.20326 -0.37685 C 0.20404 -0.3787 0.20443 -0.38101 0.20534 -0.3824 C 0.20625 -0.38402 0.20756 -0.38472 0.20847 -0.38611 C 0.20964 -0.38842 0.21042 -0.3912 0.21159 -0.39351 C 0.2125 -0.3956 0.21368 -0.39722 0.21472 -0.39907 C 0.21732 -0.41319 0.21381 -0.39583 0.21784 -0.41018 C 0.21836 -0.41203 0.21823 -0.41435 0.21888 -0.41574 C 0.21966 -0.41759 0.22097 -0.41828 0.22201 -0.41944 C 0.2224 -0.42129 0.2224 -0.42337 0.22305 -0.425 C 0.22761 -0.4375 0.22487 -0.42407 0.22826 -0.43611 C 0.22839 -0.4368 0.22826 -0.4375 0.22826 -0.43796 L 0.22826 -0.43796 L 0.22826 -0.43796 " pathEditMode="relative" ptsTypes="AAAAAAAAAAAAAAAAAAAAAAAAAAAAAAAAAAAAAAAAAAAAAAAAAAAAAAAAAAAAAAAAAAAAAA">
                                      <p:cBhvr>
                                        <p:cTn id="26" dur="5000" fill="hold"/>
                                        <p:tgtEl>
                                          <p:spTgt spid="48"/>
                                        </p:tgtEl>
                                        <p:attrNameLst>
                                          <p:attrName>ppt_x</p:attrName>
                                          <p:attrName>ppt_y</p:attrName>
                                        </p:attrNameLst>
                                      </p:cBhvr>
                                    </p:animMotion>
                                  </p:childTnLst>
                                </p:cTn>
                              </p:par>
                              <p:par>
                                <p:cTn id="27" presetID="0" presetClass="path" presetSubtype="0" accel="50000" decel="50000" fill="hold" grpId="0" nodeType="withEffect">
                                  <p:stCondLst>
                                    <p:cond delay="0"/>
                                  </p:stCondLst>
                                  <p:childTnLst>
                                    <p:animMotion origin="layout" path="M 0.00339 -0.00046 L 0.00339 -0.00046 C 0.0112 0.01574 0.00781 0.00764 0.0138 0.02361 C 0.01445 0.02546 0.01537 0.02685 0.01589 0.02917 C 0.01615 0.03102 0.01628 0.03287 0.01693 0.03472 C 0.0181 0.03843 0.02018 0.04144 0.0211 0.04584 C 0.02357 0.05903 0.02188 0.05347 0.02526 0.0625 C 0.02552 0.06482 0.02565 0.06736 0.0263 0.06991 C 0.03021 0.08611 0.02682 0.06528 0.02943 0.08102 C 0.02982 0.08334 0.03047 0.08843 0.03047 0.08843 L 0.03047 0.08843 C 0.0332 0.09074 0.0362 0.09259 0.0388 0.09584 C 0.04141 0.09908 0.04154 0.1088 0.04297 0.1125 C 0.0457 0.11991 0.04401 0.11667 0.04818 0.12176 C 0.05078 0.13565 0.04714 0.11829 0.0513 0.13287 C 0.05339 0.14028 0.05065 0.14213 0.0586 0.14584 C 0.05912 0.14607 0.06498 0.14838 0.06589 0.14954 C 0.06615 0.14977 0.06589 0.1507 0.06589 0.15139 L 0.09193 0.21065 C 0.10261 0.21759 0.09779 0.2132 0.10651 0.22361 L 0.10964 0.22732 C 0.11094 0.23102 0.11289 0.23403 0.1138 0.23843 C 0.11849 0.26366 0.11328 0.23773 0.11797 0.25695 C 0.11836 0.25857 0.11849 0.26065 0.11901 0.2625 C 0.11953 0.26435 0.12044 0.26597 0.1211 0.26806 C 0.12279 0.27408 0.12123 0.27384 0.12422 0.27917 C 0.12435 0.2794 0.12487 0.27917 0.12526 0.27917 L 0.12526 0.27917 C 0.12735 0.28334 0.12956 0.2875 0.13151 0.29213 C 0.13503 0.30023 0.13542 0.30232 0.13776 0.31065 C 0.13841 0.3169 0.13828 0.32292 0.14193 0.32732 C 0.14375 0.3294 0.14623 0.32871 0.14818 0.33102 L 0.16068 0.34584 L 0.1638 0.34954 C 0.16485 0.3507 0.16563 0.35232 0.16693 0.35324 L 0.17005 0.35509 C 0.1711 0.36111 0.1711 0.35857 0.1711 0.3625 L 0.17318 0.3625 " pathEditMode="relative" ptsTypes="AAAAAAAAAAAAAAAAAAAAAAAAAAAAAAAAAAAAAA">
                                      <p:cBhvr>
                                        <p:cTn id="28" dur="2000" fill="hold"/>
                                        <p:tgtEl>
                                          <p:spTgt spid="5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5" grpId="0" animBg="1"/>
      <p:bldP spid="36" grpId="0" animBg="1"/>
      <p:bldP spid="38" grpId="0" animBg="1"/>
      <p:bldP spid="40" grpId="0" animBg="1"/>
      <p:bldP spid="48" grpId="0" animBg="1"/>
      <p:bldP spid="53" grpId="0" animBg="1"/>
      <p:bldP spid="5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155241"/>
            <a:ext cx="12192000" cy="7019220"/>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141663" lvl="1"/>
            <a:endParaRPr lang="fr-FR" sz="2400" b="1" dirty="0">
              <a:solidFill>
                <a:schemeClr val="bg1"/>
              </a:solidFill>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24007" y="-221845"/>
            <a:ext cx="12192000" cy="63905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A34407AE-3D94-42B6-BADA-B07706407279}"/>
              </a:ext>
            </a:extLst>
          </p:cNvPr>
          <p:cNvSpPr/>
          <p:nvPr/>
        </p:nvSpPr>
        <p:spPr>
          <a:xfrm>
            <a:off x="0" y="-227824"/>
            <a:ext cx="2101932" cy="6450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lumMod val="85000"/>
                  </a:schemeClr>
                </a:solidFill>
                <a:effectLst>
                  <a:outerShdw blurRad="38100" dist="38100" dir="2700000" algn="tl">
                    <a:srgbClr val="000000">
                      <a:alpha val="43137"/>
                    </a:srgbClr>
                  </a:outerShdw>
                </a:effectLst>
              </a:rPr>
              <a:t>Contexte</a:t>
            </a: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9830E598-173A-4258-B36A-91CBBC92E5D5}"/>
              </a:ext>
            </a:extLst>
          </p:cNvPr>
          <p:cNvCxnSpPr>
            <a:cxnSpLocks/>
          </p:cNvCxnSpPr>
          <p:nvPr/>
        </p:nvCxnSpPr>
        <p:spPr>
          <a:xfrm flipV="1">
            <a:off x="326252" y="1213416"/>
            <a:ext cx="11206739" cy="35101"/>
          </a:xfrm>
          <a:prstGeom prst="line">
            <a:avLst/>
          </a:prstGeom>
        </p:spPr>
        <p:style>
          <a:lnRef idx="1">
            <a:schemeClr val="accent4"/>
          </a:lnRef>
          <a:fillRef idx="0">
            <a:schemeClr val="accent4"/>
          </a:fillRef>
          <a:effectRef idx="0">
            <a:schemeClr val="accent4"/>
          </a:effectRef>
          <a:fontRef idx="minor">
            <a:schemeClr val="tx1"/>
          </a:fontRef>
        </p:style>
      </p:cxnSp>
      <p:sp>
        <p:nvSpPr>
          <p:cNvPr id="22" name="Rectangle 21">
            <a:extLst>
              <a:ext uri="{FF2B5EF4-FFF2-40B4-BE49-F238E27FC236}">
                <a16:creationId xmlns:a16="http://schemas.microsoft.com/office/drawing/2014/main" id="{4404729C-CBA0-4FC8-9455-323139E4D93F}"/>
              </a:ext>
            </a:extLst>
          </p:cNvPr>
          <p:cNvSpPr/>
          <p:nvPr/>
        </p:nvSpPr>
        <p:spPr>
          <a:xfrm>
            <a:off x="2101932" y="-246698"/>
            <a:ext cx="1876302" cy="6639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2060"/>
                </a:solidFill>
                <a:effectLst>
                  <a:outerShdw blurRad="38100" dist="38100" dir="2700000" algn="tl">
                    <a:srgbClr val="000000">
                      <a:alpha val="43137"/>
                    </a:srgbClr>
                  </a:outerShdw>
                </a:effectLst>
              </a:rPr>
              <a:t>Problématique</a:t>
            </a:r>
          </a:p>
        </p:txBody>
      </p:sp>
      <p:sp>
        <p:nvSpPr>
          <p:cNvPr id="29" name="Rectangle 28">
            <a:extLst>
              <a:ext uri="{FF2B5EF4-FFF2-40B4-BE49-F238E27FC236}">
                <a16:creationId xmlns:a16="http://schemas.microsoft.com/office/drawing/2014/main" id="{3A61A4EC-5B6C-4D96-BFEC-F18BAB24BAB0}"/>
              </a:ext>
            </a:extLst>
          </p:cNvPr>
          <p:cNvSpPr/>
          <p:nvPr/>
        </p:nvSpPr>
        <p:spPr>
          <a:xfrm>
            <a:off x="36176" y="1700524"/>
            <a:ext cx="10235901" cy="4693593"/>
          </a:xfrm>
          <a:prstGeom prst="rect">
            <a:avLst/>
          </a:prstGeom>
        </p:spPr>
        <p:txBody>
          <a:bodyPr wrap="square">
            <a:spAutoFit/>
          </a:bodyPr>
          <a:lstStyle/>
          <a:p>
            <a:pPr marL="800100" lvl="1" indent="-342900">
              <a:buFont typeface="Wingdings" panose="05000000000000000000" pitchFamily="2" charset="2"/>
              <a:buChar char="Ø"/>
            </a:pPr>
            <a:r>
              <a:rPr lang="fr-FR" sz="2000" b="1" dirty="0">
                <a:solidFill>
                  <a:srgbClr val="FFC000"/>
                </a:solidFill>
                <a:effectLst>
                  <a:outerShdw blurRad="38100" dist="38100" dir="2700000" algn="tl">
                    <a:srgbClr val="000000">
                      <a:alpha val="43137"/>
                    </a:srgbClr>
                  </a:outerShdw>
                </a:effectLst>
              </a:rPr>
              <a:t>Des études antérieures : des études principalement sur des drogues illicites</a:t>
            </a:r>
          </a:p>
          <a:p>
            <a:pPr lvl="1"/>
            <a:endParaRPr lang="fr-FR" sz="1100" b="1" dirty="0">
              <a:solidFill>
                <a:schemeClr val="bg1"/>
              </a:solidFill>
              <a:effectLst>
                <a:outerShdw blurRad="38100" dist="38100" dir="2700000" algn="tl">
                  <a:srgbClr val="000000">
                    <a:alpha val="43137"/>
                  </a:srgbClr>
                </a:outerShdw>
              </a:effectLst>
            </a:endParaRPr>
          </a:p>
          <a:p>
            <a:pPr marL="1162050" indent="-263525">
              <a:buFont typeface="Arial" panose="020B0604020202020204" pitchFamily="34" charset="0"/>
              <a:buChar char="•"/>
            </a:pPr>
            <a:r>
              <a:rPr lang="fr-FR" sz="2000" b="1" dirty="0" err="1">
                <a:solidFill>
                  <a:schemeClr val="bg1"/>
                </a:solidFill>
                <a:effectLst>
                  <a:outerShdw blurRad="38100" dist="38100" dir="2700000" algn="tl">
                    <a:srgbClr val="000000">
                      <a:alpha val="43137"/>
                    </a:srgbClr>
                  </a:outerShdw>
                </a:effectLst>
              </a:rPr>
              <a:t>Goode</a:t>
            </a:r>
            <a:r>
              <a:rPr lang="fr-FR" sz="2000" b="1" dirty="0">
                <a:solidFill>
                  <a:schemeClr val="bg1"/>
                </a:solidFill>
                <a:effectLst>
                  <a:outerShdw blurRad="38100" dist="38100" dir="2700000" algn="tl">
                    <a:srgbClr val="000000">
                      <a:alpha val="43137"/>
                    </a:srgbClr>
                  </a:outerShdw>
                </a:effectLst>
              </a:rPr>
              <a:t> (1998) </a:t>
            </a:r>
          </a:p>
          <a:p>
            <a:pPr marL="1255713"/>
            <a:r>
              <a:rPr lang="en-US" sz="1400" dirty="0">
                <a:solidFill>
                  <a:schemeClr val="bg1"/>
                </a:solidFill>
              </a:rPr>
              <a:t>Goode, E. (1998). Strange bedfellows: Ideology, politics, and drug legalization. </a:t>
            </a:r>
            <a:r>
              <a:rPr lang="en-US" sz="1400" i="1" dirty="0">
                <a:solidFill>
                  <a:schemeClr val="bg1"/>
                </a:solidFill>
              </a:rPr>
              <a:t>Society, 35</a:t>
            </a:r>
            <a:r>
              <a:rPr lang="en-US" sz="1400" dirty="0">
                <a:solidFill>
                  <a:schemeClr val="bg1"/>
                </a:solidFill>
              </a:rPr>
              <a:t>, 18–27.</a:t>
            </a:r>
          </a:p>
          <a:p>
            <a:pPr marL="898525"/>
            <a:endParaRPr lang="fr-FR" sz="1600" b="1" dirty="0">
              <a:solidFill>
                <a:schemeClr val="bg1"/>
              </a:solidFill>
              <a:effectLst>
                <a:outerShdw blurRad="38100" dist="38100" dir="2700000" algn="tl">
                  <a:srgbClr val="000000">
                    <a:alpha val="43137"/>
                  </a:srgbClr>
                </a:outerShdw>
              </a:effectLst>
            </a:endParaRPr>
          </a:p>
          <a:p>
            <a:pPr marL="1162050" indent="-263525">
              <a:buFont typeface="Arial" panose="020B0604020202020204" pitchFamily="34" charset="0"/>
              <a:buChar char="•"/>
            </a:pPr>
            <a:r>
              <a:rPr lang="fr-FR" sz="2000" b="1" dirty="0">
                <a:solidFill>
                  <a:schemeClr val="bg1"/>
                </a:solidFill>
                <a:effectLst>
                  <a:outerShdw blurRad="38100" dist="38100" dir="2700000" algn="tl">
                    <a:srgbClr val="000000">
                      <a:alpha val="43137"/>
                    </a:srgbClr>
                  </a:outerShdw>
                </a:effectLst>
              </a:rPr>
              <a:t>Camus, Munoz </a:t>
            </a:r>
            <a:r>
              <a:rPr lang="fr-FR" sz="2000" b="1" dirty="0" err="1">
                <a:solidFill>
                  <a:schemeClr val="bg1"/>
                </a:solidFill>
                <a:effectLst>
                  <a:outerShdw blurRad="38100" dist="38100" dir="2700000" algn="tl">
                    <a:srgbClr val="000000">
                      <a:alpha val="43137"/>
                    </a:srgbClr>
                  </a:outerShdw>
                </a:effectLst>
              </a:rPr>
              <a:t>Sastre</a:t>
            </a:r>
            <a:r>
              <a:rPr lang="fr-FR" sz="2000" b="1" dirty="0">
                <a:solidFill>
                  <a:schemeClr val="bg1"/>
                </a:solidFill>
                <a:effectLst>
                  <a:outerShdw blurRad="38100" dist="38100" dir="2700000" algn="tl">
                    <a:srgbClr val="000000">
                      <a:alpha val="43137"/>
                    </a:srgbClr>
                  </a:outerShdw>
                </a:effectLst>
              </a:rPr>
              <a:t>, </a:t>
            </a:r>
            <a:r>
              <a:rPr lang="fr-FR" sz="2000" b="1" dirty="0" err="1">
                <a:solidFill>
                  <a:schemeClr val="bg1"/>
                </a:solidFill>
                <a:effectLst>
                  <a:outerShdw blurRad="38100" dist="38100" dir="2700000" algn="tl">
                    <a:srgbClr val="000000">
                      <a:alpha val="43137"/>
                    </a:srgbClr>
                  </a:outerShdw>
                </a:effectLst>
              </a:rPr>
              <a:t>Sorum</a:t>
            </a:r>
            <a:r>
              <a:rPr lang="fr-FR" sz="2000" b="1" dirty="0">
                <a:solidFill>
                  <a:schemeClr val="bg1"/>
                </a:solidFill>
                <a:effectLst>
                  <a:outerShdw blurRad="38100" dist="38100" dir="2700000" algn="tl">
                    <a:srgbClr val="000000">
                      <a:alpha val="43137"/>
                    </a:srgbClr>
                  </a:outerShdw>
                </a:effectLst>
              </a:rPr>
              <a:t> et </a:t>
            </a:r>
            <a:r>
              <a:rPr lang="fr-FR" sz="2000" b="1" dirty="0" err="1">
                <a:solidFill>
                  <a:schemeClr val="bg1"/>
                </a:solidFill>
                <a:effectLst>
                  <a:outerShdw blurRad="38100" dist="38100" dir="2700000" algn="tl">
                    <a:srgbClr val="000000">
                      <a:alpha val="43137"/>
                    </a:srgbClr>
                  </a:outerShdw>
                </a:effectLst>
              </a:rPr>
              <a:t>Mullet</a:t>
            </a:r>
            <a:r>
              <a:rPr lang="fr-FR" sz="2000" b="1" dirty="0">
                <a:solidFill>
                  <a:schemeClr val="bg1"/>
                </a:solidFill>
                <a:effectLst>
                  <a:outerShdw blurRad="38100" dist="38100" dir="2700000" algn="tl">
                    <a:srgbClr val="000000">
                      <a:alpha val="43137"/>
                    </a:srgbClr>
                  </a:outerShdw>
                </a:effectLst>
              </a:rPr>
              <a:t> (2014</a:t>
            </a:r>
            <a:r>
              <a:rPr lang="fr-FR" sz="2400" b="1" dirty="0">
                <a:solidFill>
                  <a:schemeClr val="bg1"/>
                </a:solidFill>
                <a:effectLst>
                  <a:outerShdw blurRad="38100" dist="38100" dir="2700000" algn="tl">
                    <a:srgbClr val="000000">
                      <a:alpha val="43137"/>
                    </a:srgbClr>
                  </a:outerShdw>
                </a:effectLst>
              </a:rPr>
              <a:t>)</a:t>
            </a:r>
          </a:p>
          <a:p>
            <a:pPr marL="1255713"/>
            <a:r>
              <a:rPr lang="en-US" sz="1400" dirty="0">
                <a:solidFill>
                  <a:schemeClr val="bg1"/>
                </a:solidFill>
              </a:rPr>
              <a:t>Camus, J., Muñoz </a:t>
            </a:r>
            <a:r>
              <a:rPr lang="en-US" sz="1400" dirty="0" err="1">
                <a:solidFill>
                  <a:schemeClr val="bg1"/>
                </a:solidFill>
              </a:rPr>
              <a:t>Sastre</a:t>
            </a:r>
            <a:r>
              <a:rPr lang="en-US" sz="1400" dirty="0">
                <a:solidFill>
                  <a:schemeClr val="bg1"/>
                </a:solidFill>
              </a:rPr>
              <a:t>, M. T., </a:t>
            </a:r>
            <a:r>
              <a:rPr lang="en-US" sz="1400" dirty="0" err="1">
                <a:solidFill>
                  <a:schemeClr val="bg1"/>
                </a:solidFill>
              </a:rPr>
              <a:t>Sorum</a:t>
            </a:r>
            <a:r>
              <a:rPr lang="en-US" sz="1400" dirty="0">
                <a:solidFill>
                  <a:schemeClr val="bg1"/>
                </a:solidFill>
              </a:rPr>
              <a:t>, P. C. et Mullet, E. (2014). French people's positions regarding national policies about illicit drugs: A preliminary study. </a:t>
            </a:r>
            <a:r>
              <a:rPr lang="en-US" sz="1400" i="1" dirty="0">
                <a:solidFill>
                  <a:schemeClr val="bg1"/>
                </a:solidFill>
              </a:rPr>
              <a:t>Social Indicators Research</a:t>
            </a:r>
            <a:r>
              <a:rPr lang="en-US" sz="1400" dirty="0">
                <a:solidFill>
                  <a:schemeClr val="bg1"/>
                </a:solidFill>
              </a:rPr>
              <a:t>, </a:t>
            </a:r>
            <a:r>
              <a:rPr lang="en-US" sz="1400" i="1" dirty="0">
                <a:solidFill>
                  <a:schemeClr val="bg1"/>
                </a:solidFill>
              </a:rPr>
              <a:t>118, </a:t>
            </a:r>
            <a:r>
              <a:rPr lang="en-US" sz="1400" dirty="0">
                <a:solidFill>
                  <a:schemeClr val="bg1"/>
                </a:solidFill>
              </a:rPr>
              <a:t>1191-1204</a:t>
            </a:r>
          </a:p>
          <a:p>
            <a:pPr marL="898525"/>
            <a:endParaRPr lang="en-US" sz="1600" dirty="0">
              <a:solidFill>
                <a:schemeClr val="bg1"/>
              </a:solidFill>
            </a:endParaRPr>
          </a:p>
          <a:p>
            <a:pPr marL="1162050" indent="-263525">
              <a:buFont typeface="Arial" panose="020B0604020202020204" pitchFamily="34" charset="0"/>
              <a:buChar char="•"/>
            </a:pPr>
            <a:r>
              <a:rPr lang="en-US" sz="2000" b="1" dirty="0">
                <a:solidFill>
                  <a:schemeClr val="bg1"/>
                </a:solidFill>
                <a:effectLst>
                  <a:outerShdw blurRad="38100" dist="38100" dir="2700000" algn="tl">
                    <a:srgbClr val="000000">
                      <a:alpha val="43137"/>
                    </a:srgbClr>
                  </a:outerShdw>
                </a:effectLst>
              </a:rPr>
              <a:t>López, Marín, </a:t>
            </a:r>
            <a:r>
              <a:rPr lang="en-US" sz="2000" b="1" dirty="0" err="1">
                <a:solidFill>
                  <a:schemeClr val="bg1"/>
                </a:solidFill>
                <a:effectLst>
                  <a:outerShdw blurRad="38100" dist="38100" dir="2700000" algn="tl">
                    <a:srgbClr val="000000">
                      <a:alpha val="43137"/>
                    </a:srgbClr>
                  </a:outerShdw>
                </a:effectLst>
              </a:rPr>
              <a:t>Sorum</a:t>
            </a:r>
            <a:r>
              <a:rPr lang="en-US" sz="2000" b="1" dirty="0">
                <a:solidFill>
                  <a:schemeClr val="bg1"/>
                </a:solidFill>
                <a:effectLst>
                  <a:outerShdw blurRad="38100" dist="38100" dir="2700000" algn="tl">
                    <a:srgbClr val="000000">
                      <a:alpha val="43137"/>
                    </a:srgbClr>
                  </a:outerShdw>
                </a:effectLst>
              </a:rPr>
              <a:t> et Mullet (2016)</a:t>
            </a:r>
          </a:p>
          <a:p>
            <a:pPr marL="1255713" algn="just"/>
            <a:r>
              <a:rPr lang="fr-FR" sz="1400" dirty="0" err="1">
                <a:solidFill>
                  <a:schemeClr val="bg1"/>
                </a:solidFill>
              </a:rPr>
              <a:t>López</a:t>
            </a:r>
            <a:r>
              <a:rPr lang="fr-FR" sz="1400" dirty="0">
                <a:solidFill>
                  <a:schemeClr val="bg1"/>
                </a:solidFill>
              </a:rPr>
              <a:t>, W. L., </a:t>
            </a:r>
            <a:r>
              <a:rPr lang="fr-FR" sz="1400" dirty="0" err="1">
                <a:solidFill>
                  <a:schemeClr val="bg1"/>
                </a:solidFill>
              </a:rPr>
              <a:t>Marín</a:t>
            </a:r>
            <a:r>
              <a:rPr lang="fr-FR" sz="1400" dirty="0">
                <a:solidFill>
                  <a:schemeClr val="bg1"/>
                </a:solidFill>
              </a:rPr>
              <a:t>, C. P., </a:t>
            </a:r>
            <a:r>
              <a:rPr lang="fr-FR" sz="1400" dirty="0" err="1">
                <a:solidFill>
                  <a:schemeClr val="bg1"/>
                </a:solidFill>
              </a:rPr>
              <a:t>Sorum</a:t>
            </a:r>
            <a:r>
              <a:rPr lang="fr-FR" sz="1400" dirty="0">
                <a:solidFill>
                  <a:schemeClr val="bg1"/>
                </a:solidFill>
              </a:rPr>
              <a:t>, P. C. et </a:t>
            </a:r>
            <a:r>
              <a:rPr lang="fr-FR" sz="1400" dirty="0" err="1">
                <a:solidFill>
                  <a:schemeClr val="bg1"/>
                </a:solidFill>
              </a:rPr>
              <a:t>Mullet</a:t>
            </a:r>
            <a:r>
              <a:rPr lang="fr-FR" sz="1400" dirty="0">
                <a:solidFill>
                  <a:schemeClr val="bg1"/>
                </a:solidFill>
              </a:rPr>
              <a:t>, E. (2016).</a:t>
            </a:r>
            <a:r>
              <a:rPr lang="en-US" sz="1400" dirty="0">
                <a:solidFill>
                  <a:schemeClr val="bg1"/>
                </a:solidFill>
              </a:rPr>
              <a:t>Prohibition, regulation or free market: A mapping of Colombian people’s perspectives regarding National Drug Policies. </a:t>
            </a:r>
            <a:r>
              <a:rPr lang="en-US" sz="1400" i="1" dirty="0">
                <a:solidFill>
                  <a:schemeClr val="bg1"/>
                </a:solidFill>
              </a:rPr>
              <a:t>Social Indicators Research, 126</a:t>
            </a:r>
            <a:r>
              <a:rPr lang="en-US" sz="1400" dirty="0">
                <a:solidFill>
                  <a:schemeClr val="bg1"/>
                </a:solidFill>
              </a:rPr>
              <a:t>(2), 689-710.</a:t>
            </a:r>
          </a:p>
          <a:p>
            <a:pPr marL="898525"/>
            <a:endParaRPr lang="fr-FR" dirty="0">
              <a:solidFill>
                <a:schemeClr val="bg1"/>
              </a:solidFill>
            </a:endParaRPr>
          </a:p>
          <a:p>
            <a:pPr marL="1162050" indent="-263525">
              <a:buFont typeface="Arial" panose="020B0604020202020204" pitchFamily="34" charset="0"/>
              <a:buChar char="•"/>
            </a:pPr>
            <a:r>
              <a:rPr lang="fr-FR" sz="2000" b="1" dirty="0" err="1">
                <a:solidFill>
                  <a:schemeClr val="bg1"/>
                </a:solidFill>
                <a:effectLst>
                  <a:outerShdw blurRad="38100" dist="38100" dir="2700000" algn="tl">
                    <a:srgbClr val="000000">
                      <a:alpha val="43137"/>
                    </a:srgbClr>
                  </a:outerShdw>
                </a:effectLst>
              </a:rPr>
              <a:t>Splika</a:t>
            </a:r>
            <a:r>
              <a:rPr lang="fr-FR" sz="2000" b="1" dirty="0">
                <a:solidFill>
                  <a:schemeClr val="bg1"/>
                </a:solidFill>
                <a:effectLst>
                  <a:outerShdw blurRad="38100" dist="38100" dir="2700000" algn="tl">
                    <a:srgbClr val="000000">
                      <a:alpha val="43137"/>
                    </a:srgbClr>
                  </a:outerShdw>
                </a:effectLst>
              </a:rPr>
              <a:t> et al. (2019)</a:t>
            </a:r>
          </a:p>
          <a:p>
            <a:pPr marL="1255713" indent="92075"/>
            <a:r>
              <a:rPr lang="fr-FR" sz="1400" dirty="0" err="1">
                <a:solidFill>
                  <a:schemeClr val="bg1"/>
                </a:solidFill>
              </a:rPr>
              <a:t>Spilka</a:t>
            </a:r>
            <a:r>
              <a:rPr lang="fr-FR" sz="1400" dirty="0">
                <a:solidFill>
                  <a:schemeClr val="bg1"/>
                </a:solidFill>
              </a:rPr>
              <a:t>, S., Le </a:t>
            </a:r>
            <a:r>
              <a:rPr lang="fr-FR" sz="1400" dirty="0" err="1">
                <a:solidFill>
                  <a:schemeClr val="bg1"/>
                </a:solidFill>
              </a:rPr>
              <a:t>Nézet</a:t>
            </a:r>
            <a:r>
              <a:rPr lang="fr-FR" sz="1400" dirty="0">
                <a:solidFill>
                  <a:schemeClr val="bg1"/>
                </a:solidFill>
              </a:rPr>
              <a:t>, O., Janssen, E., Brissot, A., Philippon, A. et </a:t>
            </a:r>
            <a:r>
              <a:rPr lang="fr-FR" sz="1400" dirty="0" err="1">
                <a:solidFill>
                  <a:schemeClr val="bg1"/>
                </a:solidFill>
              </a:rPr>
              <a:t>Chyderiotis</a:t>
            </a:r>
            <a:r>
              <a:rPr lang="fr-FR" sz="1400" dirty="0">
                <a:solidFill>
                  <a:schemeClr val="bg1"/>
                </a:solidFill>
              </a:rPr>
              <a:t>, S. (2019). Drogues : perceptions des produits, des politiques publiques et des usagers. </a:t>
            </a:r>
            <a:r>
              <a:rPr lang="fr-FR" sz="1400" i="1" dirty="0">
                <a:solidFill>
                  <a:schemeClr val="bg1"/>
                </a:solidFill>
              </a:rPr>
              <a:t>Tendances (OFDT) (131</a:t>
            </a:r>
            <a:r>
              <a:rPr lang="fr-FR" sz="1400" dirty="0">
                <a:solidFill>
                  <a:schemeClr val="bg1"/>
                </a:solidFill>
              </a:rPr>
              <a:t>). 1-8. </a:t>
            </a:r>
          </a:p>
          <a:p>
            <a:pPr marL="1255713" indent="92075"/>
            <a:endParaRPr lang="fr-FR" sz="1400" b="1" dirty="0">
              <a:solidFill>
                <a:schemeClr val="bg1"/>
              </a:solidFill>
              <a:effectLst>
                <a:outerShdw blurRad="38100" dist="38100" dir="2700000" algn="tl">
                  <a:srgbClr val="000000">
                    <a:alpha val="43137"/>
                  </a:srgbClr>
                </a:outerShdw>
              </a:effectLst>
            </a:endParaRPr>
          </a:p>
          <a:p>
            <a:pPr marL="898525"/>
            <a:endParaRPr lang="fr-FR" sz="2400" b="1" dirty="0">
              <a:solidFill>
                <a:schemeClr val="bg1"/>
              </a:solidFill>
              <a:effectLst>
                <a:outerShdw blurRad="38100" dist="38100" dir="2700000" algn="tl">
                  <a:srgbClr val="000000">
                    <a:alpha val="43137"/>
                  </a:srgbClr>
                </a:outerShdw>
              </a:effectLst>
            </a:endParaRPr>
          </a:p>
        </p:txBody>
      </p:sp>
      <p:sp>
        <p:nvSpPr>
          <p:cNvPr id="1027" name="Rectangle 1026">
            <a:extLst>
              <a:ext uri="{FF2B5EF4-FFF2-40B4-BE49-F238E27FC236}">
                <a16:creationId xmlns:a16="http://schemas.microsoft.com/office/drawing/2014/main" id="{57931737-47D9-4886-A8A5-DDE8C19A9E0A}"/>
              </a:ext>
            </a:extLst>
          </p:cNvPr>
          <p:cNvSpPr/>
          <p:nvPr/>
        </p:nvSpPr>
        <p:spPr>
          <a:xfrm>
            <a:off x="2545444" y="2763021"/>
            <a:ext cx="9143999" cy="1894230"/>
          </a:xfrm>
          <a:prstGeom prst="rect">
            <a:avLst/>
          </a:prstGeom>
          <a:gradFill flip="none" rotWithShape="1">
            <a:gsLst>
              <a:gs pos="0">
                <a:schemeClr val="accent5">
                  <a:lumMod val="0"/>
                  <a:lumOff val="100000"/>
                </a:schemeClr>
              </a:gs>
              <a:gs pos="30000">
                <a:schemeClr val="accent5">
                  <a:lumMod val="0"/>
                  <a:lumOff val="100000"/>
                </a:schemeClr>
              </a:gs>
              <a:gs pos="46000">
                <a:schemeClr val="accent5">
                  <a:lumMod val="100000"/>
                </a:schemeClr>
              </a:gs>
            </a:gsLst>
            <a:path path="circle">
              <a:fillToRect t="100000" r="100000"/>
            </a:path>
            <a:tileRect l="-100000" b="-100000"/>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effectLst>
                <a:outerShdw blurRad="38100" dist="38100" dir="2700000" algn="tl">
                  <a:srgbClr val="000000">
                    <a:alpha val="43137"/>
                  </a:srgbClr>
                </a:outerShdw>
              </a:effectLst>
            </a:endParaRPr>
          </a:p>
          <a:p>
            <a:pPr algn="ctr"/>
            <a:r>
              <a:rPr lang="fr-FR" sz="2000" b="1" dirty="0">
                <a:solidFill>
                  <a:schemeClr val="accent1">
                    <a:lumMod val="75000"/>
                  </a:schemeClr>
                </a:solidFill>
                <a:effectLst>
                  <a:outerShdw blurRad="38100" dist="38100" dir="2700000" algn="tl">
                    <a:srgbClr val="000000">
                      <a:alpha val="43137"/>
                    </a:srgbClr>
                  </a:outerShdw>
                </a:effectLst>
              </a:rPr>
              <a:t>Les trois positions des Français concernant les politiques des drogues </a:t>
            </a:r>
            <a:br>
              <a:rPr lang="fr-FR" sz="2000" b="1" dirty="0">
                <a:solidFill>
                  <a:schemeClr val="accent1">
                    <a:lumMod val="75000"/>
                  </a:schemeClr>
                </a:solidFill>
                <a:effectLst>
                  <a:outerShdw blurRad="38100" dist="38100" dir="2700000" algn="tl">
                    <a:srgbClr val="000000">
                      <a:alpha val="43137"/>
                    </a:srgbClr>
                  </a:outerShdw>
                </a:effectLst>
              </a:rPr>
            </a:br>
            <a:r>
              <a:rPr lang="fr-FR" sz="2000" b="1" dirty="0">
                <a:solidFill>
                  <a:schemeClr val="accent1">
                    <a:lumMod val="75000"/>
                  </a:schemeClr>
                </a:solidFill>
                <a:effectLst>
                  <a:outerShdw blurRad="38100" dist="38100" dir="2700000" algn="tl">
                    <a:srgbClr val="000000">
                      <a:alpha val="43137"/>
                    </a:srgbClr>
                  </a:outerShdw>
                </a:effectLst>
              </a:rPr>
              <a:t>(Camus et al., 2014) :</a:t>
            </a:r>
          </a:p>
          <a:p>
            <a:pPr marL="1193800" indent="-457200">
              <a:buClr>
                <a:srgbClr val="FFC000"/>
              </a:buClr>
              <a:buFont typeface="+mj-lt"/>
              <a:buAutoNum type="arabicParenR"/>
            </a:pPr>
            <a:r>
              <a:rPr lang="fr-FR" sz="2000" b="1" dirty="0">
                <a:solidFill>
                  <a:schemeClr val="accent1">
                    <a:lumMod val="75000"/>
                  </a:schemeClr>
                </a:solidFill>
                <a:effectLst>
                  <a:outerShdw blurRad="38100" dist="38100" dir="2700000" algn="tl">
                    <a:srgbClr val="000000">
                      <a:alpha val="43137"/>
                    </a:srgbClr>
                  </a:outerShdw>
                </a:effectLst>
              </a:rPr>
              <a:t>Les radicaux</a:t>
            </a:r>
          </a:p>
          <a:p>
            <a:pPr marL="1193800" indent="-457200">
              <a:buClr>
                <a:srgbClr val="FFC000"/>
              </a:buClr>
              <a:buFont typeface="+mj-lt"/>
              <a:buAutoNum type="arabicParenR"/>
            </a:pPr>
            <a:r>
              <a:rPr lang="fr-FR" sz="2000" b="1" dirty="0">
                <a:solidFill>
                  <a:schemeClr val="accent1">
                    <a:lumMod val="75000"/>
                  </a:schemeClr>
                </a:solidFill>
                <a:effectLst>
                  <a:outerShdw blurRad="38100" dist="38100" dir="2700000" algn="tl">
                    <a:srgbClr val="000000">
                      <a:alpha val="43137"/>
                    </a:srgbClr>
                  </a:outerShdw>
                </a:effectLst>
              </a:rPr>
              <a:t>Les prohibitionnistes</a:t>
            </a:r>
          </a:p>
          <a:p>
            <a:pPr marL="1193800" indent="-457200">
              <a:buClr>
                <a:srgbClr val="FFC000"/>
              </a:buClr>
              <a:buFont typeface="+mj-lt"/>
              <a:buAutoNum type="arabicParenR"/>
            </a:pPr>
            <a:r>
              <a:rPr lang="fr-FR" sz="2000" b="1" dirty="0">
                <a:solidFill>
                  <a:schemeClr val="accent1">
                    <a:lumMod val="75000"/>
                  </a:schemeClr>
                </a:solidFill>
                <a:effectLst>
                  <a:outerShdw blurRad="38100" dist="38100" dir="2700000" algn="tl">
                    <a:srgbClr val="000000">
                      <a:alpha val="43137"/>
                    </a:srgbClr>
                  </a:outerShdw>
                </a:effectLst>
              </a:rPr>
              <a:t>Les </a:t>
            </a:r>
            <a:r>
              <a:rPr lang="fr-FR" sz="2000" b="1" dirty="0" err="1">
                <a:solidFill>
                  <a:schemeClr val="accent1">
                    <a:lumMod val="75000"/>
                  </a:schemeClr>
                </a:solidFill>
                <a:effectLst>
                  <a:outerShdw blurRad="38100" dist="38100" dir="2700000" algn="tl">
                    <a:srgbClr val="000000">
                      <a:alpha val="43137"/>
                    </a:srgbClr>
                  </a:outerShdw>
                </a:effectLst>
              </a:rPr>
              <a:t>régulationnistes</a:t>
            </a:r>
            <a:endParaRPr lang="fr-FR" sz="2000" b="1" dirty="0">
              <a:solidFill>
                <a:schemeClr val="accent1">
                  <a:lumMod val="75000"/>
                </a:schemeClr>
              </a:solidFill>
              <a:effectLst>
                <a:outerShdw blurRad="38100" dist="38100" dir="2700000" algn="tl">
                  <a:srgbClr val="000000">
                    <a:alpha val="43137"/>
                  </a:srgbClr>
                </a:outerShdw>
              </a:effectLst>
            </a:endParaRPr>
          </a:p>
          <a:p>
            <a:pPr algn="ctr"/>
            <a:endParaRPr lang="fr-FR" sz="2000" b="1" dirty="0">
              <a:effectLst>
                <a:outerShdw blurRad="38100" dist="38100" dir="2700000" algn="tl">
                  <a:srgbClr val="000000">
                    <a:alpha val="43137"/>
                  </a:srgbClr>
                </a:outerShdw>
              </a:effectLst>
            </a:endParaRPr>
          </a:p>
        </p:txBody>
      </p:sp>
      <p:sp>
        <p:nvSpPr>
          <p:cNvPr id="1031" name="Rectangle 1030">
            <a:extLst>
              <a:ext uri="{FF2B5EF4-FFF2-40B4-BE49-F238E27FC236}">
                <a16:creationId xmlns:a16="http://schemas.microsoft.com/office/drawing/2014/main" id="{6DEE0238-4153-4EF7-A3A9-A44F9DB9BD76}"/>
              </a:ext>
            </a:extLst>
          </p:cNvPr>
          <p:cNvSpPr/>
          <p:nvPr/>
        </p:nvSpPr>
        <p:spPr>
          <a:xfrm>
            <a:off x="2450404" y="3297573"/>
            <a:ext cx="8229600" cy="2335462"/>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accent1">
                    <a:lumMod val="75000"/>
                  </a:schemeClr>
                </a:solidFill>
                <a:effectLst>
                  <a:outerShdw blurRad="38100" dist="38100" dir="2700000" algn="tl">
                    <a:srgbClr val="000000">
                      <a:alpha val="43137"/>
                    </a:srgbClr>
                  </a:outerShdw>
                </a:effectLst>
              </a:rPr>
              <a:t>Cartographie des points de vue des Colombiens sur les politiques publiques relatives aux drogues (</a:t>
            </a:r>
            <a:r>
              <a:rPr lang="fr-FR" b="1" dirty="0" err="1">
                <a:solidFill>
                  <a:schemeClr val="accent1">
                    <a:lumMod val="75000"/>
                  </a:schemeClr>
                </a:solidFill>
                <a:effectLst>
                  <a:outerShdw blurRad="38100" dist="38100" dir="2700000" algn="tl">
                    <a:srgbClr val="000000">
                      <a:alpha val="43137"/>
                    </a:srgbClr>
                  </a:outerShdw>
                </a:effectLst>
              </a:rPr>
              <a:t>López</a:t>
            </a:r>
            <a:r>
              <a:rPr lang="fr-FR" b="1" dirty="0">
                <a:solidFill>
                  <a:schemeClr val="accent1">
                    <a:lumMod val="75000"/>
                  </a:schemeClr>
                </a:solidFill>
                <a:effectLst>
                  <a:outerShdw blurRad="38100" dist="38100" dir="2700000" algn="tl">
                    <a:srgbClr val="000000">
                      <a:alpha val="43137"/>
                    </a:srgbClr>
                  </a:outerShdw>
                </a:effectLst>
              </a:rPr>
              <a:t> et al., 2019) :</a:t>
            </a:r>
          </a:p>
          <a:p>
            <a:pPr marL="1193800" indent="-457200">
              <a:buClr>
                <a:srgbClr val="FFC000"/>
              </a:buClr>
              <a:buFont typeface="+mj-lt"/>
              <a:buAutoNum type="arabicParenR"/>
            </a:pPr>
            <a:r>
              <a:rPr lang="fr-FR" b="1" dirty="0">
                <a:solidFill>
                  <a:schemeClr val="accent1">
                    <a:lumMod val="75000"/>
                  </a:schemeClr>
                </a:solidFill>
                <a:effectLst>
                  <a:outerShdw blurRad="38100" dist="38100" dir="2700000" algn="tl">
                    <a:srgbClr val="000000">
                      <a:alpha val="43137"/>
                    </a:srgbClr>
                  </a:outerShdw>
                </a:effectLst>
              </a:rPr>
              <a:t>Les constructionnistes radicaux</a:t>
            </a:r>
          </a:p>
          <a:p>
            <a:pPr marL="1193800" indent="-457200">
              <a:buClr>
                <a:srgbClr val="FFC000"/>
              </a:buClr>
              <a:buFont typeface="+mj-lt"/>
              <a:buAutoNum type="arabicParenR"/>
            </a:pPr>
            <a:r>
              <a:rPr lang="fr-FR" sz="2000" b="1" dirty="0">
                <a:solidFill>
                  <a:schemeClr val="accent1">
                    <a:lumMod val="75000"/>
                  </a:schemeClr>
                </a:solidFill>
                <a:effectLst>
                  <a:outerShdw blurRad="38100" dist="38100" dir="2700000" algn="tl">
                    <a:srgbClr val="000000">
                      <a:alpha val="43137"/>
                    </a:srgbClr>
                  </a:outerShdw>
                </a:effectLst>
              </a:rPr>
              <a:t>Les conservateurs culturels</a:t>
            </a:r>
          </a:p>
          <a:p>
            <a:pPr marL="1193800" indent="-457200">
              <a:buClr>
                <a:srgbClr val="FFC000"/>
              </a:buClr>
              <a:buFont typeface="+mj-lt"/>
              <a:buAutoNum type="arabicParenR"/>
            </a:pPr>
            <a:r>
              <a:rPr lang="fr-FR" sz="2000" b="1" dirty="0">
                <a:solidFill>
                  <a:schemeClr val="accent1">
                    <a:lumMod val="75000"/>
                  </a:schemeClr>
                </a:solidFill>
                <a:effectLst>
                  <a:outerShdw blurRad="38100" dist="38100" dir="2700000" algn="tl">
                    <a:srgbClr val="000000">
                      <a:alpha val="43137"/>
                    </a:srgbClr>
                  </a:outerShdw>
                </a:effectLst>
              </a:rPr>
              <a:t>Les prohibitionnistes progressistes</a:t>
            </a:r>
          </a:p>
          <a:p>
            <a:pPr marL="1193800" indent="-457200">
              <a:buClr>
                <a:srgbClr val="FFC000"/>
              </a:buClr>
              <a:buFont typeface="+mj-lt"/>
              <a:buAutoNum type="arabicParenR"/>
            </a:pPr>
            <a:r>
              <a:rPr lang="fr-FR" sz="2000" b="1" dirty="0">
                <a:solidFill>
                  <a:schemeClr val="accent1">
                    <a:lumMod val="75000"/>
                  </a:schemeClr>
                </a:solidFill>
                <a:effectLst>
                  <a:outerShdw blurRad="38100" dist="38100" dir="2700000" algn="tl">
                    <a:srgbClr val="000000">
                      <a:alpha val="43137"/>
                    </a:srgbClr>
                  </a:outerShdw>
                </a:effectLst>
              </a:rPr>
              <a:t>Les libéralistes du libre-échange</a:t>
            </a:r>
          </a:p>
          <a:p>
            <a:pPr marL="1193800" indent="-457200">
              <a:buClr>
                <a:srgbClr val="FFC000"/>
              </a:buClr>
              <a:buFont typeface="+mj-lt"/>
              <a:buAutoNum type="arabicParenR"/>
            </a:pPr>
            <a:r>
              <a:rPr lang="fr-FR" sz="2000" b="1" dirty="0">
                <a:solidFill>
                  <a:schemeClr val="accent1">
                    <a:lumMod val="75000"/>
                  </a:schemeClr>
                </a:solidFill>
                <a:effectLst>
                  <a:outerShdw blurRad="38100" dist="38100" dir="2700000" algn="tl">
                    <a:srgbClr val="000000">
                      <a:alpha val="43137"/>
                    </a:srgbClr>
                  </a:outerShdw>
                </a:effectLst>
              </a:rPr>
              <a:t>Les avocats progressistes de la légalisation</a:t>
            </a:r>
          </a:p>
        </p:txBody>
      </p:sp>
      <p:sp>
        <p:nvSpPr>
          <p:cNvPr id="21" name="Rectangle 20">
            <a:extLst>
              <a:ext uri="{FF2B5EF4-FFF2-40B4-BE49-F238E27FC236}">
                <a16:creationId xmlns:a16="http://schemas.microsoft.com/office/drawing/2014/main" id="{07E6C4FD-450D-437A-B26B-203C4284E329}"/>
              </a:ext>
            </a:extLst>
          </p:cNvPr>
          <p:cNvSpPr/>
          <p:nvPr/>
        </p:nvSpPr>
        <p:spPr>
          <a:xfrm>
            <a:off x="2475115" y="4082845"/>
            <a:ext cx="8229600" cy="2335462"/>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accent1">
                    <a:lumMod val="75000"/>
                  </a:schemeClr>
                </a:solidFill>
                <a:effectLst>
                  <a:outerShdw blurRad="38100" dist="38100" dir="2700000" algn="tl">
                    <a:srgbClr val="000000">
                      <a:alpha val="43137"/>
                    </a:srgbClr>
                  </a:outerShdw>
                </a:effectLst>
              </a:rPr>
              <a:t>Les 5 classes de répondants Français concernant la législation et les usages de cannabis (</a:t>
            </a:r>
            <a:r>
              <a:rPr lang="fr-FR" b="1" dirty="0" err="1">
                <a:solidFill>
                  <a:schemeClr val="accent1">
                    <a:lumMod val="75000"/>
                  </a:schemeClr>
                </a:solidFill>
                <a:effectLst>
                  <a:outerShdw blurRad="38100" dist="38100" dir="2700000" algn="tl">
                    <a:srgbClr val="000000">
                      <a:alpha val="43137"/>
                    </a:srgbClr>
                  </a:outerShdw>
                </a:effectLst>
              </a:rPr>
              <a:t>Splika</a:t>
            </a:r>
            <a:r>
              <a:rPr lang="fr-FR" b="1" dirty="0">
                <a:solidFill>
                  <a:schemeClr val="accent1">
                    <a:lumMod val="75000"/>
                  </a:schemeClr>
                </a:solidFill>
                <a:effectLst>
                  <a:outerShdw blurRad="38100" dist="38100" dir="2700000" algn="tl">
                    <a:srgbClr val="000000">
                      <a:alpha val="43137"/>
                    </a:srgbClr>
                  </a:outerShdw>
                </a:effectLst>
              </a:rPr>
              <a:t> et al., 2019) :</a:t>
            </a:r>
          </a:p>
          <a:p>
            <a:pPr marL="1193800" indent="-457200">
              <a:buClr>
                <a:srgbClr val="FFC000"/>
              </a:buClr>
              <a:buFont typeface="+mj-lt"/>
              <a:buAutoNum type="arabicParenR"/>
            </a:pPr>
            <a:r>
              <a:rPr lang="fr-FR" sz="2000" b="1" dirty="0">
                <a:solidFill>
                  <a:schemeClr val="accent1">
                    <a:lumMod val="75000"/>
                  </a:schemeClr>
                </a:solidFill>
                <a:effectLst>
                  <a:outerShdw blurRad="38100" dist="38100" dir="2700000" algn="tl">
                    <a:srgbClr val="000000">
                      <a:alpha val="43137"/>
                    </a:srgbClr>
                  </a:outerShdw>
                </a:effectLst>
              </a:rPr>
              <a:t>Les répressifs</a:t>
            </a:r>
          </a:p>
          <a:p>
            <a:pPr marL="1193800" indent="-457200">
              <a:buClr>
                <a:srgbClr val="FFC000"/>
              </a:buClr>
              <a:buFont typeface="+mj-lt"/>
              <a:buAutoNum type="arabicParenR"/>
            </a:pPr>
            <a:r>
              <a:rPr lang="fr-FR" sz="2000" b="1" dirty="0">
                <a:solidFill>
                  <a:schemeClr val="accent1">
                    <a:lumMod val="75000"/>
                  </a:schemeClr>
                </a:solidFill>
                <a:effectLst>
                  <a:outerShdw blurRad="38100" dist="38100" dir="2700000" algn="tl">
                    <a:srgbClr val="000000">
                      <a:alpha val="43137"/>
                    </a:srgbClr>
                  </a:outerShdw>
                </a:effectLst>
              </a:rPr>
              <a:t>Les conservateurs </a:t>
            </a:r>
          </a:p>
          <a:p>
            <a:pPr marL="1193800" indent="-457200">
              <a:buClr>
                <a:srgbClr val="FFC000"/>
              </a:buClr>
              <a:buFont typeface="+mj-lt"/>
              <a:buAutoNum type="arabicParenR"/>
            </a:pPr>
            <a:r>
              <a:rPr lang="fr-FR" sz="2000" b="1" dirty="0">
                <a:solidFill>
                  <a:schemeClr val="accent1">
                    <a:lumMod val="75000"/>
                  </a:schemeClr>
                </a:solidFill>
                <a:effectLst>
                  <a:outerShdw blurRad="38100" dist="38100" dir="2700000" algn="tl">
                    <a:srgbClr val="000000">
                      <a:alpha val="43137"/>
                    </a:srgbClr>
                  </a:outerShdw>
                </a:effectLst>
              </a:rPr>
              <a:t>Les modérés </a:t>
            </a:r>
          </a:p>
          <a:p>
            <a:pPr marL="1193800" indent="-457200">
              <a:buClr>
                <a:srgbClr val="FFC000"/>
              </a:buClr>
              <a:buFont typeface="+mj-lt"/>
              <a:buAutoNum type="arabicParenR"/>
            </a:pPr>
            <a:r>
              <a:rPr lang="fr-FR" sz="2000" b="1" dirty="0">
                <a:solidFill>
                  <a:schemeClr val="accent1">
                    <a:lumMod val="75000"/>
                  </a:schemeClr>
                </a:solidFill>
                <a:effectLst>
                  <a:outerShdw blurRad="38100" dist="38100" dir="2700000" algn="tl">
                    <a:srgbClr val="000000">
                      <a:alpha val="43137"/>
                    </a:srgbClr>
                  </a:outerShdw>
                </a:effectLst>
              </a:rPr>
              <a:t>Les réformateurs prudents </a:t>
            </a:r>
          </a:p>
          <a:p>
            <a:pPr marL="1193800" indent="-457200">
              <a:buClr>
                <a:srgbClr val="FFC000"/>
              </a:buClr>
              <a:buFont typeface="+mj-lt"/>
              <a:buAutoNum type="arabicParenR"/>
            </a:pPr>
            <a:r>
              <a:rPr lang="fr-FR" sz="2000" b="1" dirty="0">
                <a:solidFill>
                  <a:schemeClr val="accent1">
                    <a:lumMod val="75000"/>
                  </a:schemeClr>
                </a:solidFill>
                <a:effectLst>
                  <a:outerShdw blurRad="38100" dist="38100" dir="2700000" algn="tl">
                    <a:srgbClr val="000000">
                      <a:alpha val="43137"/>
                    </a:srgbClr>
                  </a:outerShdw>
                </a:effectLst>
              </a:rPr>
              <a:t>Les pro-légalisation sans compromis  </a:t>
            </a:r>
          </a:p>
        </p:txBody>
      </p:sp>
      <p:sp>
        <p:nvSpPr>
          <p:cNvPr id="23" name="Rectangle 22">
            <a:extLst>
              <a:ext uri="{FF2B5EF4-FFF2-40B4-BE49-F238E27FC236}">
                <a16:creationId xmlns:a16="http://schemas.microsoft.com/office/drawing/2014/main" id="{55AF706B-D9D8-45EC-9BDF-CC556B77AE7F}"/>
              </a:ext>
            </a:extLst>
          </p:cNvPr>
          <p:cNvSpPr/>
          <p:nvPr/>
        </p:nvSpPr>
        <p:spPr>
          <a:xfrm>
            <a:off x="140424" y="532298"/>
            <a:ext cx="11297861" cy="663034"/>
          </a:xfrm>
          <a:prstGeom prst="rect">
            <a:avLst/>
          </a:prstGeom>
          <a:noFill/>
          <a:ln>
            <a:noFill/>
          </a:ln>
          <a:effectLst>
            <a:outerShdw blurRad="50800" dist="38100" dir="2700000" algn="tl" rotWithShape="0">
              <a:srgbClr val="FFC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2550" algn="ctr"/>
            <a:r>
              <a:rPr lang="fr-FR" sz="2400" b="1" dirty="0">
                <a:solidFill>
                  <a:schemeClr val="bg1"/>
                </a:solidFill>
              </a:rPr>
              <a:t>Pourquoi cartographier les positions des Français sur les politiques de contrôle </a:t>
            </a:r>
          </a:p>
          <a:p>
            <a:pPr marL="82550" algn="ctr"/>
            <a:r>
              <a:rPr lang="fr-FR" sz="2400" b="1" dirty="0">
                <a:solidFill>
                  <a:schemeClr val="bg1"/>
                </a:solidFill>
              </a:rPr>
              <a:t>de l’alcool, du tabac et des JHA en France ?</a:t>
            </a:r>
            <a:endParaRPr lang="fr-FR" sz="2400" b="1" dirty="0">
              <a:solidFill>
                <a:srgbClr val="FFCC00"/>
              </a:solidFill>
            </a:endParaRPr>
          </a:p>
        </p:txBody>
      </p:sp>
      <p:sp>
        <p:nvSpPr>
          <p:cNvPr id="35" name="Rectangle 34">
            <a:extLst>
              <a:ext uri="{FF2B5EF4-FFF2-40B4-BE49-F238E27FC236}">
                <a16:creationId xmlns:a16="http://schemas.microsoft.com/office/drawing/2014/main" id="{55C56566-A5C2-4267-A3D6-1AEE89971202}"/>
              </a:ext>
            </a:extLst>
          </p:cNvPr>
          <p:cNvSpPr/>
          <p:nvPr/>
        </p:nvSpPr>
        <p:spPr>
          <a:xfrm>
            <a:off x="3003053" y="1353336"/>
            <a:ext cx="8202221" cy="2956727"/>
          </a:xfrm>
          <a:prstGeom prst="rect">
            <a:avLst/>
          </a:prstGeom>
          <a:gradFill flip="none" rotWithShape="1">
            <a:gsLst>
              <a:gs pos="2000">
                <a:schemeClr val="accent1">
                  <a:shade val="30000"/>
                  <a:satMod val="115000"/>
                </a:schemeClr>
              </a:gs>
              <a:gs pos="34000">
                <a:schemeClr val="accent1">
                  <a:shade val="67500"/>
                  <a:satMod val="115000"/>
                </a:schemeClr>
              </a:gs>
              <a:gs pos="65000">
                <a:schemeClr val="accent1">
                  <a:shade val="100000"/>
                  <a:satMod val="115000"/>
                </a:schemeClr>
              </a:gs>
            </a:gsLst>
            <a:lin ang="2700000" scaled="1"/>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effectLst>
                  <a:outerShdw blurRad="38100" dist="38100" dir="2700000" algn="tl">
                    <a:srgbClr val="000000">
                      <a:alpha val="43137"/>
                    </a:srgbClr>
                  </a:outerShdw>
                </a:effectLst>
              </a:rPr>
              <a:t>Les cinq positions par rapport aux politiques des drogues </a:t>
            </a:r>
          </a:p>
          <a:p>
            <a:pPr algn="ctr"/>
            <a:r>
              <a:rPr lang="fr-FR" sz="2000" b="1" dirty="0">
                <a:effectLst>
                  <a:outerShdw blurRad="38100" dist="38100" dir="2700000" algn="tl">
                    <a:srgbClr val="000000">
                      <a:alpha val="43137"/>
                    </a:srgbClr>
                  </a:outerShdw>
                </a:effectLst>
              </a:rPr>
              <a:t>(</a:t>
            </a:r>
            <a:r>
              <a:rPr lang="fr-FR" sz="2000" b="1" dirty="0" err="1">
                <a:effectLst>
                  <a:outerShdw blurRad="38100" dist="38100" dir="2700000" algn="tl">
                    <a:srgbClr val="000000">
                      <a:alpha val="43137"/>
                    </a:srgbClr>
                  </a:outerShdw>
                </a:effectLst>
              </a:rPr>
              <a:t>Goode</a:t>
            </a:r>
            <a:r>
              <a:rPr lang="fr-FR" sz="2000" b="1" dirty="0">
                <a:effectLst>
                  <a:outerShdw blurRad="38100" dist="38100" dir="2700000" algn="tl">
                    <a:srgbClr val="000000">
                      <a:alpha val="43137"/>
                    </a:srgbClr>
                  </a:outerShdw>
                </a:effectLst>
              </a:rPr>
              <a:t>, 1998) </a:t>
            </a:r>
          </a:p>
          <a:p>
            <a:pPr marL="1079500" indent="-457200">
              <a:lnSpc>
                <a:spcPct val="150000"/>
              </a:lnSpc>
              <a:buClr>
                <a:srgbClr val="FFC000"/>
              </a:buClr>
              <a:buFont typeface="+mj-lt"/>
              <a:buAutoNum type="arabicPeriod"/>
            </a:pPr>
            <a:r>
              <a:rPr lang="fr-FR" sz="2000" b="1" dirty="0">
                <a:effectLst>
                  <a:outerShdw blurRad="38100" dist="38100" dir="2700000" algn="tl">
                    <a:srgbClr val="000000">
                      <a:alpha val="43137"/>
                    </a:srgbClr>
                  </a:outerShdw>
                </a:effectLst>
              </a:rPr>
              <a:t>Les conservateurs culturels</a:t>
            </a:r>
          </a:p>
          <a:p>
            <a:pPr marL="1079500" indent="-457200">
              <a:lnSpc>
                <a:spcPct val="150000"/>
              </a:lnSpc>
              <a:buClr>
                <a:srgbClr val="FFC000"/>
              </a:buClr>
              <a:buFont typeface="+mj-lt"/>
              <a:buAutoNum type="arabicPeriod"/>
            </a:pPr>
            <a:r>
              <a:rPr lang="fr-FR" sz="2000" b="1" dirty="0">
                <a:effectLst>
                  <a:outerShdw blurRad="38100" dist="38100" dir="2700000" algn="tl">
                    <a:srgbClr val="000000">
                      <a:alpha val="43137"/>
                    </a:srgbClr>
                  </a:outerShdw>
                </a:effectLst>
              </a:rPr>
              <a:t>Les libéralistes du libre-échange</a:t>
            </a:r>
          </a:p>
          <a:p>
            <a:pPr marL="1079500" indent="-457200">
              <a:lnSpc>
                <a:spcPct val="150000"/>
              </a:lnSpc>
              <a:buClr>
                <a:srgbClr val="FFC000"/>
              </a:buClr>
              <a:buFont typeface="+mj-lt"/>
              <a:buAutoNum type="arabicPeriod"/>
            </a:pPr>
            <a:r>
              <a:rPr lang="fr-FR" sz="2000" b="1" dirty="0">
                <a:effectLst>
                  <a:outerShdw blurRad="38100" dist="38100" dir="2700000" algn="tl">
                    <a:srgbClr val="000000">
                      <a:alpha val="43137"/>
                    </a:srgbClr>
                  </a:outerShdw>
                </a:effectLst>
              </a:rPr>
              <a:t>Les </a:t>
            </a:r>
            <a:r>
              <a:rPr lang="fr-FR" sz="2000" b="1" dirty="0" err="1">
                <a:effectLst>
                  <a:outerShdw blurRad="38100" dist="38100" dir="2700000" algn="tl">
                    <a:srgbClr val="000000">
                      <a:alpha val="43137"/>
                    </a:srgbClr>
                  </a:outerShdw>
                </a:effectLst>
              </a:rPr>
              <a:t>légalisationnistes</a:t>
            </a:r>
            <a:r>
              <a:rPr lang="fr-FR" sz="2000" b="1" dirty="0">
                <a:effectLst>
                  <a:outerShdw blurRad="38100" dist="38100" dir="2700000" algn="tl">
                    <a:srgbClr val="000000">
                      <a:alpha val="43137"/>
                    </a:srgbClr>
                  </a:outerShdw>
                </a:effectLst>
              </a:rPr>
              <a:t> progressistes</a:t>
            </a:r>
          </a:p>
          <a:p>
            <a:pPr marL="1079500" indent="-457200">
              <a:lnSpc>
                <a:spcPct val="150000"/>
              </a:lnSpc>
              <a:buClr>
                <a:srgbClr val="FFC000"/>
              </a:buClr>
              <a:buFont typeface="+mj-lt"/>
              <a:buAutoNum type="arabicPeriod"/>
            </a:pPr>
            <a:r>
              <a:rPr lang="fr-FR" sz="2000" b="1" dirty="0">
                <a:effectLst>
                  <a:outerShdw blurRad="38100" dist="38100" dir="2700000" algn="tl">
                    <a:srgbClr val="000000">
                      <a:alpha val="43137"/>
                    </a:srgbClr>
                  </a:outerShdw>
                </a:effectLst>
              </a:rPr>
              <a:t>Les prohibitionnistes progressistes</a:t>
            </a:r>
          </a:p>
          <a:p>
            <a:pPr marL="1079500" indent="-457200">
              <a:lnSpc>
                <a:spcPct val="150000"/>
              </a:lnSpc>
              <a:buClr>
                <a:srgbClr val="FFC000"/>
              </a:buClr>
              <a:buFont typeface="+mj-lt"/>
              <a:buAutoNum type="arabicPeriod"/>
            </a:pPr>
            <a:r>
              <a:rPr lang="fr-FR" sz="2000" b="1" dirty="0">
                <a:effectLst>
                  <a:outerShdw blurRad="38100" dist="38100" dir="2700000" algn="tl">
                    <a:srgbClr val="000000">
                      <a:alpha val="43137"/>
                    </a:srgbClr>
                  </a:outerShdw>
                </a:effectLst>
              </a:rPr>
              <a:t>Les constructionnistes radicaux</a:t>
            </a:r>
          </a:p>
        </p:txBody>
      </p:sp>
      <p:cxnSp>
        <p:nvCxnSpPr>
          <p:cNvPr id="26" name="Connecteur droit 25">
            <a:extLst>
              <a:ext uri="{FF2B5EF4-FFF2-40B4-BE49-F238E27FC236}">
                <a16:creationId xmlns:a16="http://schemas.microsoft.com/office/drawing/2014/main" id="{857E7BE0-CCED-4C9E-AF61-705A70AFE04D}"/>
              </a:ext>
            </a:extLst>
          </p:cNvPr>
          <p:cNvCxnSpPr>
            <a:cxnSpLocks/>
          </p:cNvCxnSpPr>
          <p:nvPr/>
        </p:nvCxnSpPr>
        <p:spPr>
          <a:xfrm flipH="1">
            <a:off x="326252" y="6679769"/>
            <a:ext cx="11206739" cy="0"/>
          </a:xfrm>
          <a:prstGeom prst="line">
            <a:avLst/>
          </a:prstGeom>
          <a:ln w="12700">
            <a:solidFill>
              <a:srgbClr val="EDED09"/>
            </a:solidFill>
          </a:ln>
        </p:spPr>
        <p:style>
          <a:lnRef idx="1">
            <a:schemeClr val="accent2"/>
          </a:lnRef>
          <a:fillRef idx="0">
            <a:schemeClr val="accent2"/>
          </a:fillRef>
          <a:effectRef idx="0">
            <a:schemeClr val="accent2"/>
          </a:effectRef>
          <a:fontRef idx="minor">
            <a:schemeClr val="tx1"/>
          </a:fontRef>
        </p:style>
      </p:cxnSp>
      <p:cxnSp>
        <p:nvCxnSpPr>
          <p:cNvPr id="30" name="Connecteur droit 29">
            <a:extLst>
              <a:ext uri="{FF2B5EF4-FFF2-40B4-BE49-F238E27FC236}">
                <a16:creationId xmlns:a16="http://schemas.microsoft.com/office/drawing/2014/main" id="{BFCE8A83-BA1B-4944-9B1A-1C1D81D4133E}"/>
              </a:ext>
            </a:extLst>
          </p:cNvPr>
          <p:cNvCxnSpPr>
            <a:cxnSpLocks/>
          </p:cNvCxnSpPr>
          <p:nvPr/>
        </p:nvCxnSpPr>
        <p:spPr>
          <a:xfrm flipH="1">
            <a:off x="321301" y="1700524"/>
            <a:ext cx="4951" cy="4979245"/>
          </a:xfrm>
          <a:prstGeom prst="line">
            <a:avLst/>
          </a:prstGeom>
          <a:ln w="12700">
            <a:solidFill>
              <a:srgbClr val="EDED09"/>
            </a:solidFill>
          </a:ln>
        </p:spPr>
        <p:style>
          <a:lnRef idx="1">
            <a:schemeClr val="accent2"/>
          </a:lnRef>
          <a:fillRef idx="0">
            <a:schemeClr val="accent2"/>
          </a:fillRef>
          <a:effectRef idx="0">
            <a:schemeClr val="accent2"/>
          </a:effectRef>
          <a:fontRef idx="minor">
            <a:schemeClr val="tx1"/>
          </a:fontRef>
        </p:style>
      </p:cxnSp>
    </p:spTree>
    <p:custDataLst>
      <p:tags r:id="rId1"/>
    </p:custDataLst>
    <p:extLst>
      <p:ext uri="{BB962C8B-B14F-4D97-AF65-F5344CB8AC3E}">
        <p14:creationId xmlns:p14="http://schemas.microsoft.com/office/powerpoint/2010/main" val="794672181"/>
      </p:ext>
    </p:extLst>
  </p:cSld>
  <p:clrMapOvr>
    <a:masterClrMapping/>
  </p:clrMapOvr>
  <mc:AlternateContent xmlns:mc="http://schemas.openxmlformats.org/markup-compatibility/2006" xmlns:p14="http://schemas.microsoft.com/office/powerpoint/2010/main">
    <mc:Choice Requires="p14">
      <p:transition spd="slow" p14:dur="2000" advTm="67063"/>
    </mc:Choice>
    <mc:Fallback xmlns="">
      <p:transition spd="slow" advTm="670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ircle(in)">
                                      <p:cBhvr>
                                        <p:cTn id="7" dur="2000"/>
                                        <p:tgtEl>
                                          <p:spTgt spid="26"/>
                                        </p:tgtEl>
                                      </p:cBhvr>
                                    </p:animEffect>
                                  </p:childTnLst>
                                </p:cTn>
                              </p:par>
                              <p:par>
                                <p:cTn id="8" presetID="22" presetClass="entr" presetSubtype="4"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00"/>
                                        <p:tgtEl>
                                          <p:spTgt spid="30"/>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p:tgtEl>
                                          <p:spTgt spid="35"/>
                                        </p:tgtEl>
                                        <p:attrNameLst>
                                          <p:attrName>ppt_y</p:attrName>
                                        </p:attrNameLst>
                                      </p:cBhvr>
                                      <p:tavLst>
                                        <p:tav tm="0">
                                          <p:val>
                                            <p:strVal val="#ppt_y+#ppt_h*1.125000"/>
                                          </p:val>
                                        </p:tav>
                                        <p:tav tm="100000">
                                          <p:val>
                                            <p:strVal val="#ppt_y"/>
                                          </p:val>
                                        </p:tav>
                                      </p:tavLst>
                                    </p:anim>
                                    <p:animEffect transition="in" filter="wipe(up)">
                                      <p:cBhvr>
                                        <p:cTn id="16" dur="500"/>
                                        <p:tgtEl>
                                          <p:spTgt spid="3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3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027"/>
                                        </p:tgtEl>
                                        <p:attrNameLst>
                                          <p:attrName>style.visibility</p:attrName>
                                        </p:attrNameLst>
                                      </p:cBhvr>
                                      <p:to>
                                        <p:strVal val="visible"/>
                                      </p:to>
                                    </p:set>
                                    <p:animEffect transition="in" filter="fade">
                                      <p:cBhvr>
                                        <p:cTn id="25" dur="1000"/>
                                        <p:tgtEl>
                                          <p:spTgt spid="1027"/>
                                        </p:tgtEl>
                                      </p:cBhvr>
                                    </p:animEffect>
                                    <p:anim calcmode="lin" valueType="num">
                                      <p:cBhvr>
                                        <p:cTn id="26" dur="1000" fill="hold"/>
                                        <p:tgtEl>
                                          <p:spTgt spid="1027"/>
                                        </p:tgtEl>
                                        <p:attrNameLst>
                                          <p:attrName>ppt_x</p:attrName>
                                        </p:attrNameLst>
                                      </p:cBhvr>
                                      <p:tavLst>
                                        <p:tav tm="0">
                                          <p:val>
                                            <p:strVal val="#ppt_x"/>
                                          </p:val>
                                        </p:tav>
                                        <p:tav tm="100000">
                                          <p:val>
                                            <p:strVal val="#ppt_x"/>
                                          </p:val>
                                        </p:tav>
                                      </p:tavLst>
                                    </p:anim>
                                    <p:anim calcmode="lin" valueType="num">
                                      <p:cBhvr>
                                        <p:cTn id="27"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1027"/>
                                        </p:tgtEl>
                                      </p:cBhvr>
                                    </p:animEffect>
                                    <p:set>
                                      <p:cBhvr>
                                        <p:cTn id="32" dur="1" fill="hold">
                                          <p:stCondLst>
                                            <p:cond delay="499"/>
                                          </p:stCondLst>
                                        </p:cTn>
                                        <p:tgtEl>
                                          <p:spTgt spid="102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031"/>
                                        </p:tgtEl>
                                        <p:attrNameLst>
                                          <p:attrName>style.visibility</p:attrName>
                                        </p:attrNameLst>
                                      </p:cBhvr>
                                      <p:to>
                                        <p:strVal val="visible"/>
                                      </p:to>
                                    </p:set>
                                    <p:animEffect transition="in" filter="barn(inVertical)">
                                      <p:cBhvr>
                                        <p:cTn id="37" dur="500"/>
                                        <p:tgtEl>
                                          <p:spTgt spid="103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1031"/>
                                        </p:tgtEl>
                                      </p:cBhvr>
                                    </p:animEffect>
                                    <p:set>
                                      <p:cBhvr>
                                        <p:cTn id="42" dur="1" fill="hold">
                                          <p:stCondLst>
                                            <p:cond delay="499"/>
                                          </p:stCondLst>
                                        </p:cTn>
                                        <p:tgtEl>
                                          <p:spTgt spid="1031"/>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arn(inVertical)">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21"/>
                                        </p:tgtEl>
                                      </p:cBhvr>
                                    </p:animEffect>
                                    <p:set>
                                      <p:cBhvr>
                                        <p:cTn id="52"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animBg="1"/>
      <p:bldP spid="1027" grpId="1" animBg="1"/>
      <p:bldP spid="1031" grpId="0" animBg="1"/>
      <p:bldP spid="1031" grpId="1" animBg="1"/>
      <p:bldP spid="21" grpId="0" animBg="1"/>
      <p:bldP spid="21" grpId="1" animBg="1"/>
      <p:bldP spid="35" grpId="0" animBg="1"/>
      <p:bldP spid="35"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80610"/>
            <a:ext cx="12192000" cy="7019220"/>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141663" lvl="1"/>
            <a:endParaRPr lang="fr-FR" sz="2400" b="1" dirty="0">
              <a:solidFill>
                <a:schemeClr val="bg1"/>
              </a:solidFill>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65087F04-7E7D-4F36-BD3F-B9B2ECFDD9DB}"/>
              </a:ext>
            </a:extLst>
          </p:cNvPr>
          <p:cNvSpPr/>
          <p:nvPr/>
        </p:nvSpPr>
        <p:spPr>
          <a:xfrm>
            <a:off x="117565" y="551079"/>
            <a:ext cx="11297861" cy="736835"/>
          </a:xfrm>
          <a:prstGeom prst="rect">
            <a:avLst/>
          </a:prstGeom>
          <a:noFill/>
          <a:ln>
            <a:noFill/>
          </a:ln>
          <a:effectLst>
            <a:outerShdw blurRad="50800" dist="38100" dir="2700000" algn="tl" rotWithShape="0">
              <a:srgbClr val="FFC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2550" algn="ctr"/>
            <a:r>
              <a:rPr lang="fr-FR" sz="2400" b="1" dirty="0">
                <a:solidFill>
                  <a:schemeClr val="bg1"/>
                </a:solidFill>
              </a:rPr>
              <a:t>Pourquoi cartographier les positions des Français sur les politiques de contrôle de l’alcool, tabac et JHA en France ?</a:t>
            </a:r>
            <a:endParaRPr lang="fr-FR" sz="2400" b="1" dirty="0">
              <a:solidFill>
                <a:srgbClr val="FFCC00"/>
              </a:solidFill>
            </a:endParaRPr>
          </a:p>
        </p:txBody>
      </p:sp>
      <p:cxnSp>
        <p:nvCxnSpPr>
          <p:cNvPr id="19" name="Connecteur droit 18">
            <a:extLst>
              <a:ext uri="{FF2B5EF4-FFF2-40B4-BE49-F238E27FC236}">
                <a16:creationId xmlns:a16="http://schemas.microsoft.com/office/drawing/2014/main" id="{9830E598-173A-4258-B36A-91CBBC92E5D5}"/>
              </a:ext>
            </a:extLst>
          </p:cNvPr>
          <p:cNvCxnSpPr>
            <a:cxnSpLocks/>
          </p:cNvCxnSpPr>
          <p:nvPr/>
        </p:nvCxnSpPr>
        <p:spPr>
          <a:xfrm>
            <a:off x="284811" y="1379992"/>
            <a:ext cx="10963367" cy="0"/>
          </a:xfrm>
          <a:prstGeom prst="line">
            <a:avLst/>
          </a:prstGeom>
        </p:spPr>
        <p:style>
          <a:lnRef idx="1">
            <a:schemeClr val="accent4"/>
          </a:lnRef>
          <a:fillRef idx="0">
            <a:schemeClr val="accent4"/>
          </a:fillRef>
          <a:effectRef idx="0">
            <a:schemeClr val="accent4"/>
          </a:effectRef>
          <a:fontRef idx="minor">
            <a:schemeClr val="tx1"/>
          </a:fontRef>
        </p:style>
      </p:cxnSp>
      <p:sp>
        <p:nvSpPr>
          <p:cNvPr id="18" name="Rectangle 17">
            <a:extLst>
              <a:ext uri="{FF2B5EF4-FFF2-40B4-BE49-F238E27FC236}">
                <a16:creationId xmlns:a16="http://schemas.microsoft.com/office/drawing/2014/main" id="{475CA5C9-E10D-4FE0-B8EE-DEDF9F1A764A}"/>
              </a:ext>
            </a:extLst>
          </p:cNvPr>
          <p:cNvSpPr/>
          <p:nvPr/>
        </p:nvSpPr>
        <p:spPr>
          <a:xfrm>
            <a:off x="1255071" y="3729303"/>
            <a:ext cx="9885081" cy="902524"/>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Ø"/>
            </a:pPr>
            <a:endParaRPr lang="fr-FR" sz="2400" b="1" dirty="0">
              <a:effectLst>
                <a:outerShdw blurRad="38100" dist="38100" dir="2700000" algn="tl">
                  <a:srgbClr val="000000">
                    <a:alpha val="43137"/>
                  </a:srgbClr>
                </a:outerShdw>
              </a:effectLst>
            </a:endParaRPr>
          </a:p>
        </p:txBody>
      </p:sp>
      <p:cxnSp>
        <p:nvCxnSpPr>
          <p:cNvPr id="28" name="Connecteur droit 27">
            <a:extLst>
              <a:ext uri="{FF2B5EF4-FFF2-40B4-BE49-F238E27FC236}">
                <a16:creationId xmlns:a16="http://schemas.microsoft.com/office/drawing/2014/main" id="{34B420EE-601E-4AAC-8AFF-87CF86B9A0DD}"/>
              </a:ext>
            </a:extLst>
          </p:cNvPr>
          <p:cNvCxnSpPr>
            <a:cxnSpLocks/>
          </p:cNvCxnSpPr>
          <p:nvPr/>
        </p:nvCxnSpPr>
        <p:spPr>
          <a:xfrm>
            <a:off x="284811" y="1513098"/>
            <a:ext cx="0" cy="4620507"/>
          </a:xfrm>
          <a:prstGeom prst="line">
            <a:avLst/>
          </a:prstGeom>
          <a:ln w="12700">
            <a:solidFill>
              <a:srgbClr val="EDED09"/>
            </a:solidFill>
          </a:ln>
        </p:spPr>
        <p:style>
          <a:lnRef idx="1">
            <a:schemeClr val="accent2"/>
          </a:lnRef>
          <a:fillRef idx="0">
            <a:schemeClr val="accent2"/>
          </a:fillRef>
          <a:effectRef idx="0">
            <a:schemeClr val="accent2"/>
          </a:effectRef>
          <a:fontRef idx="minor">
            <a:schemeClr val="tx1"/>
          </a:fontRef>
        </p:style>
      </p:cxnSp>
      <p:sp>
        <p:nvSpPr>
          <p:cNvPr id="31" name="Rectangle 30">
            <a:extLst>
              <a:ext uri="{FF2B5EF4-FFF2-40B4-BE49-F238E27FC236}">
                <a16:creationId xmlns:a16="http://schemas.microsoft.com/office/drawing/2014/main" id="{CDEBE2E0-06BC-456B-B228-D1C1EFF44627}"/>
              </a:ext>
            </a:extLst>
          </p:cNvPr>
          <p:cNvSpPr/>
          <p:nvPr/>
        </p:nvSpPr>
        <p:spPr>
          <a:xfrm>
            <a:off x="403368" y="3144797"/>
            <a:ext cx="11226394" cy="3162124"/>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a:buClr>
                <a:srgbClr val="FFC000"/>
              </a:buClr>
            </a:pPr>
            <a:r>
              <a:rPr lang="fr-FR" b="1" dirty="0">
                <a:effectLst>
                  <a:outerShdw blurRad="38100" dist="38100" dir="2700000" algn="tl">
                    <a:srgbClr val="000000">
                      <a:alpha val="43137"/>
                    </a:srgbClr>
                  </a:outerShdw>
                </a:effectLst>
              </a:rPr>
              <a:t> </a:t>
            </a:r>
          </a:p>
          <a:p>
            <a:pPr>
              <a:buClr>
                <a:srgbClr val="FFC000"/>
              </a:buClr>
            </a:pPr>
            <a:r>
              <a:rPr lang="fr-FR" b="1" dirty="0">
                <a:effectLst>
                  <a:outerShdw blurRad="38100" dist="38100" dir="2700000" algn="tl">
                    <a:srgbClr val="000000">
                      <a:alpha val="43137"/>
                    </a:srgbClr>
                  </a:outerShdw>
                </a:effectLst>
              </a:rPr>
              <a:t> </a:t>
            </a:r>
            <a:r>
              <a:rPr lang="fr-FR" sz="2000" b="1" dirty="0">
                <a:solidFill>
                  <a:schemeClr val="bg1"/>
                </a:solidFill>
              </a:rPr>
              <a:t>Dans la littérature scientifique : </a:t>
            </a:r>
          </a:p>
          <a:p>
            <a:pPr marL="285750" indent="-285750">
              <a:buClr>
                <a:srgbClr val="FFC000"/>
              </a:buClr>
              <a:buFont typeface="Wingdings" panose="05000000000000000000" pitchFamily="2" charset="2"/>
              <a:buChar char=""/>
            </a:pPr>
            <a:endParaRPr lang="fr-FR" sz="2000" b="1" dirty="0">
              <a:solidFill>
                <a:schemeClr val="bg1"/>
              </a:solidFill>
            </a:endParaRPr>
          </a:p>
          <a:p>
            <a:pPr marL="342900" indent="-168275">
              <a:buClr>
                <a:srgbClr val="FFC000"/>
              </a:buClr>
              <a:buFont typeface="Wingdings" panose="05000000000000000000" pitchFamily="2" charset="2"/>
              <a:buChar char="Ø"/>
            </a:pPr>
            <a:r>
              <a:rPr lang="fr-FR" sz="2000" b="1" dirty="0">
                <a:solidFill>
                  <a:schemeClr val="bg1"/>
                </a:solidFill>
              </a:rPr>
              <a:t> </a:t>
            </a:r>
            <a:r>
              <a:rPr lang="fr-FR" sz="2000" b="1" u="sng" dirty="0">
                <a:solidFill>
                  <a:schemeClr val="bg1"/>
                </a:solidFill>
              </a:rPr>
              <a:t>des études sur certains aspects des politiques de contrôle</a:t>
            </a:r>
          </a:p>
          <a:p>
            <a:pPr>
              <a:buClr>
                <a:srgbClr val="FFC000"/>
              </a:buClr>
            </a:pPr>
            <a:endParaRPr lang="fr-FR" sz="1050" dirty="0"/>
          </a:p>
          <a:p>
            <a:pPr marL="542925" indent="-185738">
              <a:buClr>
                <a:srgbClr val="FFC000"/>
              </a:buClr>
              <a:buFont typeface="Wingdings" panose="05000000000000000000" pitchFamily="2" charset="2"/>
              <a:buChar char="§"/>
            </a:pPr>
            <a:r>
              <a:rPr lang="fr-FR" sz="2000" dirty="0"/>
              <a:t>Le soutien public est plus important pour des campagnes d'éducation et les mesures faiblement intrusives que pour la fiscalité ou les restrictions de vente </a:t>
            </a:r>
            <a:r>
              <a:rPr lang="fr-FR" sz="1600" dirty="0"/>
              <a:t>(</a:t>
            </a:r>
            <a:r>
              <a:rPr lang="fr-FR" sz="1600" dirty="0" err="1"/>
              <a:t>Diepeveen</a:t>
            </a:r>
            <a:r>
              <a:rPr lang="fr-FR" sz="1600" dirty="0"/>
              <a:t>, Ling, </a:t>
            </a:r>
            <a:r>
              <a:rPr lang="fr-FR" sz="1600" dirty="0" err="1"/>
              <a:t>Suhrcke</a:t>
            </a:r>
            <a:r>
              <a:rPr lang="fr-FR" sz="1600" dirty="0"/>
              <a:t>, Roland et Marteau, 2013)</a:t>
            </a:r>
          </a:p>
          <a:p>
            <a:pPr>
              <a:buClr>
                <a:srgbClr val="FFC000"/>
              </a:buClr>
            </a:pPr>
            <a:endParaRPr lang="fr-FR" sz="1050" b="1" dirty="0">
              <a:solidFill>
                <a:schemeClr val="bg1"/>
              </a:solidFill>
            </a:endParaRPr>
          </a:p>
          <a:p>
            <a:pPr marL="342900" indent="-168275">
              <a:buClr>
                <a:srgbClr val="FFC000"/>
              </a:buClr>
              <a:buFont typeface="Wingdings" panose="05000000000000000000" pitchFamily="2" charset="2"/>
              <a:buChar char="Ø"/>
            </a:pPr>
            <a:r>
              <a:rPr lang="fr-FR" sz="2000" b="1" u="sng" dirty="0">
                <a:solidFill>
                  <a:schemeClr val="bg1"/>
                </a:solidFill>
              </a:rPr>
              <a:t> </a:t>
            </a:r>
            <a:r>
              <a:rPr lang="fr-FR" sz="2000" b="1" u="sng" dirty="0">
                <a:solidFill>
                  <a:schemeClr val="bg1"/>
                </a:solidFill>
                <a:sym typeface="Wingdings" panose="05000000000000000000" pitchFamily="2" charset="2"/>
              </a:rPr>
              <a:t> </a:t>
            </a:r>
            <a:r>
              <a:rPr lang="fr-FR" sz="2000" b="1" u="sng" dirty="0">
                <a:solidFill>
                  <a:schemeClr val="bg1"/>
                </a:solidFill>
              </a:rPr>
              <a:t>des études sur certains de ces produits</a:t>
            </a:r>
          </a:p>
          <a:p>
            <a:pPr marL="615950" indent="-166688" algn="just">
              <a:buClr>
                <a:srgbClr val="FFC000"/>
              </a:buClr>
              <a:buFont typeface="Wingdings" panose="05000000000000000000" pitchFamily="2" charset="2"/>
              <a:buChar char="§"/>
            </a:pPr>
            <a:r>
              <a:rPr lang="fr-FR" sz="2000" dirty="0"/>
              <a:t>Les risques liés à la consommation de tabac et d’alcool (notamment à l’encontre des femmes enceintes) sont mieux pris en compte par la population française aujourd’hui </a:t>
            </a:r>
            <a:r>
              <a:rPr lang="fr-FR" sz="1600" dirty="0"/>
              <a:t>(Costes, Le </a:t>
            </a:r>
            <a:r>
              <a:rPr lang="fr-FR" sz="1600" dirty="0" err="1"/>
              <a:t>Nézet</a:t>
            </a:r>
            <a:r>
              <a:rPr lang="fr-FR" sz="1600" dirty="0"/>
              <a:t>, </a:t>
            </a:r>
            <a:r>
              <a:rPr lang="fr-FR" sz="1600" dirty="0" err="1"/>
              <a:t>Spilka</a:t>
            </a:r>
            <a:r>
              <a:rPr lang="fr-FR" sz="1600" dirty="0"/>
              <a:t> et </a:t>
            </a:r>
            <a:r>
              <a:rPr lang="fr-FR" sz="1600" dirty="0" err="1"/>
              <a:t>Laffiteau</a:t>
            </a:r>
            <a:r>
              <a:rPr lang="fr-FR" sz="1600" dirty="0"/>
              <a:t>, 2010). </a:t>
            </a:r>
          </a:p>
          <a:p>
            <a:pPr marL="463550" indent="-190500" algn="just">
              <a:buClr>
                <a:srgbClr val="FFC000"/>
              </a:buClr>
              <a:buFont typeface="Arial" panose="020B0604020202020204" pitchFamily="34" charset="0"/>
              <a:buChar char="•"/>
            </a:pPr>
            <a:endParaRPr lang="fr-FR" sz="1600" dirty="0"/>
          </a:p>
          <a:p>
            <a:pPr marL="273050" algn="just">
              <a:buClr>
                <a:srgbClr val="FFC000"/>
              </a:buClr>
            </a:pPr>
            <a:endParaRPr lang="fr-FR" sz="1600" dirty="0"/>
          </a:p>
          <a:p>
            <a:pPr marL="558800" indent="-285750" algn="just">
              <a:buClr>
                <a:srgbClr val="FFC000"/>
              </a:buClr>
              <a:buFont typeface="Symbol" panose="05050102010706020507" pitchFamily="18" charset="2"/>
              <a:buChar char="Þ"/>
            </a:pPr>
            <a:r>
              <a:rPr lang="fr-FR" sz="2000" b="1" dirty="0">
                <a:effectLst>
                  <a:outerShdw blurRad="38100" dist="38100" dir="2700000" algn="tl">
                    <a:srgbClr val="000000">
                      <a:alpha val="43137"/>
                    </a:srgbClr>
                  </a:outerShdw>
                </a:effectLst>
              </a:rPr>
              <a:t>Aucune étude comparative regroupant ces trois produits légaux potentiellement </a:t>
            </a:r>
            <a:r>
              <a:rPr lang="fr-FR" sz="2000" b="1" dirty="0" err="1">
                <a:effectLst>
                  <a:outerShdw blurRad="38100" dist="38100" dir="2700000" algn="tl">
                    <a:srgbClr val="000000">
                      <a:alpha val="43137"/>
                    </a:srgbClr>
                  </a:outerShdw>
                </a:effectLst>
              </a:rPr>
              <a:t>addicitfs</a:t>
            </a:r>
            <a:r>
              <a:rPr lang="fr-FR" sz="2000" b="1" dirty="0">
                <a:effectLst>
                  <a:outerShdw blurRad="38100" dist="38100" dir="2700000" algn="tl">
                    <a:srgbClr val="000000">
                      <a:alpha val="43137"/>
                    </a:srgbClr>
                  </a:outerShdw>
                </a:effectLst>
              </a:rPr>
              <a:t> au regard des politiques de contrôle</a:t>
            </a:r>
          </a:p>
          <a:p>
            <a:pPr marL="273050" algn="just">
              <a:buClr>
                <a:srgbClr val="FFC000"/>
              </a:buClr>
            </a:pPr>
            <a:r>
              <a:rPr lang="fr-FR" sz="1600" dirty="0"/>
              <a:t> </a:t>
            </a:r>
          </a:p>
          <a:p>
            <a:pPr marL="463550" indent="-190500" algn="just">
              <a:buClr>
                <a:srgbClr val="FFC000"/>
              </a:buClr>
              <a:buFont typeface="Arial" panose="020B0604020202020204" pitchFamily="34" charset="0"/>
              <a:buChar char="•"/>
            </a:pPr>
            <a:endParaRPr lang="fr-FR" sz="1600" dirty="0"/>
          </a:p>
          <a:p>
            <a:pPr marL="463550" indent="-285750" algn="ctr">
              <a:buClr>
                <a:srgbClr val="FFC000"/>
              </a:buClr>
              <a:buFont typeface="Arial" panose="020B0604020202020204" pitchFamily="34" charset="0"/>
              <a:buChar char="•"/>
            </a:pPr>
            <a:endParaRPr lang="fr-FR" dirty="0"/>
          </a:p>
          <a:p>
            <a:pPr marL="177800" algn="ctr">
              <a:buClr>
                <a:srgbClr val="FFC000"/>
              </a:buClr>
            </a:pPr>
            <a:r>
              <a:rPr lang="fr-FR" dirty="0"/>
              <a:t> </a:t>
            </a:r>
          </a:p>
          <a:p>
            <a:pPr marL="95250" indent="-95250" algn="just">
              <a:buClr>
                <a:srgbClr val="FFC000"/>
              </a:buClr>
              <a:buFont typeface="Arial" panose="020B0604020202020204" pitchFamily="34" charset="0"/>
              <a:buChar char="•"/>
            </a:pPr>
            <a:endParaRPr lang="fr-FR" dirty="0"/>
          </a:p>
          <a:p>
            <a:pPr marL="269875" indent="-174625" algn="ctr">
              <a:buClr>
                <a:srgbClr val="FFC000"/>
              </a:buClr>
              <a:buFont typeface="Wingdings" panose="05000000000000000000" pitchFamily="2" charset="2"/>
              <a:buChar char="§"/>
            </a:pPr>
            <a:endParaRPr lang="fr-FR" dirty="0"/>
          </a:p>
          <a:p>
            <a:pPr marL="285750" indent="-285750">
              <a:buClr>
                <a:srgbClr val="FFC000"/>
              </a:buClr>
              <a:buFont typeface="Wingdings" panose="05000000000000000000" pitchFamily="2" charset="2"/>
              <a:buChar char="§"/>
            </a:pPr>
            <a:endParaRPr lang="fr-FR" b="1" dirty="0">
              <a:effectLst>
                <a:outerShdw blurRad="38100" dist="38100" dir="2700000" algn="tl">
                  <a:srgbClr val="000000">
                    <a:alpha val="43137"/>
                  </a:srgbClr>
                </a:outerShdw>
              </a:effectLst>
            </a:endParaRPr>
          </a:p>
          <a:p>
            <a:endParaRPr lang="fr-FR" b="1" dirty="0">
              <a:effectLst>
                <a:outerShdw blurRad="38100" dist="38100" dir="2700000" algn="tl">
                  <a:srgbClr val="000000">
                    <a:alpha val="43137"/>
                  </a:srgbClr>
                </a:outerShdw>
              </a:effectLst>
            </a:endParaRPr>
          </a:p>
        </p:txBody>
      </p:sp>
      <p:sp>
        <p:nvSpPr>
          <p:cNvPr id="34" name="Rectangle 33">
            <a:extLst>
              <a:ext uri="{FF2B5EF4-FFF2-40B4-BE49-F238E27FC236}">
                <a16:creationId xmlns:a16="http://schemas.microsoft.com/office/drawing/2014/main" id="{1DF7868B-BE02-4C33-BF14-4B24FBC7078C}"/>
              </a:ext>
            </a:extLst>
          </p:cNvPr>
          <p:cNvSpPr/>
          <p:nvPr/>
        </p:nvSpPr>
        <p:spPr>
          <a:xfrm>
            <a:off x="0" y="-101412"/>
            <a:ext cx="12192000" cy="43656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4404729C-CBA0-4FC8-9455-323139E4D93F}"/>
              </a:ext>
            </a:extLst>
          </p:cNvPr>
          <p:cNvSpPr/>
          <p:nvPr/>
        </p:nvSpPr>
        <p:spPr>
          <a:xfrm>
            <a:off x="2101932" y="-144380"/>
            <a:ext cx="1876302" cy="470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2060"/>
                </a:solidFill>
                <a:effectLst>
                  <a:outerShdw blurRad="38100" dist="38100" dir="2700000" algn="tl">
                    <a:srgbClr val="000000">
                      <a:alpha val="43137"/>
                    </a:srgbClr>
                  </a:outerShdw>
                </a:effectLst>
              </a:rPr>
              <a:t>Problématique</a:t>
            </a:r>
          </a:p>
        </p:txBody>
      </p:sp>
      <p:sp>
        <p:nvSpPr>
          <p:cNvPr id="33" name="Rectangle 32">
            <a:extLst>
              <a:ext uri="{FF2B5EF4-FFF2-40B4-BE49-F238E27FC236}">
                <a16:creationId xmlns:a16="http://schemas.microsoft.com/office/drawing/2014/main" id="{793B3036-452D-43C9-AF96-E56985BF9237}"/>
              </a:ext>
            </a:extLst>
          </p:cNvPr>
          <p:cNvSpPr/>
          <p:nvPr/>
        </p:nvSpPr>
        <p:spPr>
          <a:xfrm>
            <a:off x="0" y="-135124"/>
            <a:ext cx="2101932" cy="470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lumMod val="85000"/>
                  </a:schemeClr>
                </a:solidFill>
                <a:effectLst>
                  <a:outerShdw blurRad="38100" dist="38100" dir="2700000" algn="tl">
                    <a:srgbClr val="000000">
                      <a:alpha val="43137"/>
                    </a:srgbClr>
                  </a:outerShdw>
                </a:effectLst>
              </a:rPr>
              <a:t>Contexte</a:t>
            </a:r>
          </a:p>
        </p:txBody>
      </p:sp>
    </p:spTree>
    <p:custDataLst>
      <p:tags r:id="rId1"/>
    </p:custDataLst>
    <p:extLst>
      <p:ext uri="{BB962C8B-B14F-4D97-AF65-F5344CB8AC3E}">
        <p14:creationId xmlns:p14="http://schemas.microsoft.com/office/powerpoint/2010/main" val="3108220797"/>
      </p:ext>
    </p:extLst>
  </p:cSld>
  <p:clrMapOvr>
    <a:masterClrMapping/>
  </p:clrMapOvr>
  <mc:AlternateContent xmlns:mc="http://schemas.openxmlformats.org/markup-compatibility/2006" xmlns:p14="http://schemas.microsoft.com/office/powerpoint/2010/main">
    <mc:Choice Requires="p14">
      <p:transition spd="slow" p14:dur="2000" advTm="41815"/>
    </mc:Choice>
    <mc:Fallback xmlns="">
      <p:transition spd="slow" advTm="418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circle(in)">
                                      <p:cBhvr>
                                        <p:cTn id="7" dur="2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1">
                                            <p:txEl>
                                              <p:pRg st="11" end="11"/>
                                            </p:txEl>
                                          </p:spTgt>
                                        </p:tgtEl>
                                        <p:attrNameLst>
                                          <p:attrName>style.visibility</p:attrName>
                                        </p:attrNameLst>
                                      </p:cBhvr>
                                      <p:to>
                                        <p:strVal val="visible"/>
                                      </p:to>
                                    </p:set>
                                    <p:animEffect transition="in" filter="barn(inVertical)">
                                      <p:cBhvr>
                                        <p:cTn id="12" dur="500"/>
                                        <p:tgtEl>
                                          <p:spTgt spid="3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11478" y="-98519"/>
            <a:ext cx="12192000" cy="6941098"/>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73054" y="-98519"/>
            <a:ext cx="12265054" cy="48599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9830E598-173A-4258-B36A-91CBBC92E5D5}"/>
              </a:ext>
            </a:extLst>
          </p:cNvPr>
          <p:cNvCxnSpPr>
            <a:cxnSpLocks/>
          </p:cNvCxnSpPr>
          <p:nvPr/>
        </p:nvCxnSpPr>
        <p:spPr>
          <a:xfrm>
            <a:off x="292615" y="768214"/>
            <a:ext cx="11240946" cy="0"/>
          </a:xfrm>
          <a:prstGeom prst="line">
            <a:avLst/>
          </a:prstGeom>
        </p:spPr>
        <p:style>
          <a:lnRef idx="1">
            <a:schemeClr val="accent4"/>
          </a:lnRef>
          <a:fillRef idx="0">
            <a:schemeClr val="accent4"/>
          </a:fillRef>
          <a:effectRef idx="0">
            <a:schemeClr val="accent4"/>
          </a:effectRef>
          <a:fontRef idx="minor">
            <a:schemeClr val="tx1"/>
          </a:fontRef>
        </p:style>
      </p:cxnSp>
      <p:sp>
        <p:nvSpPr>
          <p:cNvPr id="22" name="Rectangle 21">
            <a:extLst>
              <a:ext uri="{FF2B5EF4-FFF2-40B4-BE49-F238E27FC236}">
                <a16:creationId xmlns:a16="http://schemas.microsoft.com/office/drawing/2014/main" id="{4404729C-CBA0-4FC8-9455-323139E4D93F}"/>
              </a:ext>
            </a:extLst>
          </p:cNvPr>
          <p:cNvSpPr/>
          <p:nvPr/>
        </p:nvSpPr>
        <p:spPr>
          <a:xfrm>
            <a:off x="2065405" y="-104498"/>
            <a:ext cx="1607126" cy="487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002060"/>
                </a:solidFill>
                <a:effectLst>
                  <a:outerShdw blurRad="38100" dist="38100" dir="2700000" algn="tl">
                    <a:srgbClr val="000000">
                      <a:alpha val="43137"/>
                    </a:srgbClr>
                  </a:outerShdw>
                </a:effectLst>
              </a:rPr>
              <a:t>Problématique</a:t>
            </a:r>
          </a:p>
        </p:txBody>
      </p:sp>
      <p:sp>
        <p:nvSpPr>
          <p:cNvPr id="6" name="Rectangle 5">
            <a:extLst>
              <a:ext uri="{FF2B5EF4-FFF2-40B4-BE49-F238E27FC236}">
                <a16:creationId xmlns:a16="http://schemas.microsoft.com/office/drawing/2014/main" id="{C0C44579-8839-43A6-B392-6971212E03E7}"/>
              </a:ext>
            </a:extLst>
          </p:cNvPr>
          <p:cNvSpPr/>
          <p:nvPr/>
        </p:nvSpPr>
        <p:spPr>
          <a:xfrm>
            <a:off x="189715" y="362144"/>
            <a:ext cx="11483387" cy="569387"/>
          </a:xfrm>
          <a:prstGeom prst="rect">
            <a:avLst/>
          </a:prstGeom>
        </p:spPr>
        <p:txBody>
          <a:bodyPr wrap="square">
            <a:spAutoFit/>
          </a:bodyPr>
          <a:lstStyle/>
          <a:p>
            <a:pPr marL="82550" algn="ctr"/>
            <a:r>
              <a:rPr lang="fr-FR" sz="2000" b="1" dirty="0">
                <a:solidFill>
                  <a:srgbClr val="FFCC00"/>
                </a:solidFill>
              </a:rPr>
              <a:t>Les positions des Français sur les politiques de contrôle : alcool, tabac et JHA</a:t>
            </a:r>
          </a:p>
          <a:p>
            <a:pPr marL="82550"/>
            <a:endParaRPr lang="fr-FR" sz="1100" b="1" dirty="0">
              <a:solidFill>
                <a:srgbClr val="FFCC00"/>
              </a:solidFill>
            </a:endParaRPr>
          </a:p>
        </p:txBody>
      </p:sp>
      <p:cxnSp>
        <p:nvCxnSpPr>
          <p:cNvPr id="26" name="Connecteur droit avec flèche 25">
            <a:extLst>
              <a:ext uri="{FF2B5EF4-FFF2-40B4-BE49-F238E27FC236}">
                <a16:creationId xmlns:a16="http://schemas.microsoft.com/office/drawing/2014/main" id="{C333ED90-B677-40E2-AAE6-9FB793DED94E}"/>
              </a:ext>
            </a:extLst>
          </p:cNvPr>
          <p:cNvCxnSpPr>
            <a:cxnSpLocks/>
          </p:cNvCxnSpPr>
          <p:nvPr/>
        </p:nvCxnSpPr>
        <p:spPr>
          <a:xfrm>
            <a:off x="1206800" y="2946232"/>
            <a:ext cx="9473181" cy="0"/>
          </a:xfrm>
          <a:prstGeom prst="straightConnector1">
            <a:avLst/>
          </a:prstGeom>
          <a:ln w="44450">
            <a:solidFill>
              <a:srgbClr val="0070C0"/>
            </a:solidFill>
            <a:headEnd type="triangle"/>
            <a:tailEnd type="triangle"/>
          </a:ln>
        </p:spPr>
        <p:style>
          <a:lnRef idx="1">
            <a:schemeClr val="dk1"/>
          </a:lnRef>
          <a:fillRef idx="0">
            <a:schemeClr val="dk1"/>
          </a:fillRef>
          <a:effectRef idx="0">
            <a:schemeClr val="dk1"/>
          </a:effectRef>
          <a:fontRef idx="minor">
            <a:schemeClr val="tx1"/>
          </a:fontRef>
        </p:style>
      </p:cxnSp>
      <p:sp>
        <p:nvSpPr>
          <p:cNvPr id="28" name="ZoneTexte 27">
            <a:extLst>
              <a:ext uri="{FF2B5EF4-FFF2-40B4-BE49-F238E27FC236}">
                <a16:creationId xmlns:a16="http://schemas.microsoft.com/office/drawing/2014/main" id="{E6C758BC-B15E-4D68-A629-6EDF8ACA4A59}"/>
              </a:ext>
            </a:extLst>
          </p:cNvPr>
          <p:cNvSpPr txBox="1"/>
          <p:nvPr/>
        </p:nvSpPr>
        <p:spPr>
          <a:xfrm>
            <a:off x="254417" y="3105834"/>
            <a:ext cx="2513114" cy="646331"/>
          </a:xfrm>
          <a:prstGeom prst="rect">
            <a:avLst/>
          </a:prstGeom>
          <a:noFill/>
        </p:spPr>
        <p:txBody>
          <a:bodyPr wrap="square" rtlCol="0">
            <a:spAutoFit/>
          </a:bodyPr>
          <a:lstStyle/>
          <a:p>
            <a:pPr algn="ctr"/>
            <a:r>
              <a:rPr lang="fr-FR" b="1" dirty="0">
                <a:solidFill>
                  <a:schemeClr val="bg1"/>
                </a:solidFill>
                <a:effectLst>
                  <a:outerShdw blurRad="38100" dist="38100" dir="2700000" algn="tl">
                    <a:srgbClr val="000000">
                      <a:alpha val="43137"/>
                    </a:srgbClr>
                  </a:outerShdw>
                </a:effectLst>
              </a:rPr>
              <a:t>Rejet de toute politique de contrôle</a:t>
            </a:r>
          </a:p>
        </p:txBody>
      </p:sp>
      <p:sp>
        <p:nvSpPr>
          <p:cNvPr id="29" name="ZoneTexte 28">
            <a:extLst>
              <a:ext uri="{FF2B5EF4-FFF2-40B4-BE49-F238E27FC236}">
                <a16:creationId xmlns:a16="http://schemas.microsoft.com/office/drawing/2014/main" id="{283A3A24-4B08-423D-B73D-C0B6FABD2D7D}"/>
              </a:ext>
            </a:extLst>
          </p:cNvPr>
          <p:cNvSpPr txBox="1"/>
          <p:nvPr/>
        </p:nvSpPr>
        <p:spPr>
          <a:xfrm>
            <a:off x="9423368" y="3075675"/>
            <a:ext cx="2463415" cy="646331"/>
          </a:xfrm>
          <a:prstGeom prst="rect">
            <a:avLst/>
          </a:prstGeom>
          <a:noFill/>
        </p:spPr>
        <p:txBody>
          <a:bodyPr wrap="square" rtlCol="0">
            <a:spAutoFit/>
          </a:bodyPr>
          <a:lstStyle/>
          <a:p>
            <a:pPr algn="ctr"/>
            <a:r>
              <a:rPr lang="fr-FR" b="1" dirty="0">
                <a:solidFill>
                  <a:schemeClr val="bg1"/>
                </a:solidFill>
                <a:effectLst>
                  <a:outerShdw blurRad="38100" dist="38100" dir="2700000" algn="tl">
                    <a:srgbClr val="000000">
                      <a:alpha val="43137"/>
                    </a:srgbClr>
                  </a:outerShdw>
                </a:effectLst>
              </a:rPr>
              <a:t>Acceptation de toute politique de contrôle</a:t>
            </a:r>
          </a:p>
        </p:txBody>
      </p:sp>
      <p:sp>
        <p:nvSpPr>
          <p:cNvPr id="11" name="Rectangle 10">
            <a:extLst>
              <a:ext uri="{FF2B5EF4-FFF2-40B4-BE49-F238E27FC236}">
                <a16:creationId xmlns:a16="http://schemas.microsoft.com/office/drawing/2014/main" id="{DEF05A01-93F4-473C-A960-0F3584FE8611}"/>
              </a:ext>
            </a:extLst>
          </p:cNvPr>
          <p:cNvSpPr/>
          <p:nvPr/>
        </p:nvSpPr>
        <p:spPr>
          <a:xfrm>
            <a:off x="3278591" y="2884555"/>
            <a:ext cx="5478258" cy="11614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effectLst>
                  <a:outerShdw blurRad="38100" dist="38100" dir="2700000" algn="tl">
                    <a:srgbClr val="000000">
                      <a:alpha val="43137"/>
                    </a:srgbClr>
                  </a:outerShdw>
                </a:effectLst>
              </a:rPr>
              <a:t>Entre ces deux extrêmes, </a:t>
            </a:r>
          </a:p>
          <a:p>
            <a:pPr algn="ctr"/>
            <a:r>
              <a:rPr lang="fr-FR" sz="1600" b="1" dirty="0">
                <a:solidFill>
                  <a:schemeClr val="bg1"/>
                </a:solidFill>
                <a:effectLst>
                  <a:outerShdw blurRad="38100" dist="38100" dir="2700000" algn="tl">
                    <a:srgbClr val="000000">
                      <a:alpha val="43137"/>
                    </a:srgbClr>
                  </a:outerShdw>
                </a:effectLst>
              </a:rPr>
              <a:t>dosages possibles tenant compte des spécificités de chaque consommation</a:t>
            </a:r>
          </a:p>
          <a:p>
            <a:pPr algn="ctr"/>
            <a:r>
              <a:rPr lang="fr-FR" sz="1600" b="1" dirty="0">
                <a:solidFill>
                  <a:schemeClr val="bg1"/>
                </a:solidFill>
                <a:effectLst>
                  <a:outerShdw blurRad="38100" dist="38100" dir="2700000" algn="tl">
                    <a:srgbClr val="000000">
                      <a:alpha val="43137"/>
                    </a:srgbClr>
                  </a:outerShdw>
                </a:effectLst>
              </a:rPr>
              <a:t>(tabac, alcool et JHA)</a:t>
            </a:r>
          </a:p>
        </p:txBody>
      </p:sp>
      <p:sp>
        <p:nvSpPr>
          <p:cNvPr id="15" name="Organigramme : Extraire 14">
            <a:extLst>
              <a:ext uri="{FF2B5EF4-FFF2-40B4-BE49-F238E27FC236}">
                <a16:creationId xmlns:a16="http://schemas.microsoft.com/office/drawing/2014/main" id="{15B44F51-7782-4688-8CDE-1B68A175260F}"/>
              </a:ext>
            </a:extLst>
          </p:cNvPr>
          <p:cNvSpPr/>
          <p:nvPr/>
        </p:nvSpPr>
        <p:spPr>
          <a:xfrm>
            <a:off x="5741029" y="2641636"/>
            <a:ext cx="439387" cy="273757"/>
          </a:xfrm>
          <a:prstGeom prst="flowChartExtra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E4921A07-E360-429C-8697-D4137A9A3C0A}"/>
              </a:ext>
            </a:extLst>
          </p:cNvPr>
          <p:cNvSpPr/>
          <p:nvPr/>
        </p:nvSpPr>
        <p:spPr>
          <a:xfrm>
            <a:off x="353222" y="3609885"/>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a:p>
            <a:pPr marL="436563" algn="just" fontAlgn="auto">
              <a:spcBef>
                <a:spcPts val="0"/>
              </a:spcBef>
              <a:spcAft>
                <a:spcPts val="0"/>
              </a:spcAft>
              <a:defRPr/>
            </a:pPr>
            <a:r>
              <a:rPr lang="fr-FR" altLang="fr-FR" sz="1600" b="1" dirty="0">
                <a:latin typeface="Gadugi" panose="020B0502040204020203" pitchFamily="34" charset="0"/>
                <a:ea typeface="Gadugi" panose="020B0502040204020203" pitchFamily="34" charset="0"/>
              </a:rPr>
              <a:t>1</a:t>
            </a:r>
            <a:r>
              <a:rPr lang="fr-FR" altLang="fr-FR" sz="1600" b="1" baseline="30000" dirty="0">
                <a:latin typeface="Gadugi" panose="020B0502040204020203" pitchFamily="34" charset="0"/>
                <a:ea typeface="Gadugi" panose="020B0502040204020203" pitchFamily="34" charset="0"/>
              </a:rPr>
              <a:t>ère</a:t>
            </a:r>
            <a:r>
              <a:rPr lang="fr-FR" altLang="fr-FR" sz="1600" b="1" dirty="0">
                <a:latin typeface="Gadugi" panose="020B0502040204020203" pitchFamily="34" charset="0"/>
                <a:ea typeface="Gadugi" panose="020B0502040204020203" pitchFamily="34" charset="0"/>
              </a:rPr>
              <a:t> hypothèse  	Positions de rejet de toute politique de contrôle </a:t>
            </a:r>
          </a:p>
          <a:p>
            <a:pPr marL="436563" algn="just" fontAlgn="auto">
              <a:spcBef>
                <a:spcPts val="0"/>
              </a:spcBef>
              <a:spcAft>
                <a:spcPts val="0"/>
              </a:spcAft>
              <a:defRPr/>
            </a:pPr>
            <a:endParaRPr lang="fr-FR" altLang="fr-FR" sz="1050" b="1" dirty="0">
              <a:latin typeface="Gadugi" panose="020B0502040204020203" pitchFamily="34" charset="0"/>
              <a:ea typeface="Gadugi" panose="020B0502040204020203" pitchFamily="34" charset="0"/>
            </a:endParaRPr>
          </a:p>
          <a:p>
            <a:pPr marL="436563" algn="just" fontAlgn="auto">
              <a:spcBef>
                <a:spcPts val="0"/>
              </a:spcBef>
              <a:spcAft>
                <a:spcPts val="0"/>
              </a:spcAft>
              <a:defRPr/>
            </a:pPr>
            <a:r>
              <a:rPr lang="fr-FR" altLang="fr-FR" sz="1600" b="1" dirty="0">
                <a:latin typeface="Gadugi" panose="020B0502040204020203" pitchFamily="34" charset="0"/>
                <a:ea typeface="Gadugi" panose="020B0502040204020203" pitchFamily="34" charset="0"/>
              </a:rPr>
              <a:t>2</a:t>
            </a:r>
            <a:r>
              <a:rPr lang="fr-FR" altLang="fr-FR" sz="1600" b="1" baseline="30000" dirty="0">
                <a:latin typeface="Gadugi" panose="020B0502040204020203" pitchFamily="34" charset="0"/>
                <a:ea typeface="Gadugi" panose="020B0502040204020203" pitchFamily="34" charset="0"/>
              </a:rPr>
              <a:t>e</a:t>
            </a:r>
            <a:r>
              <a:rPr lang="fr-FR" altLang="fr-FR" sz="1600" b="1" dirty="0">
                <a:latin typeface="Gadugi" panose="020B0502040204020203" pitchFamily="34" charset="0"/>
                <a:ea typeface="Gadugi" panose="020B0502040204020203" pitchFamily="34" charset="0"/>
              </a:rPr>
              <a:t> hypothèse 		Positions  favorables à un contrôle fort</a:t>
            </a:r>
          </a:p>
          <a:p>
            <a:pPr marL="779463" indent="-342900" algn="just" fontAlgn="auto">
              <a:spcBef>
                <a:spcPts val="0"/>
              </a:spcBef>
              <a:spcAft>
                <a:spcPts val="0"/>
              </a:spcAft>
              <a:buFont typeface="+mj-lt"/>
              <a:buAutoNum type="arabicPeriod"/>
              <a:defRPr/>
            </a:pPr>
            <a:endParaRPr lang="fr-FR" altLang="fr-FR" sz="1600" b="1" dirty="0">
              <a:latin typeface="Gadugi" panose="020B0502040204020203" pitchFamily="34" charset="0"/>
              <a:ea typeface="Gadugi" panose="020B0502040204020203" pitchFamily="34" charset="0"/>
            </a:endParaRPr>
          </a:p>
          <a:p>
            <a:pPr marL="436563" algn="just" fontAlgn="auto">
              <a:spcBef>
                <a:spcPts val="0"/>
              </a:spcBef>
              <a:spcAft>
                <a:spcPts val="0"/>
              </a:spcAft>
              <a:defRPr/>
            </a:pPr>
            <a:r>
              <a:rPr lang="fr-FR" altLang="fr-FR" sz="1600" b="1" dirty="0">
                <a:latin typeface="Gadugi" panose="020B0502040204020203" pitchFamily="34" charset="0"/>
                <a:ea typeface="Gadugi" panose="020B0502040204020203" pitchFamily="34" charset="0"/>
              </a:rPr>
              <a:t>3</a:t>
            </a:r>
            <a:r>
              <a:rPr lang="fr-FR" altLang="fr-FR" sz="1600" b="1" baseline="30000" dirty="0">
                <a:latin typeface="Gadugi" panose="020B0502040204020203" pitchFamily="34" charset="0"/>
                <a:ea typeface="Gadugi" panose="020B0502040204020203" pitchFamily="34" charset="0"/>
              </a:rPr>
              <a:t>e</a:t>
            </a:r>
            <a:r>
              <a:rPr lang="fr-FR" altLang="fr-FR" sz="1600" b="1" dirty="0">
                <a:latin typeface="Gadugi" panose="020B0502040204020203" pitchFamily="34" charset="0"/>
                <a:ea typeface="Gadugi" panose="020B0502040204020203" pitchFamily="34" charset="0"/>
              </a:rPr>
              <a:t> hypothèse 		Positions modérées des personnes ayant un/des comportement/s addictif/s</a:t>
            </a:r>
          </a:p>
          <a:p>
            <a:pPr marL="779463" indent="-342900" algn="just" fontAlgn="auto">
              <a:spcBef>
                <a:spcPts val="0"/>
              </a:spcBef>
              <a:spcAft>
                <a:spcPts val="0"/>
              </a:spcAft>
              <a:buFont typeface="+mj-lt"/>
              <a:buAutoNum type="arabicPeriod"/>
              <a:defRPr/>
            </a:pPr>
            <a:endParaRPr lang="fr-FR" altLang="fr-FR" sz="1600" b="1" dirty="0">
              <a:latin typeface="Gadugi" panose="020B0502040204020203" pitchFamily="34" charset="0"/>
              <a:ea typeface="Gadugi" panose="020B0502040204020203" pitchFamily="34" charset="0"/>
            </a:endParaRPr>
          </a:p>
          <a:p>
            <a:pPr marL="436563" algn="just" fontAlgn="auto">
              <a:spcBef>
                <a:spcPts val="0"/>
              </a:spcBef>
              <a:spcAft>
                <a:spcPts val="0"/>
              </a:spcAft>
              <a:defRPr/>
            </a:pPr>
            <a:r>
              <a:rPr lang="fr-FR" altLang="fr-FR" sz="1600" b="1" dirty="0">
                <a:latin typeface="Gadugi" panose="020B0502040204020203" pitchFamily="34" charset="0"/>
                <a:ea typeface="Gadugi" panose="020B0502040204020203" pitchFamily="34" charset="0"/>
              </a:rPr>
              <a:t>4</a:t>
            </a:r>
            <a:r>
              <a:rPr lang="fr-FR" altLang="fr-FR" sz="1600" b="1" baseline="30000" dirty="0">
                <a:latin typeface="Gadugi" panose="020B0502040204020203" pitchFamily="34" charset="0"/>
                <a:ea typeface="Gadugi" panose="020B0502040204020203" pitchFamily="34" charset="0"/>
              </a:rPr>
              <a:t>e</a:t>
            </a:r>
            <a:r>
              <a:rPr lang="fr-FR" altLang="fr-FR" sz="1600" b="1" dirty="0">
                <a:latin typeface="Gadugi" panose="020B0502040204020203" pitchFamily="34" charset="0"/>
                <a:ea typeface="Gadugi" panose="020B0502040204020203" pitchFamily="34" charset="0"/>
              </a:rPr>
              <a:t> hypothèse 		Positions favorables exclusivement à des sanctions sévères</a:t>
            </a:r>
          </a:p>
          <a:p>
            <a:pPr marL="779463" indent="-342900" algn="just" fontAlgn="auto">
              <a:spcBef>
                <a:spcPts val="0"/>
              </a:spcBef>
              <a:spcAft>
                <a:spcPts val="0"/>
              </a:spcAft>
              <a:buFont typeface="+mj-lt"/>
              <a:buAutoNum type="arabicPeriod"/>
              <a:defRPr/>
            </a:pPr>
            <a:endParaRPr lang="fr-FR" altLang="fr-FR" sz="1600" b="1" dirty="0">
              <a:latin typeface="Gadugi" panose="020B0502040204020203" pitchFamily="34" charset="0"/>
              <a:ea typeface="Gadugi" panose="020B0502040204020203" pitchFamily="34" charset="0"/>
            </a:endParaRPr>
          </a:p>
          <a:p>
            <a:pPr marL="436563" algn="just" fontAlgn="auto">
              <a:spcBef>
                <a:spcPts val="0"/>
              </a:spcBef>
              <a:spcAft>
                <a:spcPts val="0"/>
              </a:spcAft>
              <a:defRPr/>
            </a:pPr>
            <a:r>
              <a:rPr lang="fr-FR" altLang="fr-FR" sz="1600" b="1" dirty="0">
                <a:latin typeface="Gadugi" panose="020B0502040204020203" pitchFamily="34" charset="0"/>
                <a:ea typeface="Gadugi" panose="020B0502040204020203" pitchFamily="34" charset="0"/>
              </a:rPr>
              <a:t>5</a:t>
            </a:r>
            <a:r>
              <a:rPr lang="fr-FR" altLang="fr-FR" sz="1600" b="1" baseline="30000" dirty="0">
                <a:latin typeface="Gadugi" panose="020B0502040204020203" pitchFamily="34" charset="0"/>
                <a:ea typeface="Gadugi" panose="020B0502040204020203" pitchFamily="34" charset="0"/>
              </a:rPr>
              <a:t>e</a:t>
            </a:r>
            <a:r>
              <a:rPr lang="fr-FR" altLang="fr-FR" sz="1600" b="1" dirty="0">
                <a:latin typeface="Gadugi" panose="020B0502040204020203" pitchFamily="34" charset="0"/>
                <a:ea typeface="Gadugi" panose="020B0502040204020203" pitchFamily="34" charset="0"/>
              </a:rPr>
              <a:t> hypothèse 		Positions différentes en fonction du produit considéré (tabac, alcool et JHA)</a:t>
            </a:r>
          </a:p>
          <a:p>
            <a:pPr marL="779463" indent="-342900" algn="just" fontAlgn="auto">
              <a:spcBef>
                <a:spcPts val="0"/>
              </a:spcBef>
              <a:spcAft>
                <a:spcPts val="0"/>
              </a:spcAft>
              <a:buFont typeface="+mj-lt"/>
              <a:buAutoNum type="arabicPeriod"/>
              <a:defRPr/>
            </a:pPr>
            <a:endParaRPr lang="fr-FR" altLang="fr-FR" b="1" dirty="0">
              <a:latin typeface="Gadugi" panose="020B0502040204020203" pitchFamily="34" charset="0"/>
              <a:ea typeface="Gadugi" panose="020B0502040204020203" pitchFamily="34" charset="0"/>
            </a:endParaRPr>
          </a:p>
        </p:txBody>
      </p:sp>
      <p:cxnSp>
        <p:nvCxnSpPr>
          <p:cNvPr id="1024" name="Connecteur droit 1023">
            <a:extLst>
              <a:ext uri="{FF2B5EF4-FFF2-40B4-BE49-F238E27FC236}">
                <a16:creationId xmlns:a16="http://schemas.microsoft.com/office/drawing/2014/main" id="{7C942C71-64B8-4F54-9846-8E05E62881C1}"/>
              </a:ext>
            </a:extLst>
          </p:cNvPr>
          <p:cNvCxnSpPr>
            <a:cxnSpLocks/>
          </p:cNvCxnSpPr>
          <p:nvPr/>
        </p:nvCxnSpPr>
        <p:spPr>
          <a:xfrm>
            <a:off x="501878" y="3937146"/>
            <a:ext cx="0" cy="2602855"/>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9" name="Rectangle 8">
            <a:extLst>
              <a:ext uri="{FF2B5EF4-FFF2-40B4-BE49-F238E27FC236}">
                <a16:creationId xmlns:a16="http://schemas.microsoft.com/office/drawing/2014/main" id="{3D0D78FA-4EBA-4A38-9560-A4A0D60B2804}"/>
              </a:ext>
            </a:extLst>
          </p:cNvPr>
          <p:cNvSpPr/>
          <p:nvPr/>
        </p:nvSpPr>
        <p:spPr>
          <a:xfrm>
            <a:off x="263301" y="1231644"/>
            <a:ext cx="11336216" cy="10740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buClr>
                <a:srgbClr val="FFC000"/>
              </a:buClr>
            </a:pPr>
            <a:endParaRPr lang="fr-FR" sz="2000" b="1" dirty="0">
              <a:solidFill>
                <a:srgbClr val="FFC000"/>
              </a:solidFill>
              <a:effectLst>
                <a:outerShdw blurRad="38100" dist="38100" dir="2700000" algn="tl">
                  <a:srgbClr val="000000">
                    <a:alpha val="43137"/>
                  </a:srgbClr>
                </a:outerShdw>
              </a:effectLst>
            </a:endParaRPr>
          </a:p>
          <a:p>
            <a:pPr algn="just">
              <a:buClr>
                <a:srgbClr val="FFC000"/>
              </a:buClr>
            </a:pPr>
            <a:r>
              <a:rPr lang="fr-FR" sz="2000" b="1" dirty="0">
                <a:solidFill>
                  <a:srgbClr val="FFC000"/>
                </a:solidFill>
                <a:effectLst>
                  <a:outerShdw blurRad="38100" dist="38100" dir="2700000" algn="tl">
                    <a:srgbClr val="000000">
                      <a:alpha val="43137"/>
                    </a:srgbClr>
                  </a:outerShdw>
                </a:effectLst>
              </a:rPr>
              <a:t>Problématique</a:t>
            </a:r>
            <a:r>
              <a:rPr lang="fr-FR" b="1" dirty="0">
                <a:effectLst>
                  <a:outerShdw blurRad="38100" dist="38100" dir="2700000" algn="tl">
                    <a:srgbClr val="000000">
                      <a:alpha val="43137"/>
                    </a:srgbClr>
                  </a:outerShdw>
                </a:effectLst>
              </a:rPr>
              <a:t> </a:t>
            </a:r>
          </a:p>
          <a:p>
            <a:pPr marL="93662" algn="just">
              <a:buClr>
                <a:srgbClr val="FFC000"/>
              </a:buClr>
            </a:pPr>
            <a:r>
              <a:rPr lang="fr-FR" b="1" dirty="0">
                <a:effectLst>
                  <a:outerShdw blurRad="38100" dist="38100" dir="2700000" algn="tl">
                    <a:srgbClr val="000000">
                      <a:alpha val="43137"/>
                    </a:srgbClr>
                  </a:outerShdw>
                </a:effectLst>
              </a:rPr>
              <a:t>Compte tenu de différentes mesures de prévention, de réglementation et de répression, comment les Français jugent-ils plus ou moins acceptables des politiques de contrôle relatives à l’alcool, au tabac et aux JHA ?</a:t>
            </a:r>
          </a:p>
          <a:p>
            <a:pPr marL="285750" indent="-192088" algn="just">
              <a:buClr>
                <a:srgbClr val="FFC000"/>
              </a:buClr>
              <a:buFont typeface="Wingdings" panose="05000000000000000000" pitchFamily="2" charset="2"/>
              <a:buChar char="§"/>
            </a:pPr>
            <a:endParaRPr lang="fr-FR" sz="1200" b="1" dirty="0">
              <a:effectLst>
                <a:outerShdw blurRad="38100" dist="38100" dir="2700000" algn="tl">
                  <a:srgbClr val="000000">
                    <a:alpha val="43137"/>
                  </a:srgbClr>
                </a:outerShdw>
              </a:effectLst>
            </a:endParaRPr>
          </a:p>
          <a:p>
            <a:pPr marL="93662" algn="ctr">
              <a:buClr>
                <a:srgbClr val="FFC000"/>
              </a:buClr>
            </a:pPr>
            <a:r>
              <a:rPr lang="fr-FR" b="1" dirty="0">
                <a:effectLst>
                  <a:outerShdw blurRad="38100" dist="38100" dir="2700000" algn="tl">
                    <a:srgbClr val="000000">
                      <a:alpha val="43137"/>
                    </a:srgbClr>
                  </a:outerShdw>
                </a:effectLst>
              </a:rPr>
              <a:t> « acceptabilité » : niveau d’assentiment à un dispositif juridique résultant d’un jugement individuel</a:t>
            </a:r>
          </a:p>
          <a:p>
            <a:pPr marL="93662" algn="ctr">
              <a:buClr>
                <a:srgbClr val="FFC000"/>
              </a:buClr>
            </a:pPr>
            <a:endParaRPr lang="fr-FR" b="1" dirty="0">
              <a:effectLst>
                <a:outerShdw blurRad="38100" dist="38100" dir="2700000" algn="tl">
                  <a:srgbClr val="000000">
                    <a:alpha val="43137"/>
                  </a:srgbClr>
                </a:outerShdw>
              </a:effectLst>
            </a:endParaRPr>
          </a:p>
          <a:p>
            <a:pPr algn="just">
              <a:buClr>
                <a:srgbClr val="FFC000"/>
              </a:buClr>
            </a:pPr>
            <a:endParaRPr lang="fr-FR" b="1" dirty="0">
              <a:effectLst>
                <a:outerShdw blurRad="38100" dist="38100" dir="2700000" algn="tl">
                  <a:srgbClr val="000000">
                    <a:alpha val="43137"/>
                  </a:srgbClr>
                </a:outerShdw>
              </a:effectLst>
            </a:endParaRPr>
          </a:p>
        </p:txBody>
      </p:sp>
      <p:sp>
        <p:nvSpPr>
          <p:cNvPr id="16" name="Rectangle 15">
            <a:extLst>
              <a:ext uri="{FF2B5EF4-FFF2-40B4-BE49-F238E27FC236}">
                <a16:creationId xmlns:a16="http://schemas.microsoft.com/office/drawing/2014/main" id="{E4B56482-5071-4868-8FD7-576ECD91734B}"/>
              </a:ext>
            </a:extLst>
          </p:cNvPr>
          <p:cNvSpPr/>
          <p:nvPr/>
        </p:nvSpPr>
        <p:spPr>
          <a:xfrm>
            <a:off x="327264" y="2393284"/>
            <a:ext cx="1940033" cy="2885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a:solidFill>
                  <a:srgbClr val="FFC000"/>
                </a:solidFill>
                <a:effectLst>
                  <a:outerShdw blurRad="38100" dist="38100" dir="2700000" algn="tl">
                    <a:srgbClr val="000000">
                      <a:alpha val="43137"/>
                    </a:srgbClr>
                  </a:outerShdw>
                </a:effectLst>
              </a:rPr>
              <a:t>Hypothèses</a:t>
            </a:r>
          </a:p>
        </p:txBody>
      </p:sp>
      <p:cxnSp>
        <p:nvCxnSpPr>
          <p:cNvPr id="31" name="Connecteur droit 30">
            <a:extLst>
              <a:ext uri="{FF2B5EF4-FFF2-40B4-BE49-F238E27FC236}">
                <a16:creationId xmlns:a16="http://schemas.microsoft.com/office/drawing/2014/main" id="{D8902CAF-15B7-4053-AA4D-E50E5C9D314C}"/>
              </a:ext>
            </a:extLst>
          </p:cNvPr>
          <p:cNvCxnSpPr>
            <a:cxnSpLocks/>
          </p:cNvCxnSpPr>
          <p:nvPr/>
        </p:nvCxnSpPr>
        <p:spPr>
          <a:xfrm flipH="1">
            <a:off x="542359" y="6540001"/>
            <a:ext cx="10506641"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5" name="Rectangle 34">
            <a:extLst>
              <a:ext uri="{FF2B5EF4-FFF2-40B4-BE49-F238E27FC236}">
                <a16:creationId xmlns:a16="http://schemas.microsoft.com/office/drawing/2014/main" id="{13E7F860-3D0E-44A5-AA51-DC2851708CC5}"/>
              </a:ext>
            </a:extLst>
          </p:cNvPr>
          <p:cNvSpPr/>
          <p:nvPr/>
        </p:nvSpPr>
        <p:spPr>
          <a:xfrm>
            <a:off x="-53889" y="-138186"/>
            <a:ext cx="2101932" cy="521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Tree>
    <p:custDataLst>
      <p:tags r:id="rId1"/>
    </p:custDataLst>
    <p:extLst>
      <p:ext uri="{BB962C8B-B14F-4D97-AF65-F5344CB8AC3E}">
        <p14:creationId xmlns:p14="http://schemas.microsoft.com/office/powerpoint/2010/main" val="3304115027"/>
      </p:ext>
    </p:extLst>
  </p:cSld>
  <p:clrMapOvr>
    <a:masterClrMapping/>
  </p:clrMapOvr>
  <mc:AlternateContent xmlns:mc="http://schemas.openxmlformats.org/markup-compatibility/2006" xmlns:p14="http://schemas.microsoft.com/office/powerpoint/2010/main">
    <mc:Choice Requires="p14">
      <p:transition spd="slow" p14:dur="2000" advTm="57120"/>
    </mc:Choice>
    <mc:Fallback xmlns="">
      <p:transition spd="slow" advTm="571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1024"/>
                                        </p:tgtEl>
                                        <p:attrNameLst>
                                          <p:attrName>style.visibility</p:attrName>
                                        </p:attrNameLst>
                                      </p:cBhvr>
                                      <p:to>
                                        <p:strVal val="visible"/>
                                      </p:to>
                                    </p:set>
                                    <p:animEffect transition="in" filter="wipe(down)">
                                      <p:cBhvr>
                                        <p:cTn id="12" dur="500"/>
                                        <p:tgtEl>
                                          <p:spTgt spid="1024"/>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30">
                                            <p:txEl>
                                              <p:pRg st="1" end="1"/>
                                            </p:txEl>
                                          </p:spTgt>
                                        </p:tgtEl>
                                        <p:attrNameLst>
                                          <p:attrName>style.visibility</p:attrName>
                                        </p:attrNameLst>
                                      </p:cBhvr>
                                      <p:to>
                                        <p:strVal val="visible"/>
                                      </p:to>
                                    </p:set>
                                    <p:animEffect transition="in" filter="wipe(down)">
                                      <p:cBhvr>
                                        <p:cTn id="16" dur="500"/>
                                        <p:tgtEl>
                                          <p:spTgt spid="30">
                                            <p:txEl>
                                              <p:pRg st="1" end="1"/>
                                            </p:txEl>
                                          </p:spTgt>
                                        </p:tgtEl>
                                      </p:cBhvr>
                                    </p:animEffect>
                                  </p:childTnLst>
                                </p:cTn>
                              </p:par>
                            </p:childTnLst>
                          </p:cTn>
                        </p:par>
                        <p:par>
                          <p:cTn id="17" fill="hold">
                            <p:stCondLst>
                              <p:cond delay="1500"/>
                            </p:stCondLst>
                            <p:childTnLst>
                              <p:par>
                                <p:cTn id="18" presetID="0" presetClass="path" presetSubtype="0" accel="50000" decel="50000" fill="hold" grpId="0" nodeType="afterEffect">
                                  <p:stCondLst>
                                    <p:cond delay="0"/>
                                  </p:stCondLst>
                                  <p:childTnLst>
                                    <p:animMotion origin="layout" path="M -0.01341 0.00162 L -0.01341 0.00162 C -0.0987 -0.00185 -0.11588 -0.00278 -0.22578 -0.00278 C -0.26732 -0.00278 -0.30885 -0.00139 -0.35026 -0.00069 C -0.25169 0.04306 -0.14687 0.00162 -0.04518 0.00162 L 0.01328 0.00162 L 0.01328 0.00162 C 0.01966 0.00394 0.02604 0.00556 0.03229 0.00834 C 0.03399 0.00926 0.03568 0.00972 0.03737 0.01065 C 0.04284 0.01343 0.04063 0.01366 0.04753 0.01528 C 0.05222 0.01621 0.0569 0.01736 0.06159 0.01736 L 0.23321 0.01968 L 0.24076 0.02199 C 0.24297 0.02269 0.24935 0.02431 0.24714 0.02431 L 0.06159 0.02199 C 0.04935 0.0206 0.04011 0.02037 0.02852 0.01736 C 0.0263 0.0169 0.02422 0.01621 0.02214 0.01528 C 0.01654 0.01273 0.02005 0.01297 0.01706 0.01297 L 0.01706 0.01297 L 0.0056 0.01065 " pathEditMode="relative" ptsTypes="AAAAAAAAAAAAAAAAAAAA">
                                      <p:cBhvr>
                                        <p:cTn id="19" dur="5000" fill="hold"/>
                                        <p:tgtEl>
                                          <p:spTgt spid="15"/>
                                        </p:tgtEl>
                                        <p:attrNameLst>
                                          <p:attrName>ppt_x</p:attrName>
                                          <p:attrName>ppt_y</p:attrName>
                                        </p:attrNameLst>
                                      </p:cBhvr>
                                    </p:animMotion>
                                  </p:childTnLst>
                                </p:cTn>
                              </p:par>
                              <p:par>
                                <p:cTn id="20" presetID="42" presetClass="entr" presetSubtype="0" fill="hold" nodeType="withEffect">
                                  <p:stCondLst>
                                    <p:cond delay="0"/>
                                  </p:stCondLst>
                                  <p:childTnLst>
                                    <p:set>
                                      <p:cBhvr>
                                        <p:cTn id="21" dur="1" fill="hold">
                                          <p:stCondLst>
                                            <p:cond delay="0"/>
                                          </p:stCondLst>
                                        </p:cTn>
                                        <p:tgtEl>
                                          <p:spTgt spid="30">
                                            <p:txEl>
                                              <p:pRg st="3" end="3"/>
                                            </p:txEl>
                                          </p:spTgt>
                                        </p:tgtEl>
                                        <p:attrNameLst>
                                          <p:attrName>style.visibility</p:attrName>
                                        </p:attrNameLst>
                                      </p:cBhvr>
                                      <p:to>
                                        <p:strVal val="visible"/>
                                      </p:to>
                                    </p:set>
                                    <p:animEffect transition="in" filter="fade">
                                      <p:cBhvr>
                                        <p:cTn id="22" dur="1000"/>
                                        <p:tgtEl>
                                          <p:spTgt spid="30">
                                            <p:txEl>
                                              <p:pRg st="3" end="3"/>
                                            </p:txEl>
                                          </p:spTgt>
                                        </p:tgtEl>
                                      </p:cBhvr>
                                    </p:animEffect>
                                    <p:anim calcmode="lin" valueType="num">
                                      <p:cBhvr>
                                        <p:cTn id="23" dur="1000" fill="hold"/>
                                        <p:tgtEl>
                                          <p:spTgt spid="30">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0">
                                            <p:txEl>
                                              <p:pRg st="3" end="3"/>
                                            </p:txEl>
                                          </p:spTgt>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down)">
                                      <p:cBhvr>
                                        <p:cTn id="27" dur="500"/>
                                        <p:tgtEl>
                                          <p:spTgt spid="31"/>
                                        </p:tgtEl>
                                      </p:cBhvr>
                                    </p:animEffect>
                                  </p:childTnLst>
                                </p:cTn>
                              </p:par>
                              <p:par>
                                <p:cTn id="28" presetID="42" presetClass="entr" presetSubtype="0" fill="hold" nodeType="withEffect">
                                  <p:stCondLst>
                                    <p:cond delay="0"/>
                                  </p:stCondLst>
                                  <p:childTnLst>
                                    <p:set>
                                      <p:cBhvr>
                                        <p:cTn id="29" dur="1" fill="hold">
                                          <p:stCondLst>
                                            <p:cond delay="0"/>
                                          </p:stCondLst>
                                        </p:cTn>
                                        <p:tgtEl>
                                          <p:spTgt spid="30">
                                            <p:txEl>
                                              <p:pRg st="5" end="5"/>
                                            </p:txEl>
                                          </p:spTgt>
                                        </p:tgtEl>
                                        <p:attrNameLst>
                                          <p:attrName>style.visibility</p:attrName>
                                        </p:attrNameLst>
                                      </p:cBhvr>
                                      <p:to>
                                        <p:strVal val="visible"/>
                                      </p:to>
                                    </p:set>
                                    <p:animEffect transition="in" filter="fade">
                                      <p:cBhvr>
                                        <p:cTn id="30" dur="1000"/>
                                        <p:tgtEl>
                                          <p:spTgt spid="30">
                                            <p:txEl>
                                              <p:pRg st="5" end="5"/>
                                            </p:txEl>
                                          </p:spTgt>
                                        </p:tgtEl>
                                      </p:cBhvr>
                                    </p:animEffect>
                                    <p:anim calcmode="lin" valueType="num">
                                      <p:cBhvr>
                                        <p:cTn id="31" dur="1000" fill="hold"/>
                                        <p:tgtEl>
                                          <p:spTgt spid="30">
                                            <p:txEl>
                                              <p:pRg st="5" end="5"/>
                                            </p:txEl>
                                          </p:spTgt>
                                        </p:tgtEl>
                                        <p:attrNameLst>
                                          <p:attrName>ppt_x</p:attrName>
                                        </p:attrNameLst>
                                      </p:cBhvr>
                                      <p:tavLst>
                                        <p:tav tm="0">
                                          <p:val>
                                            <p:strVal val="#ppt_x"/>
                                          </p:val>
                                        </p:tav>
                                        <p:tav tm="100000">
                                          <p:val>
                                            <p:strVal val="#ppt_x"/>
                                          </p:val>
                                        </p:tav>
                                      </p:tavLst>
                                    </p:anim>
                                    <p:anim calcmode="lin" valueType="num">
                                      <p:cBhvr>
                                        <p:cTn id="32" dur="1000" fill="hold"/>
                                        <p:tgtEl>
                                          <p:spTgt spid="30">
                                            <p:txEl>
                                              <p:pRg st="5" end="5"/>
                                            </p:txEl>
                                          </p:spTgt>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30">
                                            <p:txEl>
                                              <p:pRg st="7" end="7"/>
                                            </p:txEl>
                                          </p:spTgt>
                                        </p:tgtEl>
                                        <p:attrNameLst>
                                          <p:attrName>style.visibility</p:attrName>
                                        </p:attrNameLst>
                                      </p:cBhvr>
                                      <p:to>
                                        <p:strVal val="visible"/>
                                      </p:to>
                                    </p:set>
                                    <p:animEffect transition="in" filter="fade">
                                      <p:cBhvr>
                                        <p:cTn id="35" dur="1000"/>
                                        <p:tgtEl>
                                          <p:spTgt spid="30">
                                            <p:txEl>
                                              <p:pRg st="7" end="7"/>
                                            </p:txEl>
                                          </p:spTgt>
                                        </p:tgtEl>
                                      </p:cBhvr>
                                    </p:animEffect>
                                    <p:anim calcmode="lin" valueType="num">
                                      <p:cBhvr>
                                        <p:cTn id="36" dur="1000" fill="hold"/>
                                        <p:tgtEl>
                                          <p:spTgt spid="30">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0">
                                            <p:txEl>
                                              <p:pRg st="7" end="7"/>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30">
                                            <p:txEl>
                                              <p:pRg st="9" end="9"/>
                                            </p:txEl>
                                          </p:spTgt>
                                        </p:tgtEl>
                                        <p:attrNameLst>
                                          <p:attrName>style.visibility</p:attrName>
                                        </p:attrNameLst>
                                      </p:cBhvr>
                                      <p:to>
                                        <p:strVal val="visible"/>
                                      </p:to>
                                    </p:set>
                                    <p:animEffect transition="in" filter="fade">
                                      <p:cBhvr>
                                        <p:cTn id="40" dur="1000"/>
                                        <p:tgtEl>
                                          <p:spTgt spid="30">
                                            <p:txEl>
                                              <p:pRg st="9" end="9"/>
                                            </p:txEl>
                                          </p:spTgt>
                                        </p:tgtEl>
                                      </p:cBhvr>
                                    </p:animEffect>
                                    <p:anim calcmode="lin" valueType="num">
                                      <p:cBhvr>
                                        <p:cTn id="41" dur="1000" fill="hold"/>
                                        <p:tgtEl>
                                          <p:spTgt spid="30">
                                            <p:txEl>
                                              <p:pRg st="9" end="9"/>
                                            </p:txEl>
                                          </p:spTgt>
                                        </p:tgtEl>
                                        <p:attrNameLst>
                                          <p:attrName>ppt_x</p:attrName>
                                        </p:attrNameLst>
                                      </p:cBhvr>
                                      <p:tavLst>
                                        <p:tav tm="0">
                                          <p:val>
                                            <p:strVal val="#ppt_x"/>
                                          </p:val>
                                        </p:tav>
                                        <p:tav tm="100000">
                                          <p:val>
                                            <p:strVal val="#ppt_x"/>
                                          </p:val>
                                        </p:tav>
                                      </p:tavLst>
                                    </p:anim>
                                    <p:anim calcmode="lin" valueType="num">
                                      <p:cBhvr>
                                        <p:cTn id="42" dur="1000" fill="hold"/>
                                        <p:tgtEl>
                                          <p:spTgt spid="30">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13024" y="-83018"/>
            <a:ext cx="12192000" cy="7019220"/>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01688" lvl="1"/>
            <a:endParaRPr lang="fr-FR" sz="1100" b="1" dirty="0">
              <a:effectLst>
                <a:outerShdw blurRad="38100" dist="38100" dir="2700000" algn="tl">
                  <a:srgbClr val="000000">
                    <a:alpha val="43137"/>
                  </a:srgbClr>
                </a:outerShdw>
              </a:effectLst>
            </a:endParaRPr>
          </a:p>
          <a:p>
            <a:pPr marL="1077913" lvl="2"/>
            <a:endParaRPr lang="fr-FR" b="1" dirty="0">
              <a:effectLst>
                <a:outerShdw blurRad="38100" dist="38100" dir="2700000" algn="tl">
                  <a:srgbClr val="000000">
                    <a:alpha val="43137"/>
                  </a:srgbClr>
                </a:outerShdw>
              </a:effectLst>
            </a:endParaRPr>
          </a:p>
          <a:p>
            <a:pPr marL="723900" lvl="2"/>
            <a:endParaRPr lang="fr-FR" sz="1100" b="1" dirty="0">
              <a:effectLst>
                <a:outerShdw blurRad="38100" dist="38100" dir="2700000" algn="tl">
                  <a:srgbClr val="000000">
                    <a:alpha val="43137"/>
                  </a:srgbClr>
                </a:outerShdw>
              </a:effectLst>
            </a:endParaRPr>
          </a:p>
          <a:p>
            <a:pPr marL="723900" lvl="2"/>
            <a:r>
              <a:rPr lang="fr-FR" sz="2000" b="1" dirty="0">
                <a:effectLst>
                  <a:outerShdw blurRad="38100" dist="38100" dir="2700000" algn="tl">
                    <a:srgbClr val="000000">
                      <a:alpha val="43137"/>
                    </a:srgbClr>
                  </a:outerShdw>
                </a:effectLst>
              </a:rPr>
              <a:t>Dans un objectif de psychologie de la santé, cette recherche :</a:t>
            </a:r>
          </a:p>
          <a:p>
            <a:pPr marL="723900" lvl="2"/>
            <a:endParaRPr lang="fr-FR" sz="1100" b="1" dirty="0">
              <a:effectLst>
                <a:outerShdw blurRad="38100" dist="38100" dir="2700000" algn="tl">
                  <a:srgbClr val="000000">
                    <a:alpha val="43137"/>
                  </a:srgbClr>
                </a:outerShdw>
              </a:effectLst>
            </a:endParaRPr>
          </a:p>
          <a:p>
            <a:pPr marL="1057275" lvl="2" indent="-342900">
              <a:buFont typeface="Symbol" panose="05050102010706020507" pitchFamily="18" charset="2"/>
              <a:buChar char="Þ"/>
            </a:pPr>
            <a:r>
              <a:rPr lang="fr-FR" sz="2000" b="1" dirty="0">
                <a:effectLst>
                  <a:outerShdw blurRad="38100" dist="38100" dir="2700000" algn="tl">
                    <a:srgbClr val="000000">
                      <a:alpha val="43137"/>
                    </a:srgbClr>
                  </a:outerShdw>
                </a:effectLst>
              </a:rPr>
              <a:t>Inventorie les </a:t>
            </a:r>
            <a:r>
              <a:rPr lang="fr-FR" sz="2000" b="1" u="sng" dirty="0">
                <a:effectLst>
                  <a:outerShdw blurRad="38100" dist="38100" dir="2700000" algn="tl">
                    <a:srgbClr val="000000">
                      <a:alpha val="43137"/>
                    </a:srgbClr>
                  </a:outerShdw>
                </a:effectLst>
              </a:rPr>
              <a:t>positions</a:t>
            </a:r>
            <a:r>
              <a:rPr lang="fr-FR" sz="2000" b="1" dirty="0">
                <a:effectLst>
                  <a:outerShdw blurRad="38100" dist="38100" dir="2700000" algn="tl">
                    <a:srgbClr val="000000">
                      <a:alpha val="43137"/>
                    </a:srgbClr>
                  </a:outerShdw>
                </a:effectLst>
              </a:rPr>
              <a:t> possibles des Français </a:t>
            </a:r>
          </a:p>
          <a:p>
            <a:pPr marL="714375" lvl="2"/>
            <a:r>
              <a:rPr lang="fr-FR" sz="2000" b="1" dirty="0">
                <a:effectLst>
                  <a:outerShdw blurRad="38100" dist="38100" dir="2700000" algn="tl">
                    <a:srgbClr val="000000">
                      <a:alpha val="43137"/>
                    </a:srgbClr>
                  </a:outerShdw>
                </a:effectLst>
              </a:rPr>
              <a:t>  </a:t>
            </a:r>
            <a:r>
              <a:rPr lang="fr-FR" dirty="0"/>
              <a:t>ex :  quels sont les </a:t>
            </a:r>
            <a:r>
              <a:rPr lang="fr-FR" u="sng" dirty="0"/>
              <a:t>jugements d’acceptabilité des mesures juridiques </a:t>
            </a:r>
            <a:r>
              <a:rPr lang="fr-FR" dirty="0"/>
              <a:t>relatives à la lutte contre le tabagisme ?</a:t>
            </a:r>
          </a:p>
          <a:p>
            <a:pPr marL="723900" lvl="2"/>
            <a:endParaRPr lang="fr-FR" sz="600" dirty="0"/>
          </a:p>
          <a:p>
            <a:pPr marL="1069975" lvl="2" indent="-171450" algn="just"/>
            <a:r>
              <a:rPr lang="fr-FR" sz="2400" dirty="0"/>
              <a:t>≠ </a:t>
            </a:r>
            <a:r>
              <a:rPr lang="fr-FR" sz="2000" dirty="0"/>
              <a:t>n’a pas une visée épidémiologique </a:t>
            </a:r>
            <a:r>
              <a:rPr lang="fr-FR" dirty="0"/>
              <a:t>(définir précisément une politique de contrôle acceptable ou non)</a:t>
            </a:r>
            <a:endParaRPr lang="fr-FR" sz="2000" dirty="0"/>
          </a:p>
          <a:p>
            <a:pPr marL="1069975" lvl="2" indent="-171450" algn="just"/>
            <a:endParaRPr lang="fr-FR" sz="1200" dirty="0"/>
          </a:p>
          <a:p>
            <a:pPr marL="1069975" lvl="2" indent="-171450" algn="just"/>
            <a:r>
              <a:rPr lang="fr-FR" sz="2400" dirty="0"/>
              <a:t>≠ </a:t>
            </a:r>
            <a:r>
              <a:rPr lang="fr-FR" sz="2000" dirty="0"/>
              <a:t>enquête d’opinions </a:t>
            </a:r>
            <a:r>
              <a:rPr lang="fr-FR" dirty="0"/>
              <a:t>(étudier des attitudes plus ou moins positives, négatives ou neutres par rapport </a:t>
            </a:r>
          </a:p>
          <a:p>
            <a:pPr marL="1162050" lvl="2" indent="-92075" algn="just"/>
            <a:r>
              <a:rPr lang="fr-FR" dirty="0"/>
              <a:t>à une mesure juridique comme celle du prix du paquet de cigarettes à 10 euros)</a:t>
            </a:r>
          </a:p>
          <a:p>
            <a:pPr marL="723900" lvl="2"/>
            <a:endParaRPr lang="fr-FR" sz="2000" b="1" dirty="0">
              <a:effectLst>
                <a:outerShdw blurRad="38100" dist="38100" dir="2700000" algn="tl">
                  <a:srgbClr val="000000">
                    <a:alpha val="43137"/>
                  </a:srgbClr>
                </a:outerShdw>
              </a:effectLst>
            </a:endParaRPr>
          </a:p>
          <a:p>
            <a:pPr marL="900113" lvl="2" indent="177800">
              <a:buFont typeface="Symbol" panose="05050102010706020507" pitchFamily="18" charset="2"/>
              <a:buChar char="Þ"/>
            </a:pPr>
            <a:r>
              <a:rPr lang="fr-FR" sz="2000" b="1" dirty="0">
                <a:effectLst>
                  <a:outerShdw blurRad="38100" dist="38100" dir="2700000" algn="tl">
                    <a:srgbClr val="000000">
                      <a:alpha val="43137"/>
                    </a:srgbClr>
                  </a:outerShdw>
                </a:effectLst>
              </a:rPr>
              <a:t> s ’inscrit dans une approche </a:t>
            </a:r>
            <a:r>
              <a:rPr lang="fr-FR" sz="2000" b="1" u="sng" dirty="0">
                <a:effectLst>
                  <a:outerShdw blurRad="38100" dist="38100" dir="2700000" algn="tl">
                    <a:srgbClr val="000000">
                      <a:alpha val="43137"/>
                    </a:srgbClr>
                  </a:outerShdw>
                </a:effectLst>
              </a:rPr>
              <a:t>cognitive </a:t>
            </a:r>
          </a:p>
          <a:p>
            <a:pPr marL="1363663" lvl="2" indent="-285750">
              <a:buFont typeface="Symbol" panose="05050102010706020507" pitchFamily="18" charset="2"/>
              <a:buChar char="Þ"/>
            </a:pPr>
            <a:endParaRPr lang="fr-FR" sz="1200" b="1" dirty="0">
              <a:effectLst>
                <a:outerShdw blurRad="38100" dist="38100" dir="2700000" algn="tl">
                  <a:srgbClr val="000000">
                    <a:alpha val="43137"/>
                  </a:srgbClr>
                </a:outerShdw>
              </a:effectLst>
            </a:endParaRPr>
          </a:p>
          <a:p>
            <a:pPr marL="1703388" lvl="2" indent="-263525">
              <a:buClr>
                <a:srgbClr val="FFC000"/>
              </a:buClr>
              <a:buFont typeface="Calibri" panose="020F0502020204030204" pitchFamily="34" charset="0"/>
              <a:buChar char="→"/>
            </a:pPr>
            <a:r>
              <a:rPr lang="fr-FR" sz="2000" dirty="0"/>
              <a:t>s’intéresser</a:t>
            </a:r>
            <a:r>
              <a:rPr lang="fr-FR" sz="2000" b="1" dirty="0">
                <a:effectLst>
                  <a:outerShdw blurRad="38100" dist="38100" dir="2700000" algn="tl">
                    <a:srgbClr val="000000">
                      <a:alpha val="43137"/>
                    </a:srgbClr>
                  </a:outerShdw>
                </a:effectLst>
              </a:rPr>
              <a:t> aux </a:t>
            </a:r>
            <a:r>
              <a:rPr lang="fr-FR" sz="2000" b="1" u="sng" dirty="0">
                <a:effectLst>
                  <a:outerShdw blurRad="38100" dist="38100" dir="2700000" algn="tl">
                    <a:srgbClr val="000000">
                      <a:alpha val="43137"/>
                    </a:srgbClr>
                  </a:outerShdw>
                </a:effectLst>
              </a:rPr>
              <a:t>processus mentaux</a:t>
            </a:r>
            <a:r>
              <a:rPr lang="fr-FR" sz="2000" b="1" dirty="0">
                <a:effectLst>
                  <a:outerShdw blurRad="38100" dist="38100" dir="2700000" algn="tl">
                    <a:srgbClr val="000000">
                      <a:alpha val="43137"/>
                    </a:srgbClr>
                  </a:outerShdw>
                </a:effectLst>
              </a:rPr>
              <a:t> </a:t>
            </a:r>
            <a:r>
              <a:rPr lang="fr-FR" sz="2000" dirty="0"/>
              <a:t>par lesquels une personne juge </a:t>
            </a:r>
            <a:r>
              <a:rPr lang="fr-FR" sz="2000" b="1" dirty="0">
                <a:effectLst>
                  <a:outerShdw blurRad="38100" dist="38100" dir="2700000" algn="tl">
                    <a:srgbClr val="000000">
                      <a:alpha val="43137"/>
                    </a:srgbClr>
                  </a:outerShdw>
                </a:effectLst>
              </a:rPr>
              <a:t>l’acceptabilité ou non d’une politique de contrôle </a:t>
            </a:r>
          </a:p>
          <a:p>
            <a:pPr marL="1703388" lvl="2" indent="-263525">
              <a:buClr>
                <a:srgbClr val="FFC000"/>
              </a:buClr>
              <a:buFont typeface="Calibri" panose="020F0502020204030204" pitchFamily="34" charset="0"/>
              <a:buChar char="→"/>
            </a:pPr>
            <a:endParaRPr lang="fr-FR" sz="1200" b="1" dirty="0">
              <a:effectLst>
                <a:outerShdw blurRad="38100" dist="38100" dir="2700000" algn="tl">
                  <a:srgbClr val="000000">
                    <a:alpha val="43137"/>
                  </a:srgbClr>
                </a:outerShdw>
              </a:effectLst>
            </a:endParaRPr>
          </a:p>
          <a:p>
            <a:pPr marL="1703388" lvl="2" indent="-263525">
              <a:buClr>
                <a:srgbClr val="FFC000"/>
              </a:buClr>
              <a:buFont typeface="Calibri" panose="020F0502020204030204" pitchFamily="34" charset="0"/>
              <a:buChar char="→"/>
              <a:tabLst>
                <a:tab pos="1790700" algn="l"/>
              </a:tabLst>
            </a:pPr>
            <a:r>
              <a:rPr lang="fr-FR" sz="2000" dirty="0"/>
              <a:t>s’intéresser </a:t>
            </a:r>
            <a:r>
              <a:rPr lang="fr-FR" sz="2000" b="1" dirty="0">
                <a:effectLst>
                  <a:outerShdw blurRad="38100" dist="38100" dir="2700000" algn="tl">
                    <a:srgbClr val="000000">
                      <a:alpha val="43137"/>
                    </a:srgbClr>
                  </a:outerShdw>
                </a:effectLst>
              </a:rPr>
              <a:t>aux </a:t>
            </a:r>
            <a:r>
              <a:rPr lang="fr-FR" sz="2000" b="1" u="sng" dirty="0">
                <a:effectLst>
                  <a:outerShdw blurRad="38100" dist="38100" dir="2700000" algn="tl">
                    <a:srgbClr val="000000">
                      <a:alpha val="43137"/>
                    </a:srgbClr>
                  </a:outerShdw>
                </a:effectLst>
              </a:rPr>
              <a:t>informations prises en compte pour constituer son jugement </a:t>
            </a:r>
          </a:p>
          <a:p>
            <a:pPr marL="1800225" lvl="2">
              <a:buClr>
                <a:srgbClr val="FFC000"/>
              </a:buClr>
              <a:tabLst>
                <a:tab pos="1790700" algn="l"/>
              </a:tabLst>
            </a:pPr>
            <a:r>
              <a:rPr lang="fr-FR" sz="2000" dirty="0">
                <a:effectLst>
                  <a:outerShdw blurRad="38100" dist="38100" dir="2700000" algn="tl">
                    <a:srgbClr val="000000">
                      <a:alpha val="43137"/>
                    </a:srgbClr>
                  </a:outerShdw>
                </a:effectLst>
              </a:rPr>
              <a:t>(= attribution de valeurs subjectives à différentes informations et association de ces valeurs subjectives)</a:t>
            </a:r>
          </a:p>
          <a:p>
            <a:pPr marL="1703388" lvl="2" indent="-263525">
              <a:buClr>
                <a:srgbClr val="FFC000"/>
              </a:buClr>
              <a:buFont typeface="Calibri" panose="020F0502020204030204" pitchFamily="34" charset="0"/>
              <a:buChar char="→"/>
              <a:tabLst>
                <a:tab pos="1790700" algn="l"/>
              </a:tabLst>
            </a:pPr>
            <a:endParaRPr lang="fr-FR" sz="1100" b="1" dirty="0">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71252"/>
            <a:ext cx="12192000" cy="53348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15">
            <a:extLst>
              <a:ext uri="{FF2B5EF4-FFF2-40B4-BE49-F238E27FC236}">
                <a16:creationId xmlns:a16="http://schemas.microsoft.com/office/drawing/2014/main" id="{65087F04-7E7D-4F36-BD3F-B9B2ECFDD9DB}"/>
              </a:ext>
            </a:extLst>
          </p:cNvPr>
          <p:cNvSpPr/>
          <p:nvPr/>
        </p:nvSpPr>
        <p:spPr>
          <a:xfrm>
            <a:off x="3417287" y="631676"/>
            <a:ext cx="8787737" cy="444649"/>
          </a:xfrm>
          <a:prstGeom prst="rect">
            <a:avLst/>
          </a:prstGeom>
          <a:noFill/>
          <a:ln>
            <a:noFill/>
          </a:ln>
          <a:effectLst>
            <a:outerShdw blurRad="50800" dist="38100" dir="2700000" algn="tl" rotWithShape="0">
              <a:srgbClr val="FFC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2550"/>
            <a:r>
              <a:rPr lang="fr-FR" sz="2400" b="1" dirty="0">
                <a:solidFill>
                  <a:srgbClr val="FFCC00"/>
                </a:solidFill>
              </a:rPr>
              <a:t>Politiques de contrôle : alcool, tabac et JHA</a:t>
            </a:r>
          </a:p>
        </p:txBody>
      </p:sp>
      <p:cxnSp>
        <p:nvCxnSpPr>
          <p:cNvPr id="19" name="Connecteur droit 18">
            <a:extLst>
              <a:ext uri="{FF2B5EF4-FFF2-40B4-BE49-F238E27FC236}">
                <a16:creationId xmlns:a16="http://schemas.microsoft.com/office/drawing/2014/main" id="{9830E598-173A-4258-B36A-91CBBC92E5D5}"/>
              </a:ext>
            </a:extLst>
          </p:cNvPr>
          <p:cNvCxnSpPr>
            <a:cxnSpLocks/>
          </p:cNvCxnSpPr>
          <p:nvPr/>
        </p:nvCxnSpPr>
        <p:spPr>
          <a:xfrm>
            <a:off x="245182" y="1047949"/>
            <a:ext cx="11264647" cy="74414"/>
          </a:xfrm>
          <a:prstGeom prst="line">
            <a:avLst/>
          </a:prstGeom>
        </p:spPr>
        <p:style>
          <a:lnRef idx="1">
            <a:schemeClr val="accent4"/>
          </a:lnRef>
          <a:fillRef idx="0">
            <a:schemeClr val="accent4"/>
          </a:fillRef>
          <a:effectRef idx="0">
            <a:schemeClr val="accent4"/>
          </a:effectRef>
          <a:fontRef idx="minor">
            <a:schemeClr val="tx1"/>
          </a:fontRef>
        </p:style>
      </p:cxnSp>
      <p:sp>
        <p:nvSpPr>
          <p:cNvPr id="22" name="Rectangle 21">
            <a:extLst>
              <a:ext uri="{FF2B5EF4-FFF2-40B4-BE49-F238E27FC236}">
                <a16:creationId xmlns:a16="http://schemas.microsoft.com/office/drawing/2014/main" id="{4404729C-CBA0-4FC8-9455-323139E4D93F}"/>
              </a:ext>
            </a:extLst>
          </p:cNvPr>
          <p:cNvSpPr/>
          <p:nvPr/>
        </p:nvSpPr>
        <p:spPr>
          <a:xfrm>
            <a:off x="2075884" y="-83018"/>
            <a:ext cx="1876302" cy="5334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Problématique</a:t>
            </a:r>
          </a:p>
        </p:txBody>
      </p:sp>
      <p:cxnSp>
        <p:nvCxnSpPr>
          <p:cNvPr id="18" name="Connecteur droit 17">
            <a:extLst>
              <a:ext uri="{FF2B5EF4-FFF2-40B4-BE49-F238E27FC236}">
                <a16:creationId xmlns:a16="http://schemas.microsoft.com/office/drawing/2014/main" id="{310F05CA-410E-4D33-9AA4-E394EC3CE49C}"/>
              </a:ext>
            </a:extLst>
          </p:cNvPr>
          <p:cNvCxnSpPr>
            <a:cxnSpLocks/>
          </p:cNvCxnSpPr>
          <p:nvPr/>
        </p:nvCxnSpPr>
        <p:spPr>
          <a:xfrm>
            <a:off x="419162" y="1337481"/>
            <a:ext cx="0" cy="4999531"/>
          </a:xfrm>
          <a:prstGeom prst="line">
            <a:avLst/>
          </a:prstGeom>
          <a:ln w="12700">
            <a:solidFill>
              <a:srgbClr val="EDED09"/>
            </a:solidFill>
          </a:ln>
        </p:spPr>
        <p:style>
          <a:lnRef idx="1">
            <a:schemeClr val="accent2"/>
          </a:lnRef>
          <a:fillRef idx="0">
            <a:schemeClr val="accent2"/>
          </a:fillRef>
          <a:effectRef idx="0">
            <a:schemeClr val="accent2"/>
          </a:effectRef>
          <a:fontRef idx="minor">
            <a:schemeClr val="tx1"/>
          </a:fontRef>
        </p:style>
      </p:cxnSp>
      <p:cxnSp>
        <p:nvCxnSpPr>
          <p:cNvPr id="20" name="Connecteur droit 19">
            <a:extLst>
              <a:ext uri="{FF2B5EF4-FFF2-40B4-BE49-F238E27FC236}">
                <a16:creationId xmlns:a16="http://schemas.microsoft.com/office/drawing/2014/main" id="{5BA19610-9BA2-451B-A32E-2B303103C5B2}"/>
              </a:ext>
            </a:extLst>
          </p:cNvPr>
          <p:cNvCxnSpPr>
            <a:cxnSpLocks/>
          </p:cNvCxnSpPr>
          <p:nvPr/>
        </p:nvCxnSpPr>
        <p:spPr>
          <a:xfrm flipH="1">
            <a:off x="419162" y="6337012"/>
            <a:ext cx="10901981" cy="0"/>
          </a:xfrm>
          <a:prstGeom prst="line">
            <a:avLst/>
          </a:prstGeom>
          <a:ln w="12700">
            <a:solidFill>
              <a:srgbClr val="EDED09"/>
            </a:solidFill>
          </a:ln>
        </p:spPr>
        <p:style>
          <a:lnRef idx="1">
            <a:schemeClr val="accent2"/>
          </a:lnRef>
          <a:fillRef idx="0">
            <a:schemeClr val="accent2"/>
          </a:fillRef>
          <a:effectRef idx="0">
            <a:schemeClr val="accent2"/>
          </a:effectRef>
          <a:fontRef idx="minor">
            <a:schemeClr val="tx1"/>
          </a:fontRef>
        </p:style>
      </p:cxnSp>
      <p:sp>
        <p:nvSpPr>
          <p:cNvPr id="24" name="Rectangle 23">
            <a:extLst>
              <a:ext uri="{FF2B5EF4-FFF2-40B4-BE49-F238E27FC236}">
                <a16:creationId xmlns:a16="http://schemas.microsoft.com/office/drawing/2014/main" id="{F6CAE221-6896-4461-89FE-600CD995AC8C}"/>
              </a:ext>
            </a:extLst>
          </p:cNvPr>
          <p:cNvSpPr/>
          <p:nvPr/>
        </p:nvSpPr>
        <p:spPr>
          <a:xfrm>
            <a:off x="-26048" y="-143475"/>
            <a:ext cx="2101932" cy="5939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Tree>
    <p:custDataLst>
      <p:tags r:id="rId1"/>
    </p:custDataLst>
    <p:extLst>
      <p:ext uri="{BB962C8B-B14F-4D97-AF65-F5344CB8AC3E}">
        <p14:creationId xmlns:p14="http://schemas.microsoft.com/office/powerpoint/2010/main" val="3531261236"/>
      </p:ext>
    </p:extLst>
  </p:cSld>
  <p:clrMapOvr>
    <a:masterClrMapping/>
  </p:clrMapOvr>
  <mc:AlternateContent xmlns:mc="http://schemas.openxmlformats.org/markup-compatibility/2006" xmlns:p14="http://schemas.microsoft.com/office/powerpoint/2010/main">
    <mc:Choice Requires="p14">
      <p:transition spd="slow" p14:dur="2000" advTm="41815"/>
    </mc:Choice>
    <mc:Fallback xmlns="">
      <p:transition spd="slow" advTm="418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par>
                                <p:cTn id="8" presetID="6" presetClass="entr" presetSubtype="16"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circle(in)">
                                      <p:cBhvr>
                                        <p:cTn id="10"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77233"/>
            <a:ext cx="12192000" cy="6941098"/>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03706"/>
            <a:ext cx="12192000" cy="61714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4404729C-CBA0-4FC8-9455-323139E4D93F}"/>
              </a:ext>
            </a:extLst>
          </p:cNvPr>
          <p:cNvSpPr/>
          <p:nvPr/>
        </p:nvSpPr>
        <p:spPr>
          <a:xfrm>
            <a:off x="2066306" y="-116815"/>
            <a:ext cx="1607126" cy="626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673432" y="-122117"/>
            <a:ext cx="1698172" cy="627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Méthodologie</a:t>
            </a:r>
          </a:p>
        </p:txBody>
      </p:sp>
      <p:sp>
        <p:nvSpPr>
          <p:cNvPr id="9" name="Rectangle 8">
            <a:extLst>
              <a:ext uri="{FF2B5EF4-FFF2-40B4-BE49-F238E27FC236}">
                <a16:creationId xmlns:a16="http://schemas.microsoft.com/office/drawing/2014/main" id="{FD66D517-6706-4723-A79B-42C755B618C8}"/>
              </a:ext>
            </a:extLst>
          </p:cNvPr>
          <p:cNvSpPr/>
          <p:nvPr/>
        </p:nvSpPr>
        <p:spPr>
          <a:xfrm>
            <a:off x="1711171" y="1520696"/>
            <a:ext cx="8477547" cy="19682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buFont typeface="Wingdings" panose="05000000000000000000" pitchFamily="2" charset="2"/>
              <a:buChar char="§"/>
            </a:pPr>
            <a:r>
              <a:rPr lang="fr-FR" sz="20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Développée par N.H. Anderson (1981, 1982, 1996)</a:t>
            </a:r>
          </a:p>
          <a:p>
            <a:pPr marL="342900" indent="-342900">
              <a:lnSpc>
                <a:spcPct val="150000"/>
              </a:lnSpc>
              <a:buFont typeface="Wingdings" panose="05000000000000000000" pitchFamily="2" charset="2"/>
              <a:buChar char="§"/>
            </a:pPr>
            <a:r>
              <a:rPr lang="fr-FR" sz="20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Mesure fonctionnelle </a:t>
            </a:r>
            <a:r>
              <a:rPr lang="fr-FR" sz="20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sym typeface="Wingdings" panose="05000000000000000000" pitchFamily="2" charset="2"/>
              </a:rPr>
              <a:t> intégrer la subjectivité de chaque participant</a:t>
            </a:r>
            <a:endParaRPr lang="fr-FR" sz="20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endParaRPr>
          </a:p>
          <a:p>
            <a:pPr marL="342900" indent="-342900">
              <a:lnSpc>
                <a:spcPct val="150000"/>
              </a:lnSpc>
              <a:buFont typeface="Wingdings" panose="05000000000000000000" pitchFamily="2" charset="2"/>
              <a:buChar char="§"/>
            </a:pPr>
            <a:r>
              <a:rPr lang="fr-FR" sz="20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Mise en évidence des poids attribués aux différentes informations</a:t>
            </a:r>
          </a:p>
          <a:p>
            <a:pPr marL="342900" indent="-342900">
              <a:buFont typeface="Wingdings" panose="05000000000000000000" pitchFamily="2" charset="2"/>
              <a:buChar char="§"/>
            </a:pPr>
            <a:endParaRPr lang="fr-FR" sz="20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FE96E6C7-5E6D-423D-BD84-220D6B74316B}"/>
              </a:ext>
            </a:extLst>
          </p:cNvPr>
          <p:cNvSpPr/>
          <p:nvPr/>
        </p:nvSpPr>
        <p:spPr>
          <a:xfrm>
            <a:off x="166255" y="531861"/>
            <a:ext cx="11153115" cy="117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2400" b="1" dirty="0">
                <a:solidFill>
                  <a:schemeClr val="bg1"/>
                </a:solidFill>
                <a:effectLst>
                  <a:outerShdw blurRad="50800" dist="38100" dir="2700000" algn="tl" rotWithShape="0">
                    <a:prstClr val="black">
                      <a:alpha val="40000"/>
                    </a:prstClr>
                  </a:outerShdw>
                </a:effectLst>
                <a:latin typeface="Gadugi" panose="020B0502040204020203" pitchFamily="34" charset="0"/>
                <a:ea typeface="Gadugi" panose="020B0502040204020203" pitchFamily="34" charset="0"/>
              </a:rPr>
              <a:t>Théorie Fonctionnelle de la Cognition</a:t>
            </a:r>
            <a:endParaRPr lang="fr-FR" sz="2400" b="1" dirty="0">
              <a:solidFill>
                <a:schemeClr val="bg1"/>
              </a:solidFill>
              <a:effectLst>
                <a:outerShdw blurRad="50800" dist="38100" dir="2700000" algn="tl" rotWithShape="0">
                  <a:prstClr val="black">
                    <a:alpha val="40000"/>
                  </a:prstClr>
                </a:outerShdw>
              </a:effectLst>
              <a:latin typeface="Gadugi" panose="020B0502040204020203" pitchFamily="34" charset="0"/>
              <a:ea typeface="Gadugi" panose="020B0502040204020203" pitchFamily="34" charset="0"/>
            </a:endParaRPr>
          </a:p>
        </p:txBody>
      </p:sp>
      <p:cxnSp>
        <p:nvCxnSpPr>
          <p:cNvPr id="27" name="Connecteur droit 26">
            <a:extLst>
              <a:ext uri="{FF2B5EF4-FFF2-40B4-BE49-F238E27FC236}">
                <a16:creationId xmlns:a16="http://schemas.microsoft.com/office/drawing/2014/main" id="{93BDE08A-A9F4-4293-87F0-31F6A3F0111D}"/>
              </a:ext>
            </a:extLst>
          </p:cNvPr>
          <p:cNvCxnSpPr>
            <a:cxnSpLocks/>
          </p:cNvCxnSpPr>
          <p:nvPr/>
        </p:nvCxnSpPr>
        <p:spPr>
          <a:xfrm>
            <a:off x="284724" y="871393"/>
            <a:ext cx="0" cy="5115214"/>
          </a:xfrm>
          <a:prstGeom prst="line">
            <a:avLst/>
          </a:prstGeom>
        </p:spPr>
        <p:style>
          <a:lnRef idx="1">
            <a:schemeClr val="accent4"/>
          </a:lnRef>
          <a:fillRef idx="0">
            <a:schemeClr val="accent4"/>
          </a:fillRef>
          <a:effectRef idx="0">
            <a:schemeClr val="accent4"/>
          </a:effectRef>
          <a:fontRef idx="minor">
            <a:schemeClr val="tx1"/>
          </a:fontRef>
        </p:style>
      </p:cxnSp>
      <p:cxnSp>
        <p:nvCxnSpPr>
          <p:cNvPr id="31" name="Connecteur droit 30">
            <a:extLst>
              <a:ext uri="{FF2B5EF4-FFF2-40B4-BE49-F238E27FC236}">
                <a16:creationId xmlns:a16="http://schemas.microsoft.com/office/drawing/2014/main" id="{9D9FA0CB-21E2-4861-9D4F-B654079AFAF2}"/>
              </a:ext>
            </a:extLst>
          </p:cNvPr>
          <p:cNvCxnSpPr>
            <a:cxnSpLocks/>
          </p:cNvCxnSpPr>
          <p:nvPr/>
        </p:nvCxnSpPr>
        <p:spPr>
          <a:xfrm flipH="1">
            <a:off x="284724" y="5951534"/>
            <a:ext cx="11486230" cy="57586"/>
          </a:xfrm>
          <a:prstGeom prst="line">
            <a:avLst/>
          </a:prstGeom>
        </p:spPr>
        <p:style>
          <a:lnRef idx="1">
            <a:schemeClr val="accent4"/>
          </a:lnRef>
          <a:fillRef idx="0">
            <a:schemeClr val="accent4"/>
          </a:fillRef>
          <a:effectRef idx="0">
            <a:schemeClr val="accent4"/>
          </a:effectRef>
          <a:fontRef idx="minor">
            <a:schemeClr val="tx1"/>
          </a:fontRef>
        </p:style>
      </p:cxnSp>
      <p:sp>
        <p:nvSpPr>
          <p:cNvPr id="20" name="Accolade ouvrante 19">
            <a:extLst>
              <a:ext uri="{FF2B5EF4-FFF2-40B4-BE49-F238E27FC236}">
                <a16:creationId xmlns:a16="http://schemas.microsoft.com/office/drawing/2014/main" id="{193795A9-1F89-49AD-97A5-52A348F495BB}"/>
              </a:ext>
            </a:extLst>
          </p:cNvPr>
          <p:cNvSpPr/>
          <p:nvPr/>
        </p:nvSpPr>
        <p:spPr>
          <a:xfrm>
            <a:off x="1401497" y="1752051"/>
            <a:ext cx="388807" cy="1260735"/>
          </a:xfrm>
          <a:prstGeom prst="leftBrace">
            <a:avLst/>
          </a:prstGeom>
        </p:spPr>
        <p:style>
          <a:lnRef idx="1">
            <a:schemeClr val="accent4"/>
          </a:lnRef>
          <a:fillRef idx="0">
            <a:schemeClr val="accent4"/>
          </a:fillRef>
          <a:effectRef idx="0">
            <a:schemeClr val="accent4"/>
          </a:effectRef>
          <a:fontRef idx="minor">
            <a:schemeClr val="tx1"/>
          </a:fontRef>
        </p:style>
        <p:txBody>
          <a:bodyPr rtlCol="0" anchor="ctr"/>
          <a:lstStyle/>
          <a:p>
            <a:pPr algn="ctr"/>
            <a:endParaRPr lang="fr-FR" b="1" dirty="0">
              <a:effectLst>
                <a:outerShdw blurRad="38100" dist="38100" dir="2700000" algn="tl">
                  <a:srgbClr val="000000">
                    <a:alpha val="43137"/>
                  </a:srgbClr>
                </a:outerShdw>
              </a:effectLst>
            </a:endParaRPr>
          </a:p>
        </p:txBody>
      </p:sp>
      <p:sp>
        <p:nvSpPr>
          <p:cNvPr id="23" name="Rectangle 22">
            <a:extLst>
              <a:ext uri="{FF2B5EF4-FFF2-40B4-BE49-F238E27FC236}">
                <a16:creationId xmlns:a16="http://schemas.microsoft.com/office/drawing/2014/main" id="{8CB4C573-B07F-4B23-9B35-BE80DA326E57}"/>
              </a:ext>
            </a:extLst>
          </p:cNvPr>
          <p:cNvSpPr/>
          <p:nvPr/>
        </p:nvSpPr>
        <p:spPr>
          <a:xfrm>
            <a:off x="1524000" y="4005012"/>
            <a:ext cx="8851891" cy="2093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3">
            <a:extLst>
              <a:ext uri="{FF2B5EF4-FFF2-40B4-BE49-F238E27FC236}">
                <a16:creationId xmlns:a16="http://schemas.microsoft.com/office/drawing/2014/main" id="{7EB11073-F775-4327-94D7-E4733F46EE46}"/>
              </a:ext>
            </a:extLst>
          </p:cNvPr>
          <p:cNvSpPr>
            <a:spLocks noChangeArrowheads="1"/>
          </p:cNvSpPr>
          <p:nvPr/>
        </p:nvSpPr>
        <p:spPr bwMode="auto">
          <a:xfrm>
            <a:off x="372390" y="3377212"/>
            <a:ext cx="11407963" cy="1892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355600" marR="0" lvl="2" indent="-263525" algn="just" fontAlgn="base">
              <a:lnSpc>
                <a:spcPct val="100000"/>
              </a:lnSpc>
              <a:spcBef>
                <a:spcPct val="0"/>
              </a:spcBef>
              <a:spcAft>
                <a:spcPct val="0"/>
              </a:spcAft>
              <a:buClr>
                <a:srgbClr val="FFC000"/>
              </a:buClr>
              <a:buSzTx/>
              <a:buFont typeface="Calibri" panose="020F0502020204030204" pitchFamily="34" charset="0"/>
              <a:buChar char="→"/>
              <a:tabLst>
                <a:tab pos="1790700" algn="l"/>
              </a:tabLst>
            </a:pPr>
            <a:r>
              <a:rPr lang="fr-FR" altLang="fr-FR" sz="2000" b="1" dirty="0">
                <a:solidFill>
                  <a:schemeClr val="lt1"/>
                </a:solidFill>
                <a:effectLst>
                  <a:outerShdw blurRad="38100" dist="38100" dir="2700000" algn="tl">
                    <a:srgbClr val="000000">
                      <a:alpha val="43137"/>
                    </a:srgbClr>
                  </a:outerShdw>
                </a:effectLst>
              </a:rPr>
              <a:t>Les participants évaluent des </a:t>
            </a:r>
            <a:r>
              <a:rPr lang="fr-FR" altLang="fr-FR" sz="2000" b="1" u="sng" dirty="0">
                <a:solidFill>
                  <a:schemeClr val="lt1"/>
                </a:solidFill>
                <a:effectLst>
                  <a:outerShdw blurRad="38100" dist="38100" dir="2700000" algn="tl">
                    <a:srgbClr val="000000">
                      <a:alpha val="43137"/>
                    </a:srgbClr>
                  </a:outerShdw>
                </a:effectLst>
              </a:rPr>
              <a:t>combinaisons de facteurs</a:t>
            </a:r>
            <a:r>
              <a:rPr lang="fr-FR" altLang="fr-FR" sz="2000" b="1" dirty="0">
                <a:solidFill>
                  <a:schemeClr val="lt1"/>
                </a:solidFill>
                <a:effectLst>
                  <a:outerShdw blurRad="38100" dist="38100" dir="2700000" algn="tl">
                    <a:srgbClr val="000000">
                      <a:alpha val="43137"/>
                    </a:srgbClr>
                  </a:outerShdw>
                </a:effectLst>
              </a:rPr>
              <a:t> </a:t>
            </a:r>
            <a:r>
              <a:rPr lang="fr-FR" altLang="fr-FR" sz="2000" dirty="0">
                <a:solidFill>
                  <a:schemeClr val="lt1"/>
                </a:solidFill>
              </a:rPr>
              <a:t>(plutôt que des facteurs uniques) sur une échelle linéaire non graduée </a:t>
            </a:r>
          </a:p>
          <a:p>
            <a:pPr marL="92075" marR="0" lvl="2" algn="ctr" fontAlgn="base">
              <a:lnSpc>
                <a:spcPct val="100000"/>
              </a:lnSpc>
              <a:spcBef>
                <a:spcPct val="0"/>
              </a:spcBef>
              <a:spcAft>
                <a:spcPct val="0"/>
              </a:spcAft>
              <a:buClr>
                <a:srgbClr val="FFC000"/>
              </a:buClr>
              <a:buSzTx/>
              <a:tabLst>
                <a:tab pos="1790700" algn="l"/>
              </a:tabLst>
            </a:pPr>
            <a:r>
              <a:rPr lang="fr-FR" altLang="fr-FR" sz="2000" dirty="0">
                <a:solidFill>
                  <a:schemeClr val="lt1"/>
                </a:solidFill>
              </a:rPr>
              <a:t>=&gt; une série de scénarios (plutôt qu’un questionnaire)</a:t>
            </a:r>
          </a:p>
          <a:p>
            <a:pPr marL="355600" marR="0" lvl="2" indent="-263525" algn="just" fontAlgn="base">
              <a:lnSpc>
                <a:spcPct val="100000"/>
              </a:lnSpc>
              <a:spcBef>
                <a:spcPct val="0"/>
              </a:spcBef>
              <a:spcAft>
                <a:spcPct val="0"/>
              </a:spcAft>
              <a:buClr>
                <a:srgbClr val="FFC000"/>
              </a:buClr>
              <a:buSzTx/>
              <a:tabLst>
                <a:tab pos="1790700" algn="l"/>
              </a:tabLst>
            </a:pPr>
            <a:endParaRPr lang="fr-FR" altLang="fr-FR" sz="2000" b="1" dirty="0">
              <a:solidFill>
                <a:schemeClr val="lt1"/>
              </a:solidFill>
              <a:effectLst>
                <a:outerShdw blurRad="38100" dist="38100" dir="2700000" algn="tl">
                  <a:srgbClr val="000000">
                    <a:alpha val="43137"/>
                  </a:srgbClr>
                </a:outerShdw>
              </a:effectLst>
            </a:endParaRPr>
          </a:p>
          <a:p>
            <a:pPr marL="355600" marR="0" lvl="2" indent="-263525" algn="just" fontAlgn="base">
              <a:lnSpc>
                <a:spcPct val="100000"/>
              </a:lnSpc>
              <a:spcBef>
                <a:spcPct val="0"/>
              </a:spcBef>
              <a:spcAft>
                <a:spcPct val="0"/>
              </a:spcAft>
              <a:buClr>
                <a:srgbClr val="FFC000"/>
              </a:buClr>
              <a:buSzTx/>
              <a:buFont typeface="Calibri" panose="020F0502020204030204" pitchFamily="34" charset="0"/>
              <a:buChar char="→"/>
              <a:tabLst>
                <a:tab pos="1790700" algn="l"/>
              </a:tabLst>
            </a:pPr>
            <a:r>
              <a:rPr lang="fr-FR" altLang="fr-FR" sz="2000" b="1" u="sng" dirty="0">
                <a:solidFill>
                  <a:schemeClr val="lt1"/>
                </a:solidFill>
                <a:effectLst>
                  <a:outerShdw blurRad="38100" dist="38100" dir="2700000" algn="tl">
                    <a:srgbClr val="000000">
                      <a:alpha val="43137"/>
                    </a:srgbClr>
                  </a:outerShdw>
                </a:effectLst>
              </a:rPr>
              <a:t>Nécessité d’un plan factoriel complet </a:t>
            </a:r>
            <a:r>
              <a:rPr lang="fr-FR" altLang="fr-FR" sz="2000" dirty="0">
                <a:solidFill>
                  <a:schemeClr val="lt1"/>
                </a:solidFill>
              </a:rPr>
              <a:t>(=&gt; toutes les combinaisons possibles des facteurs intra-sujets)</a:t>
            </a:r>
          </a:p>
          <a:p>
            <a:pPr marL="355600" marR="0" lvl="2" indent="-263525" algn="just" fontAlgn="base">
              <a:lnSpc>
                <a:spcPct val="100000"/>
              </a:lnSpc>
              <a:spcBef>
                <a:spcPct val="0"/>
              </a:spcBef>
              <a:spcAft>
                <a:spcPct val="0"/>
              </a:spcAft>
              <a:buClr>
                <a:srgbClr val="FFC000"/>
              </a:buClr>
              <a:buSzTx/>
              <a:buFont typeface="Calibri" panose="020F0502020204030204" pitchFamily="34" charset="0"/>
              <a:buChar char="→"/>
              <a:tabLst>
                <a:tab pos="1790700" algn="l"/>
              </a:tabLst>
            </a:pPr>
            <a:endParaRPr lang="fr-FR" altLang="fr-FR" sz="2000" b="1" dirty="0">
              <a:solidFill>
                <a:schemeClr val="lt1"/>
              </a:solidFill>
              <a:effectLst>
                <a:outerShdw blurRad="38100" dist="38100" dir="2700000" algn="tl">
                  <a:srgbClr val="000000">
                    <a:alpha val="43137"/>
                  </a:srgbClr>
                </a:outerShdw>
              </a:effectLst>
            </a:endParaRPr>
          </a:p>
        </p:txBody>
      </p:sp>
      <p:sp>
        <p:nvSpPr>
          <p:cNvPr id="29" name="Rectangle 28">
            <a:extLst>
              <a:ext uri="{FF2B5EF4-FFF2-40B4-BE49-F238E27FC236}">
                <a16:creationId xmlns:a16="http://schemas.microsoft.com/office/drawing/2014/main" id="{CD853E53-84F5-4100-9DCA-CD7A394483D3}"/>
              </a:ext>
            </a:extLst>
          </p:cNvPr>
          <p:cNvSpPr/>
          <p:nvPr/>
        </p:nvSpPr>
        <p:spPr>
          <a:xfrm>
            <a:off x="0" y="-106981"/>
            <a:ext cx="2101932" cy="59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Tree>
    <p:custDataLst>
      <p:tags r:id="rId1"/>
    </p:custDataLst>
    <p:extLst>
      <p:ext uri="{BB962C8B-B14F-4D97-AF65-F5344CB8AC3E}">
        <p14:creationId xmlns:p14="http://schemas.microsoft.com/office/powerpoint/2010/main" val="1820716368"/>
      </p:ext>
    </p:extLst>
  </p:cSld>
  <p:clrMapOvr>
    <a:masterClrMapping/>
  </p:clrMapOvr>
  <mc:AlternateContent xmlns:mc="http://schemas.openxmlformats.org/markup-compatibility/2006" xmlns:p14="http://schemas.microsoft.com/office/powerpoint/2010/main">
    <mc:Choice Requires="p14">
      <p:transition spd="slow" p14:dur="2000" advTm="26255"/>
    </mc:Choice>
    <mc:Fallback xmlns="">
      <p:transition spd="slow" advTm="262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par>
                                <p:cTn id="8" presetID="22" presetClass="entr" presetSubtype="4"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down)">
                                      <p:cBhvr>
                                        <p:cTn id="1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77119"/>
            <a:ext cx="12192000" cy="6941098"/>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20898"/>
            <a:ext cx="12192000"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9830E598-173A-4258-B36A-91CBBC92E5D5}"/>
              </a:ext>
            </a:extLst>
          </p:cNvPr>
          <p:cNvCxnSpPr>
            <a:cxnSpLocks/>
          </p:cNvCxnSpPr>
          <p:nvPr/>
        </p:nvCxnSpPr>
        <p:spPr>
          <a:xfrm>
            <a:off x="272015" y="1290642"/>
            <a:ext cx="11336216" cy="0"/>
          </a:xfrm>
          <a:prstGeom prst="line">
            <a:avLst/>
          </a:prstGeom>
        </p:spPr>
        <p:style>
          <a:lnRef idx="1">
            <a:schemeClr val="accent4"/>
          </a:lnRef>
          <a:fillRef idx="0">
            <a:schemeClr val="accent4"/>
          </a:fillRef>
          <a:effectRef idx="0">
            <a:schemeClr val="accent4"/>
          </a:effectRef>
          <a:fontRef idx="minor">
            <a:schemeClr val="tx1"/>
          </a:fontRef>
        </p:style>
      </p:cxnSp>
      <p:sp>
        <p:nvSpPr>
          <p:cNvPr id="22" name="Rectangle 21">
            <a:extLst>
              <a:ext uri="{FF2B5EF4-FFF2-40B4-BE49-F238E27FC236}">
                <a16:creationId xmlns:a16="http://schemas.microsoft.com/office/drawing/2014/main" id="{4404729C-CBA0-4FC8-9455-323139E4D93F}"/>
              </a:ext>
            </a:extLst>
          </p:cNvPr>
          <p:cNvSpPr/>
          <p:nvPr/>
        </p:nvSpPr>
        <p:spPr>
          <a:xfrm>
            <a:off x="2101932" y="-201029"/>
            <a:ext cx="1741715" cy="645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796145" y="-175056"/>
            <a:ext cx="1698172" cy="6237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Méthodologie</a:t>
            </a:r>
          </a:p>
        </p:txBody>
      </p:sp>
      <p:cxnSp>
        <p:nvCxnSpPr>
          <p:cNvPr id="27" name="Connecteur droit 26">
            <a:extLst>
              <a:ext uri="{FF2B5EF4-FFF2-40B4-BE49-F238E27FC236}">
                <a16:creationId xmlns:a16="http://schemas.microsoft.com/office/drawing/2014/main" id="{93BDE08A-A9F4-4293-87F0-31F6A3F0111D}"/>
              </a:ext>
            </a:extLst>
          </p:cNvPr>
          <p:cNvCxnSpPr>
            <a:cxnSpLocks/>
          </p:cNvCxnSpPr>
          <p:nvPr/>
        </p:nvCxnSpPr>
        <p:spPr>
          <a:xfrm>
            <a:off x="526119" y="6269238"/>
            <a:ext cx="11082112" cy="0"/>
          </a:xfrm>
          <a:prstGeom prst="line">
            <a:avLst/>
          </a:prstGeom>
        </p:spPr>
        <p:style>
          <a:lnRef idx="1">
            <a:schemeClr val="accent4"/>
          </a:lnRef>
          <a:fillRef idx="0">
            <a:schemeClr val="accent4"/>
          </a:fillRef>
          <a:effectRef idx="0">
            <a:schemeClr val="accent4"/>
          </a:effectRef>
          <a:fontRef idx="minor">
            <a:schemeClr val="tx1"/>
          </a:fontRef>
        </p:style>
      </p:cxnSp>
      <p:cxnSp>
        <p:nvCxnSpPr>
          <p:cNvPr id="25" name="Connecteur droit 24">
            <a:extLst>
              <a:ext uri="{FF2B5EF4-FFF2-40B4-BE49-F238E27FC236}">
                <a16:creationId xmlns:a16="http://schemas.microsoft.com/office/drawing/2014/main" id="{C3750674-167F-436F-A05F-B5F1D5D1B58C}"/>
              </a:ext>
            </a:extLst>
          </p:cNvPr>
          <p:cNvCxnSpPr>
            <a:cxnSpLocks/>
          </p:cNvCxnSpPr>
          <p:nvPr/>
        </p:nvCxnSpPr>
        <p:spPr>
          <a:xfrm flipH="1">
            <a:off x="528540" y="1442859"/>
            <a:ext cx="55229" cy="4826379"/>
          </a:xfrm>
          <a:prstGeom prst="line">
            <a:avLst/>
          </a:prstGeom>
        </p:spPr>
        <p:style>
          <a:lnRef idx="1">
            <a:schemeClr val="accent4"/>
          </a:lnRef>
          <a:fillRef idx="0">
            <a:schemeClr val="accent4"/>
          </a:fillRef>
          <a:effectRef idx="0">
            <a:schemeClr val="accent4"/>
          </a:effectRef>
          <a:fontRef idx="minor">
            <a:schemeClr val="tx1"/>
          </a:fontRef>
        </p:style>
      </p:cxnSp>
      <p:sp>
        <p:nvSpPr>
          <p:cNvPr id="6" name="Rectangle 5">
            <a:extLst>
              <a:ext uri="{FF2B5EF4-FFF2-40B4-BE49-F238E27FC236}">
                <a16:creationId xmlns:a16="http://schemas.microsoft.com/office/drawing/2014/main" id="{83102C39-B071-4406-81DA-0198529E8B2C}"/>
              </a:ext>
            </a:extLst>
          </p:cNvPr>
          <p:cNvSpPr/>
          <p:nvPr/>
        </p:nvSpPr>
        <p:spPr>
          <a:xfrm>
            <a:off x="2308861" y="629629"/>
            <a:ext cx="6227220" cy="5516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Matériel</a:t>
            </a:r>
          </a:p>
        </p:txBody>
      </p:sp>
      <p:sp>
        <p:nvSpPr>
          <p:cNvPr id="9" name="Rectangle 8">
            <a:extLst>
              <a:ext uri="{FF2B5EF4-FFF2-40B4-BE49-F238E27FC236}">
                <a16:creationId xmlns:a16="http://schemas.microsoft.com/office/drawing/2014/main" id="{195674CD-EFAD-4333-910C-AE27F8FC9084}"/>
              </a:ext>
            </a:extLst>
          </p:cNvPr>
          <p:cNvSpPr/>
          <p:nvPr/>
        </p:nvSpPr>
        <p:spPr>
          <a:xfrm>
            <a:off x="583769" y="1770928"/>
            <a:ext cx="11281257" cy="4401205"/>
          </a:xfrm>
          <a:prstGeom prst="rect">
            <a:avLst/>
          </a:prstGeom>
        </p:spPr>
        <p:txBody>
          <a:bodyPr wrap="square">
            <a:spAutoFit/>
          </a:bodyPr>
          <a:lstStyle/>
          <a:p>
            <a:pPr marL="620713" lvl="1" indent="-342900" algn="just">
              <a:buClr>
                <a:srgbClr val="EDED09"/>
              </a:buClr>
              <a:buFont typeface="Wingdings" panose="05000000000000000000" pitchFamily="2" charset="2"/>
              <a:buChar char="§"/>
            </a:pPr>
            <a:r>
              <a:rPr lang="fr-FR" sz="2000" b="1" dirty="0">
                <a:solidFill>
                  <a:schemeClr val="bg1"/>
                </a:solidFill>
                <a:ea typeface="Gadugi" panose="020B0502040204020203" pitchFamily="34" charset="0"/>
                <a:cs typeface="Times New Roman" panose="02020603050405020304" pitchFamily="18" charset="0"/>
              </a:rPr>
              <a:t>1 jeu de 54 vignettes =&gt; </a:t>
            </a:r>
            <a:r>
              <a:rPr lang="fr-FR" dirty="0">
                <a:solidFill>
                  <a:schemeClr val="bg1"/>
                </a:solidFill>
              </a:rPr>
              <a:t>3 séries de 18 scénarios :</a:t>
            </a:r>
          </a:p>
          <a:p>
            <a:pPr marL="1069975" lvl="1" indent="-171450" algn="just">
              <a:buClr>
                <a:schemeClr val="accent2"/>
              </a:buClr>
              <a:buFont typeface="Arial" panose="020B0604020202020204" pitchFamily="34" charset="0"/>
              <a:buChar char="•"/>
            </a:pPr>
            <a:r>
              <a:rPr lang="fr-FR" b="1" dirty="0">
                <a:solidFill>
                  <a:schemeClr val="bg1"/>
                </a:solidFill>
                <a:ea typeface="Gadugi" panose="020B0502040204020203" pitchFamily="34" charset="0"/>
                <a:cs typeface="Times New Roman" panose="02020603050405020304" pitchFamily="18" charset="0"/>
              </a:rPr>
              <a:t>contenant une information semblable (prévention, réglementation et sanction) </a:t>
            </a:r>
          </a:p>
          <a:p>
            <a:pPr marL="1069975" lvl="1" indent="-171450" algn="just">
              <a:buClr>
                <a:schemeClr val="accent2"/>
              </a:buClr>
              <a:buFont typeface="Arial" panose="020B0604020202020204" pitchFamily="34" charset="0"/>
              <a:buChar char="•"/>
            </a:pPr>
            <a:r>
              <a:rPr lang="fr-FR" b="1" dirty="0">
                <a:solidFill>
                  <a:schemeClr val="bg1"/>
                </a:solidFill>
                <a:ea typeface="Gadugi" panose="020B0502040204020203" pitchFamily="34" charset="0"/>
                <a:cs typeface="Times New Roman" panose="02020603050405020304" pitchFamily="18" charset="0"/>
              </a:rPr>
              <a:t>qui diffère seulement selon le contexte (tabac, alcool ou JHA)</a:t>
            </a:r>
          </a:p>
          <a:p>
            <a:pPr marL="620713" lvl="1" indent="-342900" algn="just">
              <a:buClr>
                <a:srgbClr val="EDED09"/>
              </a:buClr>
              <a:buFont typeface="Wingdings" panose="05000000000000000000" pitchFamily="2" charset="2"/>
              <a:buChar char="§"/>
            </a:pPr>
            <a:endParaRPr lang="fr-FR" sz="2000" b="1" dirty="0">
              <a:solidFill>
                <a:schemeClr val="bg1"/>
              </a:solidFill>
              <a:ea typeface="Gadugi" panose="020B0502040204020203" pitchFamily="34" charset="0"/>
              <a:cs typeface="Times New Roman" panose="02020603050405020304" pitchFamily="18" charset="0"/>
            </a:endParaRPr>
          </a:p>
          <a:p>
            <a:pPr marL="620713" lvl="1" indent="-342900" algn="just">
              <a:buClr>
                <a:srgbClr val="EDED09"/>
              </a:buClr>
              <a:buFont typeface="Wingdings" panose="05000000000000000000" pitchFamily="2" charset="2"/>
              <a:buChar char="§"/>
            </a:pPr>
            <a:r>
              <a:rPr lang="fr-FR" sz="2000" b="1" dirty="0">
                <a:solidFill>
                  <a:schemeClr val="bg1"/>
                </a:solidFill>
                <a:ea typeface="Gadugi" panose="020B0502040204020203" pitchFamily="34" charset="0"/>
                <a:cs typeface="Times New Roman" panose="02020603050405020304" pitchFamily="18" charset="0"/>
              </a:rPr>
              <a:t>Combinaison de 4 facteurs (produit, prévention, réglementation et sanction)</a:t>
            </a:r>
          </a:p>
          <a:p>
            <a:pPr marL="620713" lvl="1" indent="-342900" algn="just">
              <a:buClr>
                <a:srgbClr val="EDED09"/>
              </a:buClr>
              <a:buFont typeface="Wingdings" panose="05000000000000000000" pitchFamily="2" charset="2"/>
              <a:buChar char="§"/>
            </a:pPr>
            <a:endParaRPr lang="fr-FR" sz="2000" b="1" dirty="0">
              <a:solidFill>
                <a:schemeClr val="bg1"/>
              </a:solidFill>
              <a:ea typeface="Gadugi" panose="020B0502040204020203" pitchFamily="34" charset="0"/>
              <a:cs typeface="Times New Roman" panose="02020603050405020304" pitchFamily="18" charset="0"/>
            </a:endParaRPr>
          </a:p>
          <a:p>
            <a:pPr marL="620713" lvl="1" indent="-342900" algn="just">
              <a:buClr>
                <a:srgbClr val="EDED09"/>
              </a:buClr>
              <a:buFont typeface="Wingdings" panose="05000000000000000000" pitchFamily="2" charset="2"/>
              <a:buChar char="§"/>
            </a:pPr>
            <a:r>
              <a:rPr lang="fr-FR" sz="2000" b="1" dirty="0">
                <a:solidFill>
                  <a:schemeClr val="bg1"/>
                </a:solidFill>
                <a:ea typeface="Gadugi" panose="020B0502040204020203" pitchFamily="34" charset="0"/>
                <a:cs typeface="Times New Roman" panose="02020603050405020304" pitchFamily="18" charset="0"/>
              </a:rPr>
              <a:t>Fiche de caractéristiques individuelles des participants </a:t>
            </a:r>
          </a:p>
          <a:p>
            <a:pPr marL="809625" lvl="1" indent="-179388" algn="just">
              <a:buClr>
                <a:schemeClr val="accent2"/>
              </a:buClr>
              <a:buFont typeface="Arial" panose="020B0604020202020204" pitchFamily="34" charset="0"/>
              <a:buChar char="•"/>
            </a:pPr>
            <a:r>
              <a:rPr lang="fr-FR" b="1" dirty="0">
                <a:solidFill>
                  <a:schemeClr val="bg1"/>
                </a:solidFill>
                <a:ea typeface="Gadugi" panose="020B0502040204020203" pitchFamily="34" charset="0"/>
                <a:cs typeface="Times New Roman" panose="02020603050405020304" pitchFamily="18" charset="0"/>
              </a:rPr>
              <a:t>âge</a:t>
            </a:r>
          </a:p>
          <a:p>
            <a:pPr marL="809625" lvl="1" indent="-179388" algn="just">
              <a:buClr>
                <a:schemeClr val="accent2"/>
              </a:buClr>
              <a:buFont typeface="Arial" panose="020B0604020202020204" pitchFamily="34" charset="0"/>
              <a:buChar char="•"/>
            </a:pPr>
            <a:r>
              <a:rPr lang="fr-FR" b="1" dirty="0">
                <a:solidFill>
                  <a:schemeClr val="bg1"/>
                </a:solidFill>
                <a:ea typeface="Gadugi" panose="020B0502040204020203" pitchFamily="34" charset="0"/>
                <a:cs typeface="Times New Roman" panose="02020603050405020304" pitchFamily="18" charset="0"/>
              </a:rPr>
              <a:t>Genre</a:t>
            </a:r>
          </a:p>
          <a:p>
            <a:pPr marL="809625" lvl="1" indent="-179388" algn="just">
              <a:buClr>
                <a:schemeClr val="accent2"/>
              </a:buClr>
              <a:buFont typeface="Arial" panose="020B0604020202020204" pitchFamily="34" charset="0"/>
              <a:buChar char="•"/>
            </a:pPr>
            <a:r>
              <a:rPr lang="fr-FR" b="1" dirty="0">
                <a:solidFill>
                  <a:schemeClr val="bg1"/>
                </a:solidFill>
                <a:ea typeface="Gadugi" panose="020B0502040204020203" pitchFamily="34" charset="0"/>
                <a:cs typeface="Times New Roman" panose="02020603050405020304" pitchFamily="18" charset="0"/>
              </a:rPr>
              <a:t>Niveau d’études</a:t>
            </a:r>
          </a:p>
          <a:p>
            <a:pPr marL="809625" lvl="1" indent="-179388" algn="just">
              <a:buClr>
                <a:schemeClr val="accent2"/>
              </a:buClr>
              <a:buFont typeface="Arial" panose="020B0604020202020204" pitchFamily="34" charset="0"/>
              <a:buChar char="•"/>
            </a:pPr>
            <a:r>
              <a:rPr lang="fr-FR" b="1" dirty="0">
                <a:solidFill>
                  <a:schemeClr val="bg1"/>
                </a:solidFill>
                <a:ea typeface="Gadugi" panose="020B0502040204020203" pitchFamily="34" charset="0"/>
                <a:cs typeface="Times New Roman" panose="02020603050405020304" pitchFamily="18" charset="0"/>
              </a:rPr>
              <a:t>Statut socio-professionnel</a:t>
            </a:r>
          </a:p>
          <a:p>
            <a:pPr marL="809625" lvl="1" indent="-179388" algn="just">
              <a:buClr>
                <a:schemeClr val="accent2"/>
              </a:buClr>
              <a:buFont typeface="Arial" panose="020B0604020202020204" pitchFamily="34" charset="0"/>
              <a:buChar char="•"/>
            </a:pPr>
            <a:r>
              <a:rPr lang="fr-FR" b="1" dirty="0">
                <a:solidFill>
                  <a:schemeClr val="bg1"/>
                </a:solidFill>
                <a:ea typeface="Gadugi" panose="020B0502040204020203" pitchFamily="34" charset="0"/>
                <a:cs typeface="Times New Roman" panose="02020603050405020304" pitchFamily="18" charset="0"/>
              </a:rPr>
              <a:t>Fréquence de consommation (alcool, tabac et JHA)</a:t>
            </a:r>
          </a:p>
          <a:p>
            <a:pPr marL="809625" lvl="1" indent="-179388" algn="just">
              <a:buClr>
                <a:schemeClr val="accent2"/>
              </a:buClr>
              <a:buFont typeface="Arial" panose="020B0604020202020204" pitchFamily="34" charset="0"/>
              <a:buChar char="•"/>
            </a:pPr>
            <a:r>
              <a:rPr lang="fr-FR" b="1" dirty="0">
                <a:solidFill>
                  <a:schemeClr val="bg1"/>
                </a:solidFill>
                <a:ea typeface="Gadugi" panose="020B0502040204020203" pitchFamily="34" charset="0"/>
                <a:cs typeface="Times New Roman" panose="02020603050405020304" pitchFamily="18" charset="0"/>
              </a:rPr>
              <a:t>Connaissance d’une personne ayant fait l’objet d’une sanction en lien avec une consommation d’un de ces produits</a:t>
            </a:r>
          </a:p>
          <a:p>
            <a:pPr marL="809625" lvl="1" indent="-179388" algn="just">
              <a:buClr>
                <a:schemeClr val="accent2"/>
              </a:buClr>
              <a:buFont typeface="Arial" panose="020B0604020202020204" pitchFamily="34" charset="0"/>
              <a:buChar char="•"/>
            </a:pPr>
            <a:r>
              <a:rPr lang="fr-FR" b="1" dirty="0">
                <a:solidFill>
                  <a:schemeClr val="bg1"/>
                </a:solidFill>
                <a:ea typeface="Gadugi" panose="020B0502040204020203" pitchFamily="34" charset="0"/>
                <a:cs typeface="Times New Roman" panose="02020603050405020304" pitchFamily="18" charset="0"/>
              </a:rPr>
              <a:t>Orientation politique</a:t>
            </a:r>
            <a:endParaRPr lang="fr-FR" sz="54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endParaRPr>
          </a:p>
        </p:txBody>
      </p:sp>
      <p:sp>
        <p:nvSpPr>
          <p:cNvPr id="42" name="Rectangle 41">
            <a:extLst>
              <a:ext uri="{FF2B5EF4-FFF2-40B4-BE49-F238E27FC236}">
                <a16:creationId xmlns:a16="http://schemas.microsoft.com/office/drawing/2014/main" id="{2B1A11C6-41DD-4C9C-87FC-ED19DC0DEE33}"/>
              </a:ext>
            </a:extLst>
          </p:cNvPr>
          <p:cNvSpPr/>
          <p:nvPr/>
        </p:nvSpPr>
        <p:spPr>
          <a:xfrm>
            <a:off x="0" y="-171867"/>
            <a:ext cx="2101932" cy="620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Tree>
    <p:custDataLst>
      <p:tags r:id="rId1"/>
    </p:custDataLst>
    <p:extLst>
      <p:ext uri="{BB962C8B-B14F-4D97-AF65-F5344CB8AC3E}">
        <p14:creationId xmlns:p14="http://schemas.microsoft.com/office/powerpoint/2010/main" val="854551661"/>
      </p:ext>
    </p:extLst>
  </p:cSld>
  <p:clrMapOvr>
    <a:masterClrMapping/>
  </p:clrMapOvr>
  <mc:AlternateContent xmlns:mc="http://schemas.openxmlformats.org/markup-compatibility/2006" xmlns:p14="http://schemas.microsoft.com/office/powerpoint/2010/main">
    <mc:Choice Requires="p14">
      <p:transition spd="slow" p14:dur="2000" advTm="9039"/>
    </mc:Choice>
    <mc:Fallback xmlns="">
      <p:transition spd="slow" advTm="90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down)">
                                      <p:cBhvr>
                                        <p:cTn id="1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61565"/>
            <a:ext cx="12192000" cy="6941098"/>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30426"/>
            <a:ext cx="12192000" cy="59265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4404729C-CBA0-4FC8-9455-323139E4D93F}"/>
              </a:ext>
            </a:extLst>
          </p:cNvPr>
          <p:cNvSpPr/>
          <p:nvPr/>
        </p:nvSpPr>
        <p:spPr>
          <a:xfrm>
            <a:off x="2065405" y="-142126"/>
            <a:ext cx="1607126" cy="586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672531" y="-151846"/>
            <a:ext cx="1698172" cy="5926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Méthodologie</a:t>
            </a:r>
          </a:p>
        </p:txBody>
      </p:sp>
      <p:sp>
        <p:nvSpPr>
          <p:cNvPr id="10" name="Rectangle 9">
            <a:extLst>
              <a:ext uri="{FF2B5EF4-FFF2-40B4-BE49-F238E27FC236}">
                <a16:creationId xmlns:a16="http://schemas.microsoft.com/office/drawing/2014/main" id="{FE96E6C7-5E6D-423D-BD84-220D6B74316B}"/>
              </a:ext>
            </a:extLst>
          </p:cNvPr>
          <p:cNvSpPr/>
          <p:nvPr/>
        </p:nvSpPr>
        <p:spPr>
          <a:xfrm>
            <a:off x="4268863" y="565244"/>
            <a:ext cx="3371669" cy="6286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2800" b="1" dirty="0">
                <a:solidFill>
                  <a:schemeClr val="bg1"/>
                </a:solidFill>
                <a:effectLst>
                  <a:outerShdw blurRad="50800" dist="38100" dir="2700000" algn="tl" rotWithShape="0">
                    <a:prstClr val="black">
                      <a:alpha val="40000"/>
                    </a:prstClr>
                  </a:outerShdw>
                </a:effectLst>
                <a:ea typeface="Gadugi" panose="020B0502040204020203" pitchFamily="34" charset="0"/>
              </a:rPr>
              <a:t>Les participants</a:t>
            </a:r>
            <a:endParaRPr lang="fr-FR" sz="2800" b="1" dirty="0">
              <a:solidFill>
                <a:schemeClr val="bg1"/>
              </a:solidFill>
              <a:effectLst>
                <a:outerShdw blurRad="50800" dist="38100" dir="2700000" algn="tl" rotWithShape="0">
                  <a:prstClr val="black">
                    <a:alpha val="40000"/>
                  </a:prstClr>
                </a:outerShdw>
              </a:effectLst>
              <a:ea typeface="Gadugi" panose="020B0502040204020203" pitchFamily="34" charset="0"/>
            </a:endParaRPr>
          </a:p>
        </p:txBody>
      </p:sp>
      <p:cxnSp>
        <p:nvCxnSpPr>
          <p:cNvPr id="27" name="Connecteur droit 26">
            <a:extLst>
              <a:ext uri="{FF2B5EF4-FFF2-40B4-BE49-F238E27FC236}">
                <a16:creationId xmlns:a16="http://schemas.microsoft.com/office/drawing/2014/main" id="{93BDE08A-A9F4-4293-87F0-31F6A3F0111D}"/>
              </a:ext>
            </a:extLst>
          </p:cNvPr>
          <p:cNvCxnSpPr>
            <a:cxnSpLocks/>
          </p:cNvCxnSpPr>
          <p:nvPr/>
        </p:nvCxnSpPr>
        <p:spPr>
          <a:xfrm flipV="1">
            <a:off x="242024" y="6617732"/>
            <a:ext cx="11579085" cy="35311"/>
          </a:xfrm>
          <a:prstGeom prst="line">
            <a:avLst/>
          </a:prstGeom>
        </p:spPr>
        <p:style>
          <a:lnRef idx="1">
            <a:schemeClr val="accent4"/>
          </a:lnRef>
          <a:fillRef idx="0">
            <a:schemeClr val="accent4"/>
          </a:fillRef>
          <a:effectRef idx="0">
            <a:schemeClr val="accent4"/>
          </a:effectRef>
          <a:fontRef idx="minor">
            <a:schemeClr val="tx1"/>
          </a:fontRef>
        </p:style>
      </p:cxnSp>
      <p:sp>
        <p:nvSpPr>
          <p:cNvPr id="23" name="Espace réservé du contenu 2">
            <a:extLst>
              <a:ext uri="{FF2B5EF4-FFF2-40B4-BE49-F238E27FC236}">
                <a16:creationId xmlns:a16="http://schemas.microsoft.com/office/drawing/2014/main" id="{A67799EA-2353-4250-8D19-89E0776B48C5}"/>
              </a:ext>
            </a:extLst>
          </p:cNvPr>
          <p:cNvSpPr txBox="1">
            <a:spLocks/>
          </p:cNvSpPr>
          <p:nvPr/>
        </p:nvSpPr>
        <p:spPr>
          <a:xfrm>
            <a:off x="302459" y="914881"/>
            <a:ext cx="11692240" cy="5515977"/>
          </a:xfrm>
          <a:prstGeom prst="rect">
            <a:avLst/>
          </a:prstGeom>
          <a:ln>
            <a:noFill/>
          </a:ln>
        </p:spPr>
        <p:txBody>
          <a:bodyPr>
            <a:normAutofit fontScale="550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buClrTx/>
              <a:buNone/>
            </a:pPr>
            <a:endParaRPr lang="fr-FR" sz="105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endParaRPr>
          </a:p>
          <a:p>
            <a:pPr>
              <a:buClr>
                <a:srgbClr val="FFC000"/>
              </a:buClr>
            </a:pPr>
            <a:endParaRPr lang="fr-FR" sz="14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endParaRPr>
          </a:p>
          <a:p>
            <a:pPr marL="903288" indent="-188913">
              <a:lnSpc>
                <a:spcPct val="120000"/>
              </a:lnSpc>
              <a:buClr>
                <a:srgbClr val="FFC000"/>
              </a:buClr>
            </a:pPr>
            <a:r>
              <a:rPr lang="fr-FR" sz="29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Adultes volontaires </a:t>
            </a:r>
            <a:r>
              <a:rPr lang="fr-FR" sz="2300" dirty="0">
                <a:solidFill>
                  <a:schemeClr val="bg1"/>
                </a:solidFill>
                <a:ea typeface="Gadugi" panose="020B0502040204020203" pitchFamily="34" charset="0"/>
                <a:cs typeface="Times New Roman" panose="02020603050405020304" pitchFamily="18" charset="0"/>
              </a:rPr>
              <a:t>(recrutés dans la rue, à leur domicile, sur leur lieu de travail)        </a:t>
            </a:r>
            <a:r>
              <a:rPr lang="fr-FR"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		</a:t>
            </a:r>
          </a:p>
          <a:p>
            <a:pPr marL="1700213" indent="0">
              <a:lnSpc>
                <a:spcPct val="120000"/>
              </a:lnSpc>
              <a:buClr>
                <a:srgbClr val="FFC000"/>
              </a:buClr>
              <a:buNone/>
            </a:pPr>
            <a:r>
              <a:rPr lang="fr-FR" sz="25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                       </a:t>
            </a:r>
            <a:r>
              <a:rPr lang="fr-FR" sz="2500" dirty="0">
                <a:solidFill>
                  <a:schemeClr val="bg1"/>
                </a:solidFill>
                <a:ea typeface="Gadugi" panose="020B0502040204020203" pitchFamily="34" charset="0"/>
                <a:cs typeface="Times New Roman" panose="02020603050405020304" pitchFamily="18" charset="0"/>
              </a:rPr>
              <a:t>Les professionnels du droit et de la santé ont été contactés directement</a:t>
            </a:r>
          </a:p>
          <a:p>
            <a:pPr marL="0" indent="0">
              <a:buClr>
                <a:srgbClr val="FFC000"/>
              </a:buClr>
              <a:buNone/>
            </a:pPr>
            <a:endParaRPr lang="fr-FR" sz="16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endParaRPr>
          </a:p>
          <a:p>
            <a:pPr marL="903288" indent="-188913">
              <a:buClr>
                <a:srgbClr val="FFC000"/>
              </a:buClr>
              <a:buFont typeface="Arial" panose="020B0604020202020204" pitchFamily="34" charset="0"/>
              <a:buChar char="•"/>
            </a:pPr>
            <a:r>
              <a:rPr lang="fr-FR" sz="29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 344 répondants   :        </a:t>
            </a:r>
          </a:p>
          <a:p>
            <a:pPr marL="3411538" lvl="1" indent="-269875">
              <a:buClr>
                <a:srgbClr val="FFC000"/>
              </a:buClr>
              <a:buFont typeface="Wingdings" panose="05000000000000000000" pitchFamily="2" charset="2"/>
              <a:buChar char="§"/>
            </a:pPr>
            <a:r>
              <a:rPr lang="fr-FR" sz="25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âgés de 18 à 88 ans (M = 47,1 )</a:t>
            </a:r>
          </a:p>
          <a:p>
            <a:pPr marL="3411538" lvl="1" indent="-269875">
              <a:buClr>
                <a:srgbClr val="FFC000"/>
              </a:buClr>
              <a:buFont typeface="Wingdings" panose="05000000000000000000" pitchFamily="2" charset="2"/>
              <a:buChar char="§"/>
            </a:pPr>
            <a:r>
              <a:rPr lang="fr-FR" sz="25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109 hommes (32%)          </a:t>
            </a:r>
          </a:p>
          <a:p>
            <a:pPr marL="3411538" lvl="1" indent="-269875">
              <a:buClr>
                <a:srgbClr val="FFC000"/>
              </a:buClr>
              <a:buFont typeface="Wingdings" panose="05000000000000000000" pitchFamily="2" charset="2"/>
              <a:buChar char="§"/>
            </a:pPr>
            <a:r>
              <a:rPr lang="fr-FR" sz="25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235 femmes (68%)</a:t>
            </a:r>
          </a:p>
          <a:p>
            <a:pPr marL="0" indent="0">
              <a:buClrTx/>
              <a:buNone/>
            </a:pPr>
            <a:endParaRPr lang="fr-FR" sz="1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endParaRPr>
          </a:p>
          <a:p>
            <a:pPr marL="903288" indent="-188913">
              <a:buClr>
                <a:srgbClr val="FFC000"/>
              </a:buClr>
            </a:pPr>
            <a:r>
              <a:rPr lang="fr-FR" sz="29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Niveaux d’études :           </a:t>
            </a:r>
            <a:r>
              <a:rPr lang="fr-FR" sz="19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	</a:t>
            </a:r>
          </a:p>
          <a:p>
            <a:pPr marL="3411538" lvl="1" indent="-187325">
              <a:buClr>
                <a:srgbClr val="FFC000"/>
              </a:buClr>
              <a:buFont typeface="Wingdings" panose="05000000000000000000" pitchFamily="2" charset="2"/>
              <a:buChar char="§"/>
            </a:pPr>
            <a:r>
              <a:rPr lang="fr-FR" sz="25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Inférieur au Bac et Bac : 24%            	</a:t>
            </a:r>
          </a:p>
          <a:p>
            <a:pPr marL="3411538" lvl="1" indent="-187325">
              <a:buClr>
                <a:srgbClr val="FFC000"/>
              </a:buClr>
              <a:buFont typeface="Wingdings" panose="05000000000000000000" pitchFamily="2" charset="2"/>
              <a:buChar char="§"/>
            </a:pPr>
            <a:r>
              <a:rPr lang="fr-FR" sz="25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Bac + 5 et plus : 31%</a:t>
            </a:r>
          </a:p>
          <a:p>
            <a:pPr marL="0" indent="0">
              <a:buClr>
                <a:srgbClr val="FFC000"/>
              </a:buClr>
              <a:buNone/>
            </a:pPr>
            <a:endParaRPr lang="fr-FR" sz="17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endParaRPr>
          </a:p>
          <a:p>
            <a:pPr marL="984250" indent="-269875">
              <a:buClr>
                <a:srgbClr val="FFC000"/>
              </a:buClr>
            </a:pPr>
            <a:r>
              <a:rPr lang="fr-FR" sz="29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Opinions politiques :</a:t>
            </a:r>
          </a:p>
          <a:p>
            <a:pPr marL="0" indent="0">
              <a:buClr>
                <a:srgbClr val="FFC000"/>
              </a:buClr>
              <a:buNone/>
            </a:pPr>
            <a:endParaRPr lang="fr-FR" sz="20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endParaRPr>
          </a:p>
          <a:p>
            <a:pPr marL="177800" indent="0">
              <a:buClr>
                <a:srgbClr val="FFC000"/>
              </a:buClr>
              <a:buNone/>
            </a:pPr>
            <a:r>
              <a:rPr lang="fr-FR" sz="25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Extrême gauche : 13%                Gauche : 17%  	       Centre gauche : 15%              Centre droit : 15%                   Droite : 6 %               </a:t>
            </a:r>
            <a:r>
              <a:rPr lang="fr-FR" sz="25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sym typeface="Wingdings" panose="05000000000000000000" pitchFamily="2" charset="2"/>
              </a:rPr>
              <a:t> </a:t>
            </a:r>
            <a:r>
              <a:rPr lang="fr-FR" sz="25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Extrême droite : 3%</a:t>
            </a:r>
          </a:p>
          <a:p>
            <a:pPr marL="536575" indent="0">
              <a:buClr>
                <a:srgbClr val="FFC000"/>
              </a:buClr>
              <a:buNone/>
            </a:pPr>
            <a:r>
              <a:rPr lang="fr-FR" sz="23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					        </a:t>
            </a:r>
          </a:p>
          <a:p>
            <a:pPr marL="536575" indent="0">
              <a:buClr>
                <a:srgbClr val="FFC000"/>
              </a:buClr>
              <a:buNone/>
            </a:pPr>
            <a:r>
              <a:rPr lang="fr-FR" sz="26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    								</a:t>
            </a:r>
            <a:r>
              <a:rPr lang="fr-FR" sz="21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 </a:t>
            </a:r>
          </a:p>
          <a:p>
            <a:pPr marL="536575" indent="0" algn="ctr">
              <a:buClr>
                <a:srgbClr val="FFC000"/>
              </a:buClr>
              <a:buNone/>
            </a:pPr>
            <a:r>
              <a:rPr lang="fr-FR" sz="25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Non-déclarées : 31% </a:t>
            </a:r>
          </a:p>
          <a:p>
            <a:pPr>
              <a:buClrTx/>
              <a:buFont typeface="Arial" panose="020B0604020202020204" pitchFamily="34" charset="0"/>
              <a:buChar char="•"/>
            </a:pPr>
            <a:endParaRPr lang="fr-FR" sz="12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endParaRPr>
          </a:p>
          <a:p>
            <a:pPr marL="2060575" lvl="1" indent="-260350">
              <a:buClr>
                <a:srgbClr val="EDED09"/>
              </a:buClr>
              <a:buFont typeface="Wingdings" panose="05000000000000000000" pitchFamily="2" charset="2"/>
              <a:buChar char="Ø"/>
            </a:pPr>
            <a:endParaRPr lang="fr-FR" sz="1800" b="1" dirty="0">
              <a:solidFill>
                <a:schemeClr val="bg1"/>
              </a:solidFill>
              <a:ea typeface="Gadugi" panose="020B0502040204020203" pitchFamily="34" charset="0"/>
              <a:cs typeface="Times New Roman" panose="02020603050405020304" pitchFamily="18" charset="0"/>
            </a:endParaRPr>
          </a:p>
          <a:p>
            <a:pPr marL="2060575" lvl="1" indent="-260350">
              <a:buClr>
                <a:srgbClr val="EDED09"/>
              </a:buClr>
              <a:buFont typeface="Wingdings" panose="05000000000000000000" pitchFamily="2" charset="2"/>
              <a:buChar char="Ø"/>
            </a:pPr>
            <a:endParaRPr lang="fr-FR" sz="1800" b="1" dirty="0">
              <a:solidFill>
                <a:schemeClr val="bg1"/>
              </a:solidFill>
              <a:ea typeface="Gadugi" panose="020B0502040204020203" pitchFamily="34" charset="0"/>
              <a:cs typeface="Times New Roman" panose="02020603050405020304" pitchFamily="18" charset="0"/>
            </a:endParaRPr>
          </a:p>
          <a:p>
            <a:pPr marL="877888" lvl="1" indent="0">
              <a:buClr>
                <a:srgbClr val="0070C0"/>
              </a:buClr>
              <a:buNone/>
            </a:pPr>
            <a:endParaRPr lang="fr-FR" sz="2400" b="1" dirty="0">
              <a:solidFill>
                <a:schemeClr val="bg1"/>
              </a:solidFill>
              <a:ea typeface="Gadugi" panose="020B0502040204020203" pitchFamily="34" charset="0"/>
              <a:cs typeface="Times New Roman" panose="02020603050405020304" pitchFamily="18" charset="0"/>
            </a:endParaRPr>
          </a:p>
          <a:p>
            <a:pPr marL="1163638" lvl="1">
              <a:buClr>
                <a:srgbClr val="EDED09"/>
              </a:buClr>
              <a:buFont typeface="Arial" panose="020B0604020202020204" pitchFamily="34" charset="0"/>
              <a:buChar char="•"/>
            </a:pPr>
            <a:endParaRPr lang="fr-FR" sz="22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endParaRPr>
          </a:p>
          <a:p>
            <a:endParaRPr lang="fr-FR" sz="2000" dirty="0">
              <a:latin typeface="Times New Roman" panose="02020603050405020304" pitchFamily="18" charset="0"/>
              <a:cs typeface="Times New Roman" panose="02020603050405020304" pitchFamily="18" charset="0"/>
            </a:endParaRPr>
          </a:p>
        </p:txBody>
      </p:sp>
      <p:cxnSp>
        <p:nvCxnSpPr>
          <p:cNvPr id="25" name="Connecteur droit 24">
            <a:extLst>
              <a:ext uri="{FF2B5EF4-FFF2-40B4-BE49-F238E27FC236}">
                <a16:creationId xmlns:a16="http://schemas.microsoft.com/office/drawing/2014/main" id="{C3750674-167F-436F-A05F-B5F1D5D1B58C}"/>
              </a:ext>
            </a:extLst>
          </p:cNvPr>
          <p:cNvCxnSpPr>
            <a:cxnSpLocks/>
          </p:cNvCxnSpPr>
          <p:nvPr/>
        </p:nvCxnSpPr>
        <p:spPr>
          <a:xfrm>
            <a:off x="242024" y="1393371"/>
            <a:ext cx="0" cy="5273538"/>
          </a:xfrm>
          <a:prstGeom prst="line">
            <a:avLst/>
          </a:prstGeom>
        </p:spPr>
        <p:style>
          <a:lnRef idx="1">
            <a:schemeClr val="accent4"/>
          </a:lnRef>
          <a:fillRef idx="0">
            <a:schemeClr val="accent4"/>
          </a:fillRef>
          <a:effectRef idx="0">
            <a:schemeClr val="accent4"/>
          </a:effectRef>
          <a:fontRef idx="minor">
            <a:schemeClr val="tx1"/>
          </a:fontRef>
        </p:style>
      </p:cxnSp>
      <p:cxnSp>
        <p:nvCxnSpPr>
          <p:cNvPr id="58" name="Connecteur droit 57">
            <a:extLst>
              <a:ext uri="{FF2B5EF4-FFF2-40B4-BE49-F238E27FC236}">
                <a16:creationId xmlns:a16="http://schemas.microsoft.com/office/drawing/2014/main" id="{E4558E82-E39A-40E2-9345-776B6FB55BDB}"/>
              </a:ext>
            </a:extLst>
          </p:cNvPr>
          <p:cNvCxnSpPr>
            <a:cxnSpLocks/>
          </p:cNvCxnSpPr>
          <p:nvPr/>
        </p:nvCxnSpPr>
        <p:spPr>
          <a:xfrm>
            <a:off x="800669" y="5712954"/>
            <a:ext cx="9867331"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7B4899F5-064C-4910-BE0B-DF4A4AD97CBD}"/>
              </a:ext>
            </a:extLst>
          </p:cNvPr>
          <p:cNvCxnSpPr>
            <a:cxnSpLocks/>
          </p:cNvCxnSpPr>
          <p:nvPr/>
        </p:nvCxnSpPr>
        <p:spPr>
          <a:xfrm>
            <a:off x="800669" y="5402552"/>
            <a:ext cx="0" cy="310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F91577A2-E65C-4110-A497-273EA17B30FB}"/>
              </a:ext>
            </a:extLst>
          </p:cNvPr>
          <p:cNvCxnSpPr>
            <a:cxnSpLocks/>
          </p:cNvCxnSpPr>
          <p:nvPr/>
        </p:nvCxnSpPr>
        <p:spPr>
          <a:xfrm>
            <a:off x="3185057" y="5402552"/>
            <a:ext cx="0" cy="310402"/>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Connecteur droit 73">
            <a:extLst>
              <a:ext uri="{FF2B5EF4-FFF2-40B4-BE49-F238E27FC236}">
                <a16:creationId xmlns:a16="http://schemas.microsoft.com/office/drawing/2014/main" id="{FF0ED81F-127C-483B-917F-0C4B9D56097F}"/>
              </a:ext>
            </a:extLst>
          </p:cNvPr>
          <p:cNvCxnSpPr>
            <a:cxnSpLocks/>
          </p:cNvCxnSpPr>
          <p:nvPr/>
        </p:nvCxnSpPr>
        <p:spPr>
          <a:xfrm>
            <a:off x="5106226" y="5402552"/>
            <a:ext cx="0" cy="269421"/>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Connecteur droit 76">
            <a:extLst>
              <a:ext uri="{FF2B5EF4-FFF2-40B4-BE49-F238E27FC236}">
                <a16:creationId xmlns:a16="http://schemas.microsoft.com/office/drawing/2014/main" id="{D984B8AF-0BAF-4B59-AAC6-4147EB8754C4}"/>
              </a:ext>
            </a:extLst>
          </p:cNvPr>
          <p:cNvCxnSpPr>
            <a:cxnSpLocks/>
          </p:cNvCxnSpPr>
          <p:nvPr/>
        </p:nvCxnSpPr>
        <p:spPr>
          <a:xfrm>
            <a:off x="7159355" y="5402552"/>
            <a:ext cx="0" cy="339717"/>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Connecteur droit 77">
            <a:extLst>
              <a:ext uri="{FF2B5EF4-FFF2-40B4-BE49-F238E27FC236}">
                <a16:creationId xmlns:a16="http://schemas.microsoft.com/office/drawing/2014/main" id="{79D47D6A-C634-41DD-8A7F-BA817C50D072}"/>
              </a:ext>
            </a:extLst>
          </p:cNvPr>
          <p:cNvCxnSpPr>
            <a:cxnSpLocks/>
          </p:cNvCxnSpPr>
          <p:nvPr/>
        </p:nvCxnSpPr>
        <p:spPr>
          <a:xfrm>
            <a:off x="8845819" y="5349022"/>
            <a:ext cx="0" cy="321339"/>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Connecteur droit 78">
            <a:extLst>
              <a:ext uri="{FF2B5EF4-FFF2-40B4-BE49-F238E27FC236}">
                <a16:creationId xmlns:a16="http://schemas.microsoft.com/office/drawing/2014/main" id="{C93B6A4E-852A-4F8F-B412-7CAFB703155D}"/>
              </a:ext>
            </a:extLst>
          </p:cNvPr>
          <p:cNvCxnSpPr>
            <a:cxnSpLocks/>
          </p:cNvCxnSpPr>
          <p:nvPr/>
        </p:nvCxnSpPr>
        <p:spPr>
          <a:xfrm>
            <a:off x="10656277" y="5402552"/>
            <a:ext cx="0" cy="310402"/>
          </a:xfrm>
          <a:prstGeom prst="line">
            <a:avLst/>
          </a:prstGeom>
        </p:spPr>
        <p:style>
          <a:lnRef idx="1">
            <a:schemeClr val="accent1"/>
          </a:lnRef>
          <a:fillRef idx="0">
            <a:schemeClr val="accent1"/>
          </a:fillRef>
          <a:effectRef idx="0">
            <a:schemeClr val="accent1"/>
          </a:effectRef>
          <a:fontRef idx="minor">
            <a:schemeClr val="tx1"/>
          </a:fontRef>
        </p:style>
      </p:cxnSp>
      <p:sp>
        <p:nvSpPr>
          <p:cNvPr id="123" name="Rectangle 122">
            <a:extLst>
              <a:ext uri="{FF2B5EF4-FFF2-40B4-BE49-F238E27FC236}">
                <a16:creationId xmlns:a16="http://schemas.microsoft.com/office/drawing/2014/main" id="{2FD7BAA7-FD7A-404C-9269-A6FCB408A6D6}"/>
              </a:ext>
            </a:extLst>
          </p:cNvPr>
          <p:cNvSpPr/>
          <p:nvPr/>
        </p:nvSpPr>
        <p:spPr>
          <a:xfrm>
            <a:off x="-36527" y="-137218"/>
            <a:ext cx="2101932" cy="586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Tree>
    <p:custDataLst>
      <p:tags r:id="rId2"/>
    </p:custDataLst>
    <p:extLst>
      <p:ext uri="{BB962C8B-B14F-4D97-AF65-F5344CB8AC3E}">
        <p14:creationId xmlns:p14="http://schemas.microsoft.com/office/powerpoint/2010/main" val="37557127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39927"/>
    </mc:Choice>
    <mc:Fallback xmlns="">
      <p:transition spd="slow" advTm="399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down)">
                                      <p:cBhvr>
                                        <p:cTn id="1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36527" y="-76172"/>
            <a:ext cx="12192000" cy="6941098"/>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02648"/>
            <a:ext cx="12192000" cy="533483"/>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4404729C-CBA0-4FC8-9455-323139E4D93F}"/>
              </a:ext>
            </a:extLst>
          </p:cNvPr>
          <p:cNvSpPr/>
          <p:nvPr/>
        </p:nvSpPr>
        <p:spPr>
          <a:xfrm>
            <a:off x="2065405" y="-142437"/>
            <a:ext cx="1774565" cy="5916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839970" y="-146393"/>
            <a:ext cx="1698172" cy="598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Méthodologie</a:t>
            </a:r>
          </a:p>
        </p:txBody>
      </p:sp>
      <p:sp>
        <p:nvSpPr>
          <p:cNvPr id="10" name="Rectangle 9">
            <a:extLst>
              <a:ext uri="{FF2B5EF4-FFF2-40B4-BE49-F238E27FC236}">
                <a16:creationId xmlns:a16="http://schemas.microsoft.com/office/drawing/2014/main" id="{FE96E6C7-5E6D-423D-BD84-220D6B74316B}"/>
              </a:ext>
            </a:extLst>
          </p:cNvPr>
          <p:cNvSpPr/>
          <p:nvPr/>
        </p:nvSpPr>
        <p:spPr>
          <a:xfrm>
            <a:off x="3967302" y="535960"/>
            <a:ext cx="3371669" cy="6286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2800" b="1" dirty="0">
                <a:solidFill>
                  <a:schemeClr val="bg1"/>
                </a:solidFill>
                <a:effectLst>
                  <a:outerShdw blurRad="50800" dist="38100" dir="2700000" algn="tl" rotWithShape="0">
                    <a:prstClr val="black">
                      <a:alpha val="40000"/>
                    </a:prstClr>
                  </a:outerShdw>
                </a:effectLst>
                <a:ea typeface="Gadugi" panose="020B0502040204020203" pitchFamily="34" charset="0"/>
              </a:rPr>
              <a:t>Les participants</a:t>
            </a:r>
            <a:endParaRPr lang="fr-FR" sz="2800" b="1" dirty="0">
              <a:solidFill>
                <a:schemeClr val="bg1"/>
              </a:solidFill>
              <a:effectLst>
                <a:outerShdw blurRad="50800" dist="38100" dir="2700000" algn="tl" rotWithShape="0">
                  <a:prstClr val="black">
                    <a:alpha val="40000"/>
                  </a:prstClr>
                </a:outerShdw>
              </a:effectLst>
              <a:ea typeface="Gadugi" panose="020B0502040204020203" pitchFamily="34" charset="0"/>
            </a:endParaRPr>
          </a:p>
        </p:txBody>
      </p:sp>
      <p:cxnSp>
        <p:nvCxnSpPr>
          <p:cNvPr id="27" name="Connecteur droit 26">
            <a:extLst>
              <a:ext uri="{FF2B5EF4-FFF2-40B4-BE49-F238E27FC236}">
                <a16:creationId xmlns:a16="http://schemas.microsoft.com/office/drawing/2014/main" id="{93BDE08A-A9F4-4293-87F0-31F6A3F0111D}"/>
              </a:ext>
            </a:extLst>
          </p:cNvPr>
          <p:cNvCxnSpPr>
            <a:cxnSpLocks/>
          </p:cNvCxnSpPr>
          <p:nvPr/>
        </p:nvCxnSpPr>
        <p:spPr>
          <a:xfrm>
            <a:off x="242024" y="6478296"/>
            <a:ext cx="11260447" cy="0"/>
          </a:xfrm>
          <a:prstGeom prst="line">
            <a:avLst/>
          </a:prstGeom>
        </p:spPr>
        <p:style>
          <a:lnRef idx="1">
            <a:schemeClr val="accent4"/>
          </a:lnRef>
          <a:fillRef idx="0">
            <a:schemeClr val="accent4"/>
          </a:fillRef>
          <a:effectRef idx="0">
            <a:schemeClr val="accent4"/>
          </a:effectRef>
          <a:fontRef idx="minor">
            <a:schemeClr val="tx1"/>
          </a:fontRef>
        </p:style>
      </p:cxnSp>
      <p:cxnSp>
        <p:nvCxnSpPr>
          <p:cNvPr id="25" name="Connecteur droit 24">
            <a:extLst>
              <a:ext uri="{FF2B5EF4-FFF2-40B4-BE49-F238E27FC236}">
                <a16:creationId xmlns:a16="http://schemas.microsoft.com/office/drawing/2014/main" id="{C3750674-167F-436F-A05F-B5F1D5D1B58C}"/>
              </a:ext>
            </a:extLst>
          </p:cNvPr>
          <p:cNvCxnSpPr>
            <a:cxnSpLocks/>
          </p:cNvCxnSpPr>
          <p:nvPr/>
        </p:nvCxnSpPr>
        <p:spPr>
          <a:xfrm>
            <a:off x="242024" y="1393371"/>
            <a:ext cx="0" cy="5084925"/>
          </a:xfrm>
          <a:prstGeom prst="line">
            <a:avLst/>
          </a:prstGeom>
        </p:spPr>
        <p:style>
          <a:lnRef idx="1">
            <a:schemeClr val="accent4"/>
          </a:lnRef>
          <a:fillRef idx="0">
            <a:schemeClr val="accent4"/>
          </a:fillRef>
          <a:effectRef idx="0">
            <a:schemeClr val="accent4"/>
          </a:effectRef>
          <a:fontRef idx="minor">
            <a:schemeClr val="tx1"/>
          </a:fontRef>
        </p:style>
      </p:cxnSp>
      <p:sp>
        <p:nvSpPr>
          <p:cNvPr id="18" name="Rectangle 17">
            <a:extLst>
              <a:ext uri="{FF2B5EF4-FFF2-40B4-BE49-F238E27FC236}">
                <a16:creationId xmlns:a16="http://schemas.microsoft.com/office/drawing/2014/main" id="{1765A997-A349-4F6E-B1A8-8BE2FFB2AC38}"/>
              </a:ext>
            </a:extLst>
          </p:cNvPr>
          <p:cNvSpPr/>
          <p:nvPr/>
        </p:nvSpPr>
        <p:spPr>
          <a:xfrm>
            <a:off x="391365" y="1393371"/>
            <a:ext cx="10385315" cy="50277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dirty="0">
              <a:effectLst>
                <a:outerShdw blurRad="38100" dist="38100" dir="2700000" algn="tl">
                  <a:srgbClr val="000000">
                    <a:alpha val="43137"/>
                  </a:srgbClr>
                </a:outerShdw>
              </a:effectLst>
            </a:endParaRPr>
          </a:p>
          <a:p>
            <a:pPr marL="261938" indent="-261938">
              <a:buClr>
                <a:srgbClr val="FFC000"/>
              </a:buClr>
              <a:buFont typeface="Arial" panose="020B0604020202020204" pitchFamily="34" charset="0"/>
              <a:buChar char="•"/>
            </a:pPr>
            <a:r>
              <a:rPr lang="fr-FR" sz="20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 Répartition socioprofessionnelle : </a:t>
            </a:r>
          </a:p>
          <a:p>
            <a:pPr marL="900113" lvl="1" indent="-188913">
              <a:buClr>
                <a:srgbClr val="EDED09"/>
              </a:buClr>
              <a:buFont typeface="Wingdings" panose="05000000000000000000" pitchFamily="2" charset="2"/>
              <a:buChar char="Ø"/>
            </a:pPr>
            <a:r>
              <a:rPr lang="fr-FR" sz="1600" b="1" dirty="0">
                <a:solidFill>
                  <a:schemeClr val="bg1"/>
                </a:solidFill>
                <a:ea typeface="Gadugi" panose="020B0502040204020203" pitchFamily="34" charset="0"/>
                <a:cs typeface="Times New Roman" panose="02020603050405020304" pitchFamily="18" charset="0"/>
              </a:rPr>
              <a:t>218 personnes issues du grand public (63%) dont</a:t>
            </a:r>
          </a:p>
          <a:p>
            <a:pPr marL="900113" lvl="1" indent="-188913">
              <a:buClr>
                <a:srgbClr val="EDED09"/>
              </a:buClr>
              <a:buFont typeface="Wingdings" panose="05000000000000000000" pitchFamily="2" charset="2"/>
              <a:buChar char="Ø"/>
            </a:pPr>
            <a:r>
              <a:rPr lang="fr-FR" sz="1600" b="1" dirty="0">
                <a:solidFill>
                  <a:schemeClr val="bg1"/>
                </a:solidFill>
                <a:ea typeface="Gadugi" panose="020B0502040204020203" pitchFamily="34" charset="0"/>
                <a:cs typeface="Times New Roman" panose="02020603050405020304" pitchFamily="18" charset="0"/>
              </a:rPr>
              <a:t>17 juristes (5%)</a:t>
            </a:r>
          </a:p>
          <a:p>
            <a:pPr marL="900113" lvl="1" indent="-188913">
              <a:buClr>
                <a:srgbClr val="EDED09"/>
              </a:buClr>
              <a:buFont typeface="Wingdings" panose="05000000000000000000" pitchFamily="2" charset="2"/>
              <a:buChar char="Ø"/>
            </a:pPr>
            <a:r>
              <a:rPr lang="fr-FR" sz="1600" b="1" dirty="0">
                <a:solidFill>
                  <a:schemeClr val="bg1"/>
                </a:solidFill>
                <a:ea typeface="Gadugi" panose="020B0502040204020203" pitchFamily="34" charset="0"/>
                <a:cs typeface="Times New Roman" panose="02020603050405020304" pitchFamily="18" charset="0"/>
              </a:rPr>
              <a:t>18 médecins (3%)</a:t>
            </a:r>
          </a:p>
          <a:p>
            <a:pPr marL="900113" lvl="1" indent="-188913">
              <a:buClr>
                <a:srgbClr val="EDED09"/>
              </a:buClr>
              <a:buFont typeface="Wingdings" panose="05000000000000000000" pitchFamily="2" charset="2"/>
              <a:buChar char="Ø"/>
            </a:pPr>
            <a:r>
              <a:rPr lang="fr-FR" sz="1600" b="1" dirty="0">
                <a:solidFill>
                  <a:schemeClr val="bg1"/>
                </a:solidFill>
                <a:ea typeface="Gadugi" panose="020B0502040204020203" pitchFamily="34" charset="0"/>
                <a:cs typeface="Times New Roman" panose="02020603050405020304" pitchFamily="18" charset="0"/>
              </a:rPr>
              <a:t>62 infirmier(ère)s, </a:t>
            </a:r>
            <a:r>
              <a:rPr lang="fr-FR" sz="1600" b="1" dirty="0" err="1">
                <a:solidFill>
                  <a:schemeClr val="bg1"/>
                </a:solidFill>
                <a:ea typeface="Gadugi" panose="020B0502040204020203" pitchFamily="34" charset="0"/>
                <a:cs typeface="Times New Roman" panose="02020603050405020304" pitchFamily="18" charset="0"/>
              </a:rPr>
              <a:t>aides-soignant</a:t>
            </a:r>
            <a:r>
              <a:rPr lang="fr-FR" sz="1600" b="1" dirty="0">
                <a:solidFill>
                  <a:schemeClr val="bg1"/>
                </a:solidFill>
                <a:ea typeface="Gadugi" panose="020B0502040204020203" pitchFamily="34" charset="0"/>
                <a:cs typeface="Times New Roman" panose="02020603050405020304" pitchFamily="18" charset="0"/>
              </a:rPr>
              <a:t>(e)s, kinésithérapeutes (21%)</a:t>
            </a:r>
          </a:p>
          <a:p>
            <a:pPr marL="900113" lvl="1" indent="-188913">
              <a:buClr>
                <a:srgbClr val="EDED09"/>
              </a:buClr>
              <a:buFont typeface="Wingdings" panose="05000000000000000000" pitchFamily="2" charset="2"/>
              <a:buChar char="Ø"/>
            </a:pPr>
            <a:r>
              <a:rPr lang="fr-FR" sz="1600" b="1" dirty="0">
                <a:solidFill>
                  <a:schemeClr val="bg1"/>
                </a:solidFill>
                <a:ea typeface="Gadugi" panose="020B0502040204020203" pitchFamily="34" charset="0"/>
                <a:cs typeface="Times New Roman" panose="02020603050405020304" pitchFamily="18" charset="0"/>
              </a:rPr>
              <a:t>20 psychologues (6%)</a:t>
            </a:r>
          </a:p>
          <a:p>
            <a:pPr marL="900113" lvl="1" indent="-188913">
              <a:buClr>
                <a:srgbClr val="EDED09"/>
              </a:buClr>
              <a:buFont typeface="Wingdings" panose="05000000000000000000" pitchFamily="2" charset="2"/>
              <a:buChar char="Ø"/>
            </a:pPr>
            <a:endParaRPr lang="fr-FR" sz="1600" b="1" dirty="0">
              <a:solidFill>
                <a:schemeClr val="bg1"/>
              </a:solidFill>
              <a:ea typeface="Gadugi" panose="020B0502040204020203" pitchFamily="34" charset="0"/>
              <a:cs typeface="Times New Roman" panose="02020603050405020304" pitchFamily="18" charset="0"/>
            </a:endParaRPr>
          </a:p>
          <a:p>
            <a:pPr marL="261938" indent="-261938">
              <a:buClr>
                <a:srgbClr val="FFC000"/>
              </a:buClr>
              <a:buFont typeface="Arial" panose="020B0604020202020204" pitchFamily="34" charset="0"/>
              <a:buChar char="•"/>
            </a:pPr>
            <a:r>
              <a:rPr lang="fr-FR" sz="2000" b="1" dirty="0">
                <a:solidFill>
                  <a:schemeClr val="bg1"/>
                </a:solidFill>
                <a:effectLst>
                  <a:outerShdw blurRad="38100" dist="38100" dir="2700000" algn="tl">
                    <a:srgbClr val="000000">
                      <a:alpha val="43137"/>
                    </a:srgbClr>
                  </a:outerShdw>
                </a:effectLst>
                <a:ea typeface="Gadugi" panose="020B0502040204020203" pitchFamily="34" charset="0"/>
                <a:cs typeface="Times New Roman" panose="02020603050405020304" pitchFamily="18" charset="0"/>
              </a:rPr>
              <a:t>Niveaux de consommation des participants à l'étude</a:t>
            </a:r>
          </a:p>
          <a:p>
            <a:pPr algn="ctr"/>
            <a:endParaRPr lang="fr-FR" sz="2000" b="1" dirty="0">
              <a:effectLst>
                <a:outerShdw blurRad="38100" dist="38100" dir="2700000" algn="tl">
                  <a:srgbClr val="000000">
                    <a:alpha val="43137"/>
                  </a:srgbClr>
                </a:outerShdw>
              </a:effectLst>
            </a:endParaRPr>
          </a:p>
          <a:p>
            <a:pPr marL="812800"/>
            <a:r>
              <a:rPr lang="fr-FR" sz="2000" b="1" dirty="0">
                <a:effectLst>
                  <a:outerShdw blurRad="38100" dist="38100" dir="2700000" algn="tl">
                    <a:srgbClr val="000000">
                      <a:alpha val="43137"/>
                    </a:srgbClr>
                  </a:outerShdw>
                </a:effectLst>
              </a:rPr>
              <a:t>		Fumeurs réguliers : 18%                            Non-fumeurs : 71%</a:t>
            </a:r>
          </a:p>
          <a:p>
            <a:pPr algn="ctr"/>
            <a:endParaRPr lang="fr-FR" sz="2000" b="1" dirty="0">
              <a:effectLst>
                <a:outerShdw blurRad="38100" dist="38100" dir="2700000" algn="tl">
                  <a:srgbClr val="000000">
                    <a:alpha val="43137"/>
                  </a:srgbClr>
                </a:outerShdw>
              </a:effectLst>
            </a:endParaRPr>
          </a:p>
          <a:p>
            <a:pPr algn="ctr"/>
            <a:endParaRPr lang="fr-FR" sz="2000" b="1" dirty="0">
              <a:effectLst>
                <a:outerShdw blurRad="38100" dist="38100" dir="2700000" algn="tl">
                  <a:srgbClr val="000000">
                    <a:alpha val="43137"/>
                  </a:srgbClr>
                </a:outerShdw>
              </a:effectLst>
            </a:endParaRPr>
          </a:p>
          <a:p>
            <a:pPr marL="536575"/>
            <a:r>
              <a:rPr lang="fr-FR" sz="2000" b="1" dirty="0">
                <a:effectLst>
                  <a:outerShdw blurRad="38100" dist="38100" dir="2700000" algn="tl">
                    <a:srgbClr val="000000">
                      <a:alpha val="43137"/>
                    </a:srgbClr>
                  </a:outerShdw>
                </a:effectLst>
              </a:rPr>
              <a:t>  		Buveurs d’alcool réguliers : 12%              Non buveurs : 16%</a:t>
            </a:r>
          </a:p>
          <a:p>
            <a:pPr algn="ctr"/>
            <a:endParaRPr lang="fr-FR" sz="2000" b="1" dirty="0">
              <a:effectLst>
                <a:outerShdw blurRad="38100" dist="38100" dir="2700000" algn="tl">
                  <a:srgbClr val="000000">
                    <a:alpha val="43137"/>
                  </a:srgbClr>
                </a:outerShdw>
              </a:effectLst>
            </a:endParaRPr>
          </a:p>
          <a:p>
            <a:pPr algn="ctr"/>
            <a:endParaRPr lang="fr-FR" sz="2000" b="1" dirty="0">
              <a:effectLst>
                <a:outerShdw blurRad="38100" dist="38100" dir="2700000" algn="tl">
                  <a:srgbClr val="000000">
                    <a:alpha val="43137"/>
                  </a:srgbClr>
                </a:outerShdw>
              </a:effectLst>
            </a:endParaRPr>
          </a:p>
          <a:p>
            <a:pPr marL="900113"/>
            <a:r>
              <a:rPr lang="fr-FR" sz="2000" b="1" dirty="0">
                <a:effectLst>
                  <a:outerShdw blurRad="38100" dist="38100" dir="2700000" algn="tl">
                    <a:srgbClr val="000000">
                      <a:alpha val="43137"/>
                    </a:srgbClr>
                  </a:outerShdw>
                </a:effectLst>
              </a:rPr>
              <a:t>		Joueurs réguliers : 3%                                 Non joueurs : 79%</a:t>
            </a:r>
          </a:p>
          <a:p>
            <a:pPr algn="ctr"/>
            <a:endParaRPr lang="fr-FR" sz="2800" b="1" dirty="0">
              <a:effectLst>
                <a:outerShdw blurRad="38100" dist="38100" dir="2700000" algn="tl">
                  <a:srgbClr val="000000">
                    <a:alpha val="43137"/>
                  </a:srgbClr>
                </a:outerShdw>
              </a:effectLst>
            </a:endParaRPr>
          </a:p>
          <a:p>
            <a:pPr algn="ctr"/>
            <a:endParaRPr lang="fr-FR" sz="2800" b="1" dirty="0">
              <a:effectLst>
                <a:outerShdw blurRad="38100" dist="38100" dir="2700000" algn="tl">
                  <a:srgbClr val="000000">
                    <a:alpha val="43137"/>
                  </a:srgbClr>
                </a:outerShdw>
              </a:effectLst>
            </a:endParaRPr>
          </a:p>
        </p:txBody>
      </p:sp>
      <p:pic>
        <p:nvPicPr>
          <p:cNvPr id="31" name="Image 30" descr="C:\Users\Sylvie\AppData\Local\Microsoft\Windows\INetCache\Content.MSO\C40C9B40.tmp">
            <a:extLst>
              <a:ext uri="{FF2B5EF4-FFF2-40B4-BE49-F238E27FC236}">
                <a16:creationId xmlns:a16="http://schemas.microsoft.com/office/drawing/2014/main" id="{F70FA00D-DD45-4B0C-AC9A-1AB5213B3786}"/>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598090" y="3702427"/>
            <a:ext cx="519569" cy="493038"/>
          </a:xfrm>
          <a:prstGeom prst="rect">
            <a:avLst/>
          </a:prstGeom>
          <a:noFill/>
          <a:ln>
            <a:noFill/>
          </a:ln>
        </p:spPr>
      </p:pic>
      <p:pic>
        <p:nvPicPr>
          <p:cNvPr id="32" name="Image 31" descr="C:\Users\Sylvie\AppData\Local\Microsoft\Windows\INetCache\Content.MSO\AA36E34E.tmp">
            <a:extLst>
              <a:ext uri="{FF2B5EF4-FFF2-40B4-BE49-F238E27FC236}">
                <a16:creationId xmlns:a16="http://schemas.microsoft.com/office/drawing/2014/main" id="{05BB5BF2-585C-4CAE-89F4-11B5859DE41C}"/>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707779" y="4552924"/>
            <a:ext cx="384422" cy="530943"/>
          </a:xfrm>
          <a:prstGeom prst="rect">
            <a:avLst/>
          </a:prstGeom>
          <a:noFill/>
          <a:ln>
            <a:noFill/>
          </a:ln>
        </p:spPr>
      </p:pic>
      <p:pic>
        <p:nvPicPr>
          <p:cNvPr id="33" name="Image 32" descr="C:\Users\Sylvie\AppData\Local\Microsoft\Windows\INetCache\Content.MSO\D3157C8C.tmp">
            <a:extLst>
              <a:ext uri="{FF2B5EF4-FFF2-40B4-BE49-F238E27FC236}">
                <a16:creationId xmlns:a16="http://schemas.microsoft.com/office/drawing/2014/main" id="{945C9362-7DA2-444D-816F-B1C985EE587F}"/>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1531362" y="5546494"/>
            <a:ext cx="604988" cy="404331"/>
          </a:xfrm>
          <a:prstGeom prst="rect">
            <a:avLst/>
          </a:prstGeom>
          <a:noFill/>
          <a:ln>
            <a:noFill/>
          </a:ln>
        </p:spPr>
      </p:pic>
      <p:sp>
        <p:nvSpPr>
          <p:cNvPr id="34" name="Rectangle 33">
            <a:extLst>
              <a:ext uri="{FF2B5EF4-FFF2-40B4-BE49-F238E27FC236}">
                <a16:creationId xmlns:a16="http://schemas.microsoft.com/office/drawing/2014/main" id="{CE9B1C0B-CA75-46C8-9606-7E9384A77D0F}"/>
              </a:ext>
            </a:extLst>
          </p:cNvPr>
          <p:cNvSpPr/>
          <p:nvPr/>
        </p:nvSpPr>
        <p:spPr>
          <a:xfrm>
            <a:off x="8437513" y="1306640"/>
            <a:ext cx="3267248" cy="1818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2" lvl="3" indent="-285750">
              <a:buClr>
                <a:srgbClr val="EDED09"/>
              </a:buClr>
              <a:buFont typeface="Wingdings" panose="05000000000000000000" pitchFamily="2" charset="2"/>
              <a:buChar char="§"/>
            </a:pPr>
            <a:r>
              <a:rPr lang="fr-FR" sz="1600" b="1" dirty="0">
                <a:solidFill>
                  <a:schemeClr val="bg1"/>
                </a:solidFill>
                <a:ea typeface="Gadugi" panose="020B0502040204020203" pitchFamily="34" charset="0"/>
                <a:cs typeface="Times New Roman" panose="02020603050405020304" pitchFamily="18" charset="0"/>
              </a:rPr>
              <a:t>36 retraités (16%)</a:t>
            </a:r>
          </a:p>
          <a:p>
            <a:pPr marL="360362" lvl="3" indent="-285750">
              <a:buClr>
                <a:srgbClr val="EDED09"/>
              </a:buClr>
              <a:buFont typeface="Wingdings" panose="05000000000000000000" pitchFamily="2" charset="2"/>
              <a:buChar char="§"/>
            </a:pPr>
            <a:r>
              <a:rPr lang="fr-FR" sz="1600" b="1" dirty="0">
                <a:solidFill>
                  <a:schemeClr val="bg1"/>
                </a:solidFill>
                <a:ea typeface="Gadugi" panose="020B0502040204020203" pitchFamily="34" charset="0"/>
                <a:cs typeface="Times New Roman" panose="02020603050405020304" pitchFamily="18" charset="0"/>
              </a:rPr>
              <a:t>33 enseignants (15%)</a:t>
            </a:r>
          </a:p>
          <a:p>
            <a:pPr marL="360362" lvl="3" indent="-285750">
              <a:buClr>
                <a:srgbClr val="EDED09"/>
              </a:buClr>
              <a:buFont typeface="Wingdings" panose="05000000000000000000" pitchFamily="2" charset="2"/>
              <a:buChar char="§"/>
            </a:pPr>
            <a:r>
              <a:rPr lang="fr-FR" sz="1600" b="1" dirty="0">
                <a:solidFill>
                  <a:schemeClr val="bg1"/>
                </a:solidFill>
                <a:ea typeface="Gadugi" panose="020B0502040204020203" pitchFamily="34" charset="0"/>
                <a:cs typeface="Times New Roman" panose="02020603050405020304" pitchFamily="18" charset="0"/>
              </a:rPr>
              <a:t>18 sans emploi (8%)</a:t>
            </a:r>
          </a:p>
          <a:p>
            <a:pPr marL="360362" lvl="3" indent="-285750">
              <a:buClr>
                <a:srgbClr val="EDED09"/>
              </a:buClr>
              <a:buFont typeface="Wingdings" panose="05000000000000000000" pitchFamily="2" charset="2"/>
              <a:buChar char="§"/>
            </a:pPr>
            <a:r>
              <a:rPr lang="fr-FR" sz="1600" b="1" dirty="0">
                <a:solidFill>
                  <a:schemeClr val="bg1"/>
                </a:solidFill>
                <a:ea typeface="Gadugi" panose="020B0502040204020203" pitchFamily="34" charset="0"/>
                <a:cs typeface="Times New Roman" panose="02020603050405020304" pitchFamily="18" charset="0"/>
              </a:rPr>
              <a:t>15 secrétaires (7%)</a:t>
            </a:r>
          </a:p>
          <a:p>
            <a:pPr marL="360362" lvl="3" indent="-285750">
              <a:buClr>
                <a:srgbClr val="EDED09"/>
              </a:buClr>
              <a:buFont typeface="Wingdings" panose="05000000000000000000" pitchFamily="2" charset="2"/>
              <a:buChar char="§"/>
            </a:pPr>
            <a:r>
              <a:rPr lang="fr-FR" sz="1600" b="1" dirty="0">
                <a:solidFill>
                  <a:schemeClr val="bg1"/>
                </a:solidFill>
                <a:ea typeface="Gadugi" panose="020B0502040204020203" pitchFamily="34" charset="0"/>
                <a:cs typeface="Times New Roman" panose="02020603050405020304" pitchFamily="18" charset="0"/>
              </a:rPr>
              <a:t>13 étudiants (6%)</a:t>
            </a:r>
          </a:p>
          <a:p>
            <a:pPr marL="360362" lvl="3" indent="-285750">
              <a:buClr>
                <a:srgbClr val="EDED09"/>
              </a:buClr>
              <a:buFont typeface="Wingdings" panose="05000000000000000000" pitchFamily="2" charset="2"/>
              <a:buChar char="§"/>
            </a:pPr>
            <a:r>
              <a:rPr lang="fr-FR" sz="1600" b="1" dirty="0">
                <a:solidFill>
                  <a:schemeClr val="bg1"/>
                </a:solidFill>
                <a:ea typeface="Gadugi" panose="020B0502040204020203" pitchFamily="34" charset="0"/>
                <a:cs typeface="Times New Roman" panose="02020603050405020304" pitchFamily="18" charset="0"/>
              </a:rPr>
              <a:t>9 ingénieurs (4%)</a:t>
            </a:r>
          </a:p>
          <a:p>
            <a:pPr marL="360362" lvl="3" indent="-285750">
              <a:buClr>
                <a:srgbClr val="EDED09"/>
              </a:buClr>
              <a:buFont typeface="Wingdings" panose="05000000000000000000" pitchFamily="2" charset="2"/>
              <a:buChar char="§"/>
            </a:pPr>
            <a:r>
              <a:rPr lang="fr-FR" sz="1600" b="1" dirty="0">
                <a:solidFill>
                  <a:schemeClr val="bg1"/>
                </a:solidFill>
                <a:ea typeface="Gadugi" panose="020B0502040204020203" pitchFamily="34" charset="0"/>
                <a:cs typeface="Times New Roman" panose="02020603050405020304" pitchFamily="18" charset="0"/>
              </a:rPr>
              <a:t>8 employés, fonctionnaires (4%)</a:t>
            </a:r>
          </a:p>
          <a:p>
            <a:pPr marL="360362" lvl="3" indent="-285750">
              <a:buClr>
                <a:srgbClr val="EDED09"/>
              </a:buClr>
              <a:buFont typeface="Wingdings" panose="05000000000000000000" pitchFamily="2" charset="2"/>
              <a:buChar char="§"/>
            </a:pPr>
            <a:r>
              <a:rPr lang="fr-FR" sz="1600" b="1" dirty="0">
                <a:solidFill>
                  <a:schemeClr val="bg1"/>
                </a:solidFill>
                <a:ea typeface="Gadugi" panose="020B0502040204020203" pitchFamily="34" charset="0"/>
                <a:cs typeface="Times New Roman" panose="02020603050405020304" pitchFamily="18" charset="0"/>
              </a:rPr>
              <a:t>4 comptables (2%)</a:t>
            </a:r>
          </a:p>
        </p:txBody>
      </p:sp>
      <p:cxnSp>
        <p:nvCxnSpPr>
          <p:cNvPr id="35" name="Connecteur droit 34">
            <a:extLst>
              <a:ext uri="{FF2B5EF4-FFF2-40B4-BE49-F238E27FC236}">
                <a16:creationId xmlns:a16="http://schemas.microsoft.com/office/drawing/2014/main" id="{00789D6F-2E16-40D6-9A15-687F7E49BE63}"/>
              </a:ext>
            </a:extLst>
          </p:cNvPr>
          <p:cNvCxnSpPr>
            <a:cxnSpLocks/>
          </p:cNvCxnSpPr>
          <p:nvPr/>
        </p:nvCxnSpPr>
        <p:spPr>
          <a:xfrm>
            <a:off x="5538142" y="1849799"/>
            <a:ext cx="2899371" cy="0"/>
          </a:xfrm>
          <a:prstGeom prst="line">
            <a:avLst/>
          </a:prstGeom>
          <a:ln>
            <a:solidFill>
              <a:srgbClr val="33CCFF"/>
            </a:solidFill>
          </a:ln>
        </p:spPr>
        <p:style>
          <a:lnRef idx="1">
            <a:schemeClr val="accent1"/>
          </a:lnRef>
          <a:fillRef idx="0">
            <a:schemeClr val="accent1"/>
          </a:fillRef>
          <a:effectRef idx="0">
            <a:schemeClr val="accent1"/>
          </a:effectRef>
          <a:fontRef idx="minor">
            <a:schemeClr val="tx1"/>
          </a:fontRef>
        </p:style>
      </p:cxnSp>
      <p:cxnSp>
        <p:nvCxnSpPr>
          <p:cNvPr id="36" name="Connecteur droit 35">
            <a:extLst>
              <a:ext uri="{FF2B5EF4-FFF2-40B4-BE49-F238E27FC236}">
                <a16:creationId xmlns:a16="http://schemas.microsoft.com/office/drawing/2014/main" id="{30690523-5A8C-412D-B2AA-7108E5544CB8}"/>
              </a:ext>
            </a:extLst>
          </p:cNvPr>
          <p:cNvCxnSpPr>
            <a:cxnSpLocks/>
          </p:cNvCxnSpPr>
          <p:nvPr/>
        </p:nvCxnSpPr>
        <p:spPr>
          <a:xfrm>
            <a:off x="8437513" y="1237568"/>
            <a:ext cx="19782" cy="1927912"/>
          </a:xfrm>
          <a:prstGeom prst="line">
            <a:avLst/>
          </a:prstGeom>
          <a:ln>
            <a:solidFill>
              <a:srgbClr val="33CCFF"/>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CB6D5803-56AA-4011-9E6D-933F7F7209C4}"/>
              </a:ext>
            </a:extLst>
          </p:cNvPr>
          <p:cNvSpPr/>
          <p:nvPr/>
        </p:nvSpPr>
        <p:spPr>
          <a:xfrm>
            <a:off x="-36527" y="-199595"/>
            <a:ext cx="2101932" cy="648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Tree>
    <p:custDataLst>
      <p:tags r:id="rId1"/>
    </p:custDataLst>
    <p:extLst>
      <p:ext uri="{BB962C8B-B14F-4D97-AF65-F5344CB8AC3E}">
        <p14:creationId xmlns:p14="http://schemas.microsoft.com/office/powerpoint/2010/main" val="3493841940"/>
      </p:ext>
    </p:extLst>
  </p:cSld>
  <p:clrMapOvr>
    <a:masterClrMapping/>
  </p:clrMapOvr>
  <mc:AlternateContent xmlns:mc="http://schemas.openxmlformats.org/markup-compatibility/2006" xmlns:p14="http://schemas.microsoft.com/office/powerpoint/2010/main">
    <mc:Choice Requires="p14">
      <p:transition spd="slow" p14:dur="2000" advTm="39927"/>
    </mc:Choice>
    <mc:Fallback xmlns="">
      <p:transition spd="slow" advTm="399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down)">
                                      <p:cBhvr>
                                        <p:cTn id="1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1111DC18-E05F-4828-ACB0-FF5A8CA950BC}"/>
              </a:ext>
            </a:extLst>
          </p:cNvPr>
          <p:cNvSpPr/>
          <p:nvPr/>
        </p:nvSpPr>
        <p:spPr>
          <a:xfrm>
            <a:off x="18716" y="0"/>
            <a:ext cx="12192000"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0"/>
            <a:ext cx="12192000" cy="6858000"/>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8D78653-CE1B-4177-B07B-5A563FDEBF3E}"/>
              </a:ext>
            </a:extLst>
          </p:cNvPr>
          <p:cNvSpPr/>
          <p:nvPr/>
        </p:nvSpPr>
        <p:spPr>
          <a:xfrm>
            <a:off x="0" y="0"/>
            <a:ext cx="12192000" cy="6858000"/>
          </a:xfrm>
          <a:prstGeom prst="rect">
            <a:avLst/>
          </a:prstGeom>
          <a:gradFill flip="none" rotWithShape="1">
            <a:gsLst>
              <a:gs pos="88492">
                <a:schemeClr val="accent5">
                  <a:lumMod val="50000"/>
                  <a:alpha val="26000"/>
                </a:schemeClr>
              </a:gs>
              <a:gs pos="84000">
                <a:schemeClr val="bg1">
                  <a:alpha val="0"/>
                </a:schemeClr>
              </a:gs>
              <a:gs pos="100000">
                <a:schemeClr val="accent5">
                  <a:lumMod val="50000"/>
                </a:schemeClr>
              </a:gs>
              <a:gs pos="100000">
                <a:srgbClr val="002060"/>
              </a:gs>
              <a:gs pos="100000">
                <a:schemeClr val="accent5">
                  <a:lumMod val="50000"/>
                  <a:alpha val="0"/>
                </a:schemeClr>
              </a:gs>
            </a:gsLst>
            <a:path path="circle">
              <a:fillToRect l="50000" t="50000" r="50000" b="50000"/>
            </a:path>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600" b="1" dirty="0">
              <a:effectLst>
                <a:outerShdw blurRad="38100" dist="38100" dir="2700000" algn="tl">
                  <a:srgbClr val="000000">
                    <a:alpha val="43137"/>
                  </a:srgbClr>
                </a:outerShdw>
              </a:effectLst>
            </a:endParaRPr>
          </a:p>
        </p:txBody>
      </p:sp>
      <p:graphicFrame>
        <p:nvGraphicFramePr>
          <p:cNvPr id="8" name="Diagramme 7">
            <a:extLst>
              <a:ext uri="{FF2B5EF4-FFF2-40B4-BE49-F238E27FC236}">
                <a16:creationId xmlns:a16="http://schemas.microsoft.com/office/drawing/2014/main" id="{679C2D21-0384-46A3-8495-2020055BD943}"/>
              </a:ext>
            </a:extLst>
          </p:cNvPr>
          <p:cNvGraphicFramePr/>
          <p:nvPr>
            <p:extLst>
              <p:ext uri="{D42A27DB-BD31-4B8C-83A1-F6EECF244321}">
                <p14:modId xmlns:p14="http://schemas.microsoft.com/office/powerpoint/2010/main" val="2114511662"/>
              </p:ext>
            </p:extLst>
          </p:nvPr>
        </p:nvGraphicFramePr>
        <p:xfrm>
          <a:off x="7316074" y="1653536"/>
          <a:ext cx="4020100" cy="216264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9" name="Diagramme 8">
            <a:extLst>
              <a:ext uri="{FF2B5EF4-FFF2-40B4-BE49-F238E27FC236}">
                <a16:creationId xmlns:a16="http://schemas.microsoft.com/office/drawing/2014/main" id="{AC2F887A-900E-42FA-A281-387CF9B729FC}"/>
              </a:ext>
            </a:extLst>
          </p:cNvPr>
          <p:cNvGraphicFramePr/>
          <p:nvPr>
            <p:extLst>
              <p:ext uri="{D42A27DB-BD31-4B8C-83A1-F6EECF244321}">
                <p14:modId xmlns:p14="http://schemas.microsoft.com/office/powerpoint/2010/main" val="355691116"/>
              </p:ext>
            </p:extLst>
          </p:nvPr>
        </p:nvGraphicFramePr>
        <p:xfrm>
          <a:off x="1208500" y="4084733"/>
          <a:ext cx="4135988" cy="241290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0" name="Diagramme 9">
            <a:extLst>
              <a:ext uri="{FF2B5EF4-FFF2-40B4-BE49-F238E27FC236}">
                <a16:creationId xmlns:a16="http://schemas.microsoft.com/office/drawing/2014/main" id="{FBF179BB-11E5-4065-AF01-5111F5B44F40}"/>
              </a:ext>
            </a:extLst>
          </p:cNvPr>
          <p:cNvGraphicFramePr/>
          <p:nvPr>
            <p:extLst>
              <p:ext uri="{D42A27DB-BD31-4B8C-83A1-F6EECF244321}">
                <p14:modId xmlns:p14="http://schemas.microsoft.com/office/powerpoint/2010/main" val="2763139648"/>
              </p:ext>
            </p:extLst>
          </p:nvPr>
        </p:nvGraphicFramePr>
        <p:xfrm>
          <a:off x="7441585" y="4224199"/>
          <a:ext cx="3929379" cy="2226627"/>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32" name="Rectangle 31">
            <a:extLst>
              <a:ext uri="{FF2B5EF4-FFF2-40B4-BE49-F238E27FC236}">
                <a16:creationId xmlns:a16="http://schemas.microsoft.com/office/drawing/2014/main" id="{1CBFAB11-F0AA-489A-A27E-1AD32B7AF982}"/>
              </a:ext>
            </a:extLst>
          </p:cNvPr>
          <p:cNvSpPr/>
          <p:nvPr/>
        </p:nvSpPr>
        <p:spPr>
          <a:xfrm>
            <a:off x="2101931" y="-14925"/>
            <a:ext cx="1902579" cy="6096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1" name="Rectangle 30">
            <a:extLst>
              <a:ext uri="{FF2B5EF4-FFF2-40B4-BE49-F238E27FC236}">
                <a16:creationId xmlns:a16="http://schemas.microsoft.com/office/drawing/2014/main" id="{E2452E10-991C-4914-AB28-09CE707B8CCB}"/>
              </a:ext>
            </a:extLst>
          </p:cNvPr>
          <p:cNvSpPr/>
          <p:nvPr/>
        </p:nvSpPr>
        <p:spPr>
          <a:xfrm>
            <a:off x="0" y="-14926"/>
            <a:ext cx="2101932" cy="624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
        <p:nvSpPr>
          <p:cNvPr id="35" name="Rectangle 34">
            <a:extLst>
              <a:ext uri="{FF2B5EF4-FFF2-40B4-BE49-F238E27FC236}">
                <a16:creationId xmlns:a16="http://schemas.microsoft.com/office/drawing/2014/main" id="{31F4E980-7BA0-4C99-A2E3-D78AE4EF2AFF}"/>
              </a:ext>
            </a:extLst>
          </p:cNvPr>
          <p:cNvSpPr/>
          <p:nvPr/>
        </p:nvSpPr>
        <p:spPr>
          <a:xfrm>
            <a:off x="5738394" y="0"/>
            <a:ext cx="6523186"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93A397EC-BA9F-4A29-9B50-1B1F8E612D91}"/>
              </a:ext>
            </a:extLst>
          </p:cNvPr>
          <p:cNvSpPr/>
          <p:nvPr/>
        </p:nvSpPr>
        <p:spPr>
          <a:xfrm>
            <a:off x="3978439" y="4109"/>
            <a:ext cx="1998352" cy="5906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Méthodologie</a:t>
            </a:r>
          </a:p>
        </p:txBody>
      </p:sp>
      <p:graphicFrame>
        <p:nvGraphicFramePr>
          <p:cNvPr id="36" name="Diagramme 35">
            <a:extLst>
              <a:ext uri="{FF2B5EF4-FFF2-40B4-BE49-F238E27FC236}">
                <a16:creationId xmlns:a16="http://schemas.microsoft.com/office/drawing/2014/main" id="{2AB45E78-6907-4CA3-9B67-00950D1497CA}"/>
              </a:ext>
            </a:extLst>
          </p:cNvPr>
          <p:cNvGraphicFramePr/>
          <p:nvPr>
            <p:extLst>
              <p:ext uri="{D42A27DB-BD31-4B8C-83A1-F6EECF244321}">
                <p14:modId xmlns:p14="http://schemas.microsoft.com/office/powerpoint/2010/main" val="878735152"/>
              </p:ext>
            </p:extLst>
          </p:nvPr>
        </p:nvGraphicFramePr>
        <p:xfrm>
          <a:off x="1207935" y="1697132"/>
          <a:ext cx="4136553" cy="2226653"/>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
        <p:nvSpPr>
          <p:cNvPr id="37" name="Rectangle 1">
            <a:extLst>
              <a:ext uri="{FF2B5EF4-FFF2-40B4-BE49-F238E27FC236}">
                <a16:creationId xmlns:a16="http://schemas.microsoft.com/office/drawing/2014/main" id="{D7003AA1-FDB5-4F9B-9408-7B07A25B6561}"/>
              </a:ext>
            </a:extLst>
          </p:cNvPr>
          <p:cNvSpPr>
            <a:spLocks noChangeArrowheads="1"/>
          </p:cNvSpPr>
          <p:nvPr/>
        </p:nvSpPr>
        <p:spPr bwMode="auto">
          <a:xfrm>
            <a:off x="7137857" y="3831102"/>
            <a:ext cx="4198317" cy="830997"/>
          </a:xfrm>
          <a:prstGeom prst="rect">
            <a:avLst/>
          </a:prstGeom>
          <a:solidFill>
            <a:srgbClr val="F2F2F2"/>
          </a:solidFill>
          <a:ln>
            <a:solidFill>
              <a:srgbClr val="F96327"/>
            </a:solidFill>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600" i="0" u="sng" strike="noStrike" cap="none" normalizeH="0" baseline="0" dirty="0">
                <a:ln>
                  <a:noFill/>
                </a:ln>
                <a:ea typeface="Times New Roman" panose="02020603050405020304" pitchFamily="18" charset="0"/>
              </a:rPr>
              <a:t>Prévention ponctuelle</a:t>
            </a:r>
          </a:p>
          <a:p>
            <a:pPr marL="0" marR="0" lvl="0" indent="0" algn="ctr" defTabSz="914400" rtl="0" eaLnBrk="0" fontAlgn="base" latinLnBrk="0" hangingPunct="0">
              <a:lnSpc>
                <a:spcPct val="100000"/>
              </a:lnSpc>
              <a:spcBef>
                <a:spcPct val="0"/>
              </a:spcBef>
              <a:spcAft>
                <a:spcPct val="0"/>
              </a:spcAft>
              <a:buClrTx/>
              <a:buSzTx/>
              <a:buFontTx/>
              <a:buNone/>
              <a:tabLst/>
            </a:pPr>
            <a:r>
              <a:rPr lang="fr-FR" altLang="fr-FR" sz="1600" dirty="0">
                <a:ea typeface="Times New Roman" panose="02020603050405020304" pitchFamily="18" charset="0"/>
              </a:rPr>
              <a:t>Quelques </a:t>
            </a:r>
            <a:r>
              <a:rPr kumimoji="0" lang="fr-FR" altLang="fr-FR" sz="1600" i="0" strike="noStrike" cap="none" normalizeH="0" baseline="0" dirty="0">
                <a:ln>
                  <a:noFill/>
                </a:ln>
                <a:ea typeface="Times New Roman" panose="02020603050405020304" pitchFamily="18" charset="0"/>
              </a:rPr>
              <a:t>campagnes d’information à l’égard de populations à risque</a:t>
            </a:r>
            <a:r>
              <a:rPr kumimoji="0" lang="fr-FR" altLang="fr-FR" sz="1600" i="0" strike="noStrike" cap="none" normalizeH="0" baseline="0" dirty="0">
                <a:ln>
                  <a:noFill/>
                </a:ln>
              </a:rPr>
              <a:t> </a:t>
            </a:r>
            <a:endParaRPr kumimoji="0" lang="fr-FR" altLang="fr-FR" sz="4000" i="0" strike="noStrike" cap="none" normalizeH="0" baseline="0" dirty="0">
              <a:ln>
                <a:noFill/>
              </a:ln>
            </a:endParaRPr>
          </a:p>
        </p:txBody>
      </p:sp>
      <p:cxnSp>
        <p:nvCxnSpPr>
          <p:cNvPr id="38" name="Connecteur droit avec flèche 37">
            <a:extLst>
              <a:ext uri="{FF2B5EF4-FFF2-40B4-BE49-F238E27FC236}">
                <a16:creationId xmlns:a16="http://schemas.microsoft.com/office/drawing/2014/main" id="{983677D6-AF0F-4BF3-939C-BD3F1D762F89}"/>
              </a:ext>
            </a:extLst>
          </p:cNvPr>
          <p:cNvCxnSpPr>
            <a:cxnSpLocks/>
          </p:cNvCxnSpPr>
          <p:nvPr/>
        </p:nvCxnSpPr>
        <p:spPr>
          <a:xfrm flipV="1">
            <a:off x="9466387" y="3602354"/>
            <a:ext cx="1" cy="213823"/>
          </a:xfrm>
          <a:prstGeom prst="straightConnector1">
            <a:avLst/>
          </a:prstGeom>
          <a:ln>
            <a:solidFill>
              <a:srgbClr val="FF0000">
                <a:alpha val="98000"/>
              </a:srgbClr>
            </a:solidFill>
            <a:tailEnd type="triangle"/>
          </a:ln>
        </p:spPr>
        <p:style>
          <a:lnRef idx="1">
            <a:schemeClr val="accent2"/>
          </a:lnRef>
          <a:fillRef idx="0">
            <a:schemeClr val="accent2"/>
          </a:fillRef>
          <a:effectRef idx="0">
            <a:schemeClr val="accent2"/>
          </a:effectRef>
          <a:fontRef idx="minor">
            <a:schemeClr val="tx1"/>
          </a:fontRef>
        </p:style>
      </p:cxnSp>
      <p:sp>
        <p:nvSpPr>
          <p:cNvPr id="41" name="Rectangle 40">
            <a:extLst>
              <a:ext uri="{FF2B5EF4-FFF2-40B4-BE49-F238E27FC236}">
                <a16:creationId xmlns:a16="http://schemas.microsoft.com/office/drawing/2014/main" id="{25A7EB3F-EC92-4E2F-A566-01D256B717B6}"/>
              </a:ext>
            </a:extLst>
          </p:cNvPr>
          <p:cNvSpPr/>
          <p:nvPr/>
        </p:nvSpPr>
        <p:spPr>
          <a:xfrm>
            <a:off x="3212123" y="624578"/>
            <a:ext cx="5392615" cy="5975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Matériel</a:t>
            </a:r>
          </a:p>
          <a:p>
            <a:pPr algn="ctr"/>
            <a:r>
              <a:rPr lang="fr-FR" sz="1600" dirty="0" err="1"/>
              <a:t>pré-testé</a:t>
            </a:r>
            <a:r>
              <a:rPr lang="fr-FR" sz="1600" dirty="0"/>
              <a:t> deux fois</a:t>
            </a:r>
          </a:p>
        </p:txBody>
      </p:sp>
      <p:sp>
        <p:nvSpPr>
          <p:cNvPr id="42" name="Rectangle 41">
            <a:extLst>
              <a:ext uri="{FF2B5EF4-FFF2-40B4-BE49-F238E27FC236}">
                <a16:creationId xmlns:a16="http://schemas.microsoft.com/office/drawing/2014/main" id="{6E453A33-3C7C-42F1-865C-ED13258215A1}"/>
              </a:ext>
            </a:extLst>
          </p:cNvPr>
          <p:cNvSpPr/>
          <p:nvPr/>
        </p:nvSpPr>
        <p:spPr>
          <a:xfrm>
            <a:off x="2190731" y="1163397"/>
            <a:ext cx="7643445" cy="4123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b="1" dirty="0">
                <a:solidFill>
                  <a:schemeClr val="bg1"/>
                </a:solidFill>
                <a:effectLst>
                  <a:outerShdw blurRad="50800" dist="38100" dir="2700000" algn="tl" rotWithShape="0">
                    <a:prstClr val="black">
                      <a:alpha val="40000"/>
                    </a:prstClr>
                  </a:outerShdw>
                </a:effectLst>
                <a:ea typeface="Gadugi" panose="020B0502040204020203" pitchFamily="34" charset="0"/>
              </a:rPr>
              <a:t>Les 4 facteurs qui vont être combinés pour constituer les 54 vignettes</a:t>
            </a:r>
            <a:endParaRPr lang="fr-FR" b="1" dirty="0">
              <a:solidFill>
                <a:schemeClr val="bg1"/>
              </a:solidFill>
              <a:effectLst>
                <a:outerShdw blurRad="50800" dist="38100" dir="2700000" algn="tl" rotWithShape="0">
                  <a:prstClr val="black">
                    <a:alpha val="40000"/>
                  </a:prstClr>
                </a:outerShdw>
              </a:effectLst>
              <a:ea typeface="Gadugi" panose="020B0502040204020203" pitchFamily="34" charset="0"/>
            </a:endParaRPr>
          </a:p>
        </p:txBody>
      </p:sp>
      <p:sp>
        <p:nvSpPr>
          <p:cNvPr id="45" name="Rectangle 1">
            <a:extLst>
              <a:ext uri="{FF2B5EF4-FFF2-40B4-BE49-F238E27FC236}">
                <a16:creationId xmlns:a16="http://schemas.microsoft.com/office/drawing/2014/main" id="{33713420-BB2B-4E19-9CA0-8A1D8AEF7B6B}"/>
              </a:ext>
            </a:extLst>
          </p:cNvPr>
          <p:cNvSpPr>
            <a:spLocks noChangeArrowheads="1"/>
          </p:cNvSpPr>
          <p:nvPr/>
        </p:nvSpPr>
        <p:spPr bwMode="auto">
          <a:xfrm>
            <a:off x="5720529" y="4234514"/>
            <a:ext cx="5531567" cy="1661993"/>
          </a:xfrm>
          <a:prstGeom prst="rect">
            <a:avLst/>
          </a:prstGeom>
          <a:solidFill>
            <a:srgbClr val="FFFFFF"/>
          </a:solidFill>
          <a:ln>
            <a:solidFill>
              <a:srgbClr val="F96327"/>
            </a:solidFill>
          </a:ln>
          <a:effectLst/>
        </p:spPr>
        <p:txBody>
          <a:bodyPr vert="horz" wrap="square" lIns="91440" tIns="45720" rIns="91440" bIns="45720" numCol="1" anchor="ctr" anchorCtr="0" compatLnSpc="1">
            <a:prstTxWarp prst="textNoShape">
              <a:avLst/>
            </a:prstTxWarp>
            <a:spAutoFit/>
          </a:bodyPr>
          <a:lstStyle/>
          <a:p>
            <a:pPr algn="ctr" eaLnBrk="0" fontAlgn="base" hangingPunct="0">
              <a:spcBef>
                <a:spcPct val="0"/>
              </a:spcBef>
              <a:spcAft>
                <a:spcPct val="0"/>
              </a:spcAft>
            </a:pPr>
            <a:r>
              <a:rPr lang="fr-FR" u="sng" dirty="0">
                <a:ea typeface="Times New Roman" panose="02020603050405020304" pitchFamily="18" charset="0"/>
              </a:rPr>
              <a:t>Prévention régulière</a:t>
            </a:r>
          </a:p>
          <a:p>
            <a:pPr marL="285750" lvl="0" indent="-285750" algn="just" eaLnBrk="0" fontAlgn="base" hangingPunct="0">
              <a:spcBef>
                <a:spcPct val="0"/>
              </a:spcBef>
              <a:spcAft>
                <a:spcPct val="0"/>
              </a:spcAft>
              <a:buFont typeface="Wingdings" panose="05000000000000000000" pitchFamily="2" charset="2"/>
              <a:buChar char="§"/>
            </a:pPr>
            <a:endParaRPr lang="fr-FR" sz="1000" dirty="0">
              <a:ea typeface="Times New Roman" panose="02020603050405020304" pitchFamily="18" charset="0"/>
            </a:endParaRPr>
          </a:p>
          <a:p>
            <a:pPr marL="285750" lvl="0" indent="-285750" algn="just" eaLnBrk="0" fontAlgn="base" hangingPunct="0">
              <a:spcBef>
                <a:spcPct val="0"/>
              </a:spcBef>
              <a:spcAft>
                <a:spcPct val="0"/>
              </a:spcAft>
              <a:buFont typeface="Wingdings" panose="05000000000000000000" pitchFamily="2" charset="2"/>
              <a:buChar char="§"/>
            </a:pPr>
            <a:r>
              <a:rPr lang="fr-FR" dirty="0">
                <a:ea typeface="Times New Roman" panose="02020603050405020304" pitchFamily="18" charset="0"/>
              </a:rPr>
              <a:t> campagnes d’information régulière du grand public dans les médias et en milieu scolaire </a:t>
            </a:r>
          </a:p>
          <a:p>
            <a:pPr marL="285750" lvl="0" indent="-285750" algn="just" eaLnBrk="0" fontAlgn="base" hangingPunct="0">
              <a:spcBef>
                <a:spcPct val="0"/>
              </a:spcBef>
              <a:spcAft>
                <a:spcPct val="0"/>
              </a:spcAft>
              <a:buFont typeface="Wingdings" panose="05000000000000000000" pitchFamily="2" charset="2"/>
              <a:buChar char="§"/>
            </a:pPr>
            <a:r>
              <a:rPr lang="fr-FR" dirty="0">
                <a:ea typeface="Times New Roman" panose="02020603050405020304" pitchFamily="18" charset="0"/>
              </a:rPr>
              <a:t>organisation d’un service d’accueil téléphonique et d’écoute</a:t>
            </a:r>
            <a:endParaRPr lang="fr-FR" altLang="fr-FR" dirty="0">
              <a:ea typeface="Times New Roman" panose="02020603050405020304" pitchFamily="18" charset="0"/>
            </a:endParaRPr>
          </a:p>
        </p:txBody>
      </p:sp>
      <p:sp>
        <p:nvSpPr>
          <p:cNvPr id="49" name="Rectangle 48">
            <a:extLst>
              <a:ext uri="{FF2B5EF4-FFF2-40B4-BE49-F238E27FC236}">
                <a16:creationId xmlns:a16="http://schemas.microsoft.com/office/drawing/2014/main" id="{04FFC117-88CD-4DA7-A1B1-7427F23EEEBC}"/>
              </a:ext>
            </a:extLst>
          </p:cNvPr>
          <p:cNvSpPr/>
          <p:nvPr/>
        </p:nvSpPr>
        <p:spPr>
          <a:xfrm>
            <a:off x="998857" y="2115128"/>
            <a:ext cx="5063844" cy="2131472"/>
          </a:xfrm>
          <a:prstGeom prst="rect">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fr-FR" u="sng" dirty="0">
                <a:solidFill>
                  <a:schemeClr val="tx1"/>
                </a:solidFill>
                <a:ea typeface="Times New Roman" panose="02020603050405020304" pitchFamily="18" charset="0"/>
              </a:rPr>
              <a:t>Réglementation faible (tabac)</a:t>
            </a:r>
          </a:p>
          <a:p>
            <a:pPr marL="263525" marR="130175" indent="-77788">
              <a:lnSpc>
                <a:spcPct val="150000"/>
              </a:lnSpc>
              <a:spcAft>
                <a:spcPts val="0"/>
              </a:spcAft>
              <a:buFont typeface="Arial" panose="020B0604020202020204" pitchFamily="34" charset="0"/>
              <a:buChar char="•"/>
            </a:pPr>
            <a:r>
              <a:rPr lang="fr-FR" sz="1600" dirty="0">
                <a:solidFill>
                  <a:schemeClr val="tx1"/>
                </a:solidFill>
              </a:rPr>
              <a:t>Fumer est interdit seule­ment dans certains espaces publics dans les disco­thèques et les bars. </a:t>
            </a:r>
          </a:p>
          <a:p>
            <a:pPr marL="263525" marR="130175" indent="-77788">
              <a:lnSpc>
                <a:spcPct val="150000"/>
              </a:lnSpc>
              <a:spcAft>
                <a:spcPts val="0"/>
              </a:spcAft>
              <a:buFont typeface="Arial" panose="020B0604020202020204" pitchFamily="34" charset="0"/>
              <a:buChar char="•"/>
            </a:pPr>
            <a:r>
              <a:rPr lang="fr-FR" sz="1600" dirty="0">
                <a:solidFill>
                  <a:schemeClr val="tx1"/>
                </a:solidFill>
              </a:rPr>
              <a:t>Le prix du paquet de ciga­rettes est évalué à 5 euros.</a:t>
            </a:r>
          </a:p>
          <a:p>
            <a:pPr marL="263525" marR="130175" indent="-77788">
              <a:lnSpc>
                <a:spcPct val="150000"/>
              </a:lnSpc>
              <a:spcAft>
                <a:spcPts val="0"/>
              </a:spcAft>
              <a:buFont typeface="Arial" panose="020B0604020202020204" pitchFamily="34" charset="0"/>
              <a:buChar char="•"/>
            </a:pPr>
            <a:r>
              <a:rPr lang="fr-FR" sz="1600" dirty="0">
                <a:solidFill>
                  <a:schemeClr val="tx1"/>
                </a:solidFill>
              </a:rPr>
              <a:t>La vente est interdite aux moins de 16 ans.</a:t>
            </a:r>
          </a:p>
        </p:txBody>
      </p:sp>
      <p:cxnSp>
        <p:nvCxnSpPr>
          <p:cNvPr id="50" name="Connecteur droit avec flèche 49">
            <a:extLst>
              <a:ext uri="{FF2B5EF4-FFF2-40B4-BE49-F238E27FC236}">
                <a16:creationId xmlns:a16="http://schemas.microsoft.com/office/drawing/2014/main" id="{3AC457C3-CF55-4CB3-9B6F-DA7A7F72975C}"/>
              </a:ext>
            </a:extLst>
          </p:cNvPr>
          <p:cNvCxnSpPr>
            <a:cxnSpLocks/>
          </p:cNvCxnSpPr>
          <p:nvPr/>
        </p:nvCxnSpPr>
        <p:spPr>
          <a:xfrm>
            <a:off x="1849486" y="4274130"/>
            <a:ext cx="1" cy="1490550"/>
          </a:xfrm>
          <a:prstGeom prst="straightConnector1">
            <a:avLst/>
          </a:prstGeom>
          <a:ln w="254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53" name="Rectangle 52">
            <a:extLst>
              <a:ext uri="{FF2B5EF4-FFF2-40B4-BE49-F238E27FC236}">
                <a16:creationId xmlns:a16="http://schemas.microsoft.com/office/drawing/2014/main" id="{173991E2-B847-434C-A1AA-7A99C3BBC299}"/>
              </a:ext>
            </a:extLst>
          </p:cNvPr>
          <p:cNvSpPr/>
          <p:nvPr/>
        </p:nvSpPr>
        <p:spPr>
          <a:xfrm>
            <a:off x="2409548" y="2885574"/>
            <a:ext cx="5136134" cy="1661993"/>
          </a:xfrm>
          <a:prstGeom prst="rect">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u="sng" dirty="0">
                <a:solidFill>
                  <a:schemeClr val="tx1"/>
                </a:solidFill>
              </a:rPr>
              <a:t>Réglementation modérée (tabac)</a:t>
            </a:r>
          </a:p>
          <a:p>
            <a:pPr algn="ctr"/>
            <a:endParaRPr lang="fr-FR" b="1" u="sng" dirty="0">
              <a:solidFill>
                <a:schemeClr val="tx1"/>
              </a:solidFill>
              <a:effectLst>
                <a:outerShdw blurRad="38100" dist="38100" dir="2700000" algn="tl">
                  <a:srgbClr val="000000">
                    <a:alpha val="43137"/>
                  </a:srgbClr>
                </a:outerShdw>
              </a:effectLst>
            </a:endParaRPr>
          </a:p>
          <a:p>
            <a:pPr marL="263525" marR="130175" indent="-77788">
              <a:lnSpc>
                <a:spcPct val="150000"/>
              </a:lnSpc>
              <a:buFont typeface="Arial" panose="020B0604020202020204" pitchFamily="34" charset="0"/>
              <a:buChar char="•"/>
            </a:pPr>
            <a:r>
              <a:rPr lang="fr-FR" sz="1600" dirty="0">
                <a:solidFill>
                  <a:schemeClr val="tx1"/>
                </a:solidFill>
              </a:rPr>
              <a:t>Fumer est interdit dans tous les espaces publics </a:t>
            </a:r>
          </a:p>
          <a:p>
            <a:pPr marL="263525" marR="130175" indent="-77788">
              <a:lnSpc>
                <a:spcPct val="150000"/>
              </a:lnSpc>
              <a:buFont typeface="Arial" panose="020B0604020202020204" pitchFamily="34" charset="0"/>
              <a:buChar char="•"/>
            </a:pPr>
            <a:r>
              <a:rPr lang="fr-FR" sz="1600" dirty="0">
                <a:solidFill>
                  <a:schemeClr val="tx1"/>
                </a:solidFill>
              </a:rPr>
              <a:t>Le prix du paquet de ci­garettes est évalué à 7 euros.</a:t>
            </a:r>
          </a:p>
          <a:p>
            <a:pPr marL="263525" marR="130175" indent="-77788">
              <a:lnSpc>
                <a:spcPct val="150000"/>
              </a:lnSpc>
              <a:buFont typeface="Arial" panose="020B0604020202020204" pitchFamily="34" charset="0"/>
              <a:buChar char="•"/>
            </a:pPr>
            <a:r>
              <a:rPr lang="fr-FR" sz="1600" dirty="0">
                <a:solidFill>
                  <a:schemeClr val="tx1"/>
                </a:solidFill>
              </a:rPr>
              <a:t>La vente est interdite aux moins de 18 ans.</a:t>
            </a:r>
          </a:p>
        </p:txBody>
      </p:sp>
      <p:cxnSp>
        <p:nvCxnSpPr>
          <p:cNvPr id="54" name="Connecteur droit avec flèche 53">
            <a:extLst>
              <a:ext uri="{FF2B5EF4-FFF2-40B4-BE49-F238E27FC236}">
                <a16:creationId xmlns:a16="http://schemas.microsoft.com/office/drawing/2014/main" id="{71856B41-CDEE-43C9-A4F7-C301599E4759}"/>
              </a:ext>
            </a:extLst>
          </p:cNvPr>
          <p:cNvCxnSpPr>
            <a:cxnSpLocks/>
          </p:cNvCxnSpPr>
          <p:nvPr/>
        </p:nvCxnSpPr>
        <p:spPr>
          <a:xfrm>
            <a:off x="3347365" y="4562492"/>
            <a:ext cx="0" cy="1229483"/>
          </a:xfrm>
          <a:prstGeom prst="straightConnector1">
            <a:avLst/>
          </a:prstGeom>
          <a:ln w="254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56" name="Rectangle 55">
            <a:extLst>
              <a:ext uri="{FF2B5EF4-FFF2-40B4-BE49-F238E27FC236}">
                <a16:creationId xmlns:a16="http://schemas.microsoft.com/office/drawing/2014/main" id="{B25A5101-34E6-4C47-8449-82893860A0A5}"/>
              </a:ext>
            </a:extLst>
          </p:cNvPr>
          <p:cNvSpPr/>
          <p:nvPr/>
        </p:nvSpPr>
        <p:spPr>
          <a:xfrm>
            <a:off x="242463" y="2717822"/>
            <a:ext cx="6227220" cy="2131472"/>
          </a:xfrm>
          <a:prstGeom prst="rect">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u="sng" dirty="0">
                <a:solidFill>
                  <a:schemeClr val="tx1"/>
                </a:solidFill>
              </a:rPr>
              <a:t>Réglementation forte (tabac)</a:t>
            </a:r>
          </a:p>
          <a:p>
            <a:pPr marL="263525" indent="-77788">
              <a:buFont typeface="Arial" panose="020B0604020202020204" pitchFamily="34" charset="0"/>
              <a:buChar char="•"/>
            </a:pPr>
            <a:r>
              <a:rPr lang="fr-FR" sz="2000" dirty="0">
                <a:solidFill>
                  <a:schemeClr val="tx1"/>
                </a:solidFill>
              </a:rPr>
              <a:t>Fumer est interdit dans tous les espaces publics </a:t>
            </a:r>
          </a:p>
          <a:p>
            <a:pPr marL="263525" indent="-77788">
              <a:buFont typeface="Arial" panose="020B0604020202020204" pitchFamily="34" charset="0"/>
              <a:buChar char="•"/>
            </a:pPr>
            <a:r>
              <a:rPr lang="fr-FR" sz="2000" dirty="0">
                <a:solidFill>
                  <a:schemeClr val="tx1"/>
                </a:solidFill>
              </a:rPr>
              <a:t>Le prix du paquet de ci­garettes est évalué à 12 euros.</a:t>
            </a:r>
          </a:p>
          <a:p>
            <a:pPr marL="263525" indent="-77788">
              <a:buFont typeface="Arial" panose="020B0604020202020204" pitchFamily="34" charset="0"/>
              <a:buChar char="•"/>
            </a:pPr>
            <a:r>
              <a:rPr lang="fr-FR" sz="2000" dirty="0">
                <a:solidFill>
                  <a:schemeClr val="tx1"/>
                </a:solidFill>
              </a:rPr>
              <a:t>La vente est interdite aux moins de 21 ans.</a:t>
            </a:r>
          </a:p>
        </p:txBody>
      </p:sp>
      <p:cxnSp>
        <p:nvCxnSpPr>
          <p:cNvPr id="57" name="Connecteur droit avec flèche 56">
            <a:extLst>
              <a:ext uri="{FF2B5EF4-FFF2-40B4-BE49-F238E27FC236}">
                <a16:creationId xmlns:a16="http://schemas.microsoft.com/office/drawing/2014/main" id="{AA130DA4-3AD2-40BF-8B5B-BCFB8DE6D8E0}"/>
              </a:ext>
            </a:extLst>
          </p:cNvPr>
          <p:cNvCxnSpPr>
            <a:cxnSpLocks/>
          </p:cNvCxnSpPr>
          <p:nvPr/>
        </p:nvCxnSpPr>
        <p:spPr>
          <a:xfrm>
            <a:off x="4760639" y="4803647"/>
            <a:ext cx="0" cy="948428"/>
          </a:xfrm>
          <a:prstGeom prst="straightConnector1">
            <a:avLst/>
          </a:prstGeom>
          <a:ln w="2540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58" name="Connecteur droit avec flèche 57">
            <a:extLst>
              <a:ext uri="{FF2B5EF4-FFF2-40B4-BE49-F238E27FC236}">
                <a16:creationId xmlns:a16="http://schemas.microsoft.com/office/drawing/2014/main" id="{6D133C3A-CE12-4786-A180-7417F2F30E9E}"/>
              </a:ext>
            </a:extLst>
          </p:cNvPr>
          <p:cNvCxnSpPr>
            <a:cxnSpLocks/>
          </p:cNvCxnSpPr>
          <p:nvPr/>
        </p:nvCxnSpPr>
        <p:spPr>
          <a:xfrm flipV="1">
            <a:off x="9490311" y="3706921"/>
            <a:ext cx="1002439" cy="651990"/>
          </a:xfrm>
          <a:prstGeom prst="straightConnector1">
            <a:avLst/>
          </a:prstGeom>
          <a:ln w="254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62" name="Rectangle 61">
            <a:extLst>
              <a:ext uri="{FF2B5EF4-FFF2-40B4-BE49-F238E27FC236}">
                <a16:creationId xmlns:a16="http://schemas.microsoft.com/office/drawing/2014/main" id="{AFDE8E2E-069F-4168-B593-8BBC7DAA5A53}"/>
              </a:ext>
            </a:extLst>
          </p:cNvPr>
          <p:cNvSpPr/>
          <p:nvPr/>
        </p:nvSpPr>
        <p:spPr>
          <a:xfrm>
            <a:off x="4977615" y="5123867"/>
            <a:ext cx="5661006" cy="1276210"/>
          </a:xfrm>
          <a:prstGeom prst="rect">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u="sng" dirty="0">
                <a:solidFill>
                  <a:schemeClr val="tx1"/>
                </a:solidFill>
              </a:rPr>
              <a:t>Sanction sévère (tabac)</a:t>
            </a:r>
          </a:p>
          <a:p>
            <a:pPr algn="ctr"/>
            <a:endParaRPr lang="fr-FR" b="1" dirty="0">
              <a:solidFill>
                <a:schemeClr val="tx1"/>
              </a:solidFill>
            </a:endParaRPr>
          </a:p>
          <a:p>
            <a:pPr algn="ctr"/>
            <a:r>
              <a:rPr lang="fr-FR" dirty="0">
                <a:solidFill>
                  <a:schemeClr val="tx1"/>
                </a:solidFill>
              </a:rPr>
              <a:t>Des amendes à des peines de prison en cas de récidive</a:t>
            </a:r>
          </a:p>
        </p:txBody>
      </p:sp>
      <p:sp>
        <p:nvSpPr>
          <p:cNvPr id="63" name="Rectangle 62">
            <a:extLst>
              <a:ext uri="{FF2B5EF4-FFF2-40B4-BE49-F238E27FC236}">
                <a16:creationId xmlns:a16="http://schemas.microsoft.com/office/drawing/2014/main" id="{C61645AF-D747-4543-8B87-24ACF3EF37F7}"/>
              </a:ext>
            </a:extLst>
          </p:cNvPr>
          <p:cNvSpPr/>
          <p:nvPr/>
        </p:nvSpPr>
        <p:spPr>
          <a:xfrm>
            <a:off x="6644795" y="4211441"/>
            <a:ext cx="3906982" cy="853780"/>
          </a:xfrm>
          <a:prstGeom prst="rect">
            <a:avLst/>
          </a:prstGeom>
          <a:solidFill>
            <a:srgbClr val="FF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u="sng" dirty="0">
                <a:solidFill>
                  <a:schemeClr val="tx1"/>
                </a:solidFill>
              </a:rPr>
              <a:t>Sanction</a:t>
            </a:r>
            <a:r>
              <a:rPr lang="fr-FR" sz="2000" u="sng" dirty="0">
                <a:solidFill>
                  <a:schemeClr val="tx1"/>
                </a:solidFill>
                <a:effectLst>
                  <a:outerShdw blurRad="38100" dist="38100" dir="2700000" algn="tl">
                    <a:srgbClr val="000000">
                      <a:alpha val="43137"/>
                    </a:srgbClr>
                  </a:outerShdw>
                </a:effectLst>
              </a:rPr>
              <a:t> modérée (</a:t>
            </a:r>
            <a:r>
              <a:rPr lang="fr-FR" sz="2000" u="sng" dirty="0">
                <a:solidFill>
                  <a:schemeClr val="tx1"/>
                </a:solidFill>
              </a:rPr>
              <a:t>tabac</a:t>
            </a:r>
            <a:r>
              <a:rPr lang="fr-FR" sz="2000" u="sng" dirty="0">
                <a:solidFill>
                  <a:schemeClr val="tx1"/>
                </a:solidFill>
                <a:effectLst>
                  <a:outerShdw blurRad="38100" dist="38100" dir="2700000" algn="tl">
                    <a:srgbClr val="000000">
                      <a:alpha val="43137"/>
                    </a:srgbClr>
                  </a:outerShdw>
                </a:effectLst>
              </a:rPr>
              <a:t>)</a:t>
            </a:r>
          </a:p>
          <a:p>
            <a:pPr algn="ctr"/>
            <a:endParaRPr lang="fr-FR" sz="700" dirty="0">
              <a:solidFill>
                <a:schemeClr val="tx1"/>
              </a:solidFill>
            </a:endParaRPr>
          </a:p>
          <a:p>
            <a:pPr algn="ctr"/>
            <a:r>
              <a:rPr lang="fr-FR" dirty="0">
                <a:solidFill>
                  <a:schemeClr val="tx1"/>
                </a:solidFill>
              </a:rPr>
              <a:t>Amendes</a:t>
            </a:r>
          </a:p>
        </p:txBody>
      </p:sp>
    </p:spTree>
    <p:extLst>
      <p:ext uri="{BB962C8B-B14F-4D97-AF65-F5344CB8AC3E}">
        <p14:creationId xmlns:p14="http://schemas.microsoft.com/office/powerpoint/2010/main" val="257832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6" presetClass="entr" presetSubtype="21"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barn(inVertical)">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37"/>
                                        </p:tgtEl>
                                      </p:cBhvr>
                                    </p:animEffect>
                                    <p:set>
                                      <p:cBhvr>
                                        <p:cTn id="15" dur="1" fill="hold">
                                          <p:stCondLst>
                                            <p:cond delay="499"/>
                                          </p:stCondLst>
                                        </p:cTn>
                                        <p:tgtEl>
                                          <p:spTgt spid="37"/>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38"/>
                                        </p:tgtEl>
                                      </p:cBhvr>
                                    </p:animEffect>
                                    <p:set>
                                      <p:cBhvr>
                                        <p:cTn id="18" dur="1" fill="hold">
                                          <p:stCondLst>
                                            <p:cond delay="499"/>
                                          </p:stCondLst>
                                        </p:cTn>
                                        <p:tgtEl>
                                          <p:spTgt spid="3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par>
                                <p:cTn id="24" presetID="16" presetClass="entr" presetSubtype="21" fill="hold" nodeType="with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barn(inVertical)">
                                      <p:cBhvr>
                                        <p:cTn id="26" dur="500"/>
                                        <p:tgtEl>
                                          <p:spTgt spid="5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45"/>
                                        </p:tgtEl>
                                      </p:cBhvr>
                                    </p:animEffect>
                                    <p:set>
                                      <p:cBhvr>
                                        <p:cTn id="31" dur="1" fill="hold">
                                          <p:stCondLst>
                                            <p:cond delay="499"/>
                                          </p:stCondLst>
                                        </p:cTn>
                                        <p:tgtEl>
                                          <p:spTgt spid="45"/>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58"/>
                                        </p:tgtEl>
                                      </p:cBhvr>
                                    </p:animEffect>
                                    <p:set>
                                      <p:cBhvr>
                                        <p:cTn id="34" dur="1" fill="hold">
                                          <p:stCondLst>
                                            <p:cond delay="499"/>
                                          </p:stCondLst>
                                        </p:cTn>
                                        <p:tgtEl>
                                          <p:spTgt spid="58"/>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down)">
                                      <p:cBhvr>
                                        <p:cTn id="39" dur="500"/>
                                        <p:tgtEl>
                                          <p:spTgt spid="49"/>
                                        </p:tgtEl>
                                      </p:cBhvr>
                                    </p:animEffect>
                                  </p:childTnLst>
                                </p:cTn>
                              </p:par>
                              <p:par>
                                <p:cTn id="40" presetID="16" presetClass="entr" presetSubtype="21" fill="hold"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barn(inVertical)">
                                      <p:cBhvr>
                                        <p:cTn id="42" dur="500"/>
                                        <p:tgtEl>
                                          <p:spTgt spid="5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49"/>
                                        </p:tgtEl>
                                      </p:cBhvr>
                                    </p:animEffect>
                                    <p:set>
                                      <p:cBhvr>
                                        <p:cTn id="47" dur="1" fill="hold">
                                          <p:stCondLst>
                                            <p:cond delay="499"/>
                                          </p:stCondLst>
                                        </p:cTn>
                                        <p:tgtEl>
                                          <p:spTgt spid="49"/>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50"/>
                                        </p:tgtEl>
                                      </p:cBhvr>
                                    </p:animEffect>
                                    <p:set>
                                      <p:cBhvr>
                                        <p:cTn id="50" dur="1" fill="hold">
                                          <p:stCondLst>
                                            <p:cond delay="499"/>
                                          </p:stCondLst>
                                        </p:cTn>
                                        <p:tgtEl>
                                          <p:spTgt spid="50"/>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fade">
                                      <p:cBhvr>
                                        <p:cTn id="55" dur="1000"/>
                                        <p:tgtEl>
                                          <p:spTgt spid="53"/>
                                        </p:tgtEl>
                                      </p:cBhvr>
                                    </p:animEffect>
                                    <p:anim calcmode="lin" valueType="num">
                                      <p:cBhvr>
                                        <p:cTn id="56" dur="1000" fill="hold"/>
                                        <p:tgtEl>
                                          <p:spTgt spid="53"/>
                                        </p:tgtEl>
                                        <p:attrNameLst>
                                          <p:attrName>ppt_x</p:attrName>
                                        </p:attrNameLst>
                                      </p:cBhvr>
                                      <p:tavLst>
                                        <p:tav tm="0">
                                          <p:val>
                                            <p:strVal val="#ppt_x"/>
                                          </p:val>
                                        </p:tav>
                                        <p:tav tm="100000">
                                          <p:val>
                                            <p:strVal val="#ppt_x"/>
                                          </p:val>
                                        </p:tav>
                                      </p:tavLst>
                                    </p:anim>
                                    <p:anim calcmode="lin" valueType="num">
                                      <p:cBhvr>
                                        <p:cTn id="57" dur="1000" fill="hold"/>
                                        <p:tgtEl>
                                          <p:spTgt spid="53"/>
                                        </p:tgtEl>
                                        <p:attrNameLst>
                                          <p:attrName>ppt_y</p:attrName>
                                        </p:attrNameLst>
                                      </p:cBhvr>
                                      <p:tavLst>
                                        <p:tav tm="0">
                                          <p:val>
                                            <p:strVal val="#ppt_y+.1"/>
                                          </p:val>
                                        </p:tav>
                                        <p:tav tm="100000">
                                          <p:val>
                                            <p:strVal val="#ppt_y"/>
                                          </p:val>
                                        </p:tav>
                                      </p:tavLst>
                                    </p:anim>
                                  </p:childTnLst>
                                </p:cTn>
                              </p:par>
                              <p:par>
                                <p:cTn id="58" presetID="16" presetClass="entr" presetSubtype="21" fill="hold" nodeType="with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barn(inVertical)">
                                      <p:cBhvr>
                                        <p:cTn id="60" dur="500"/>
                                        <p:tgtEl>
                                          <p:spTgt spid="5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grpId="1" nodeType="clickEffect">
                                  <p:stCondLst>
                                    <p:cond delay="0"/>
                                  </p:stCondLst>
                                  <p:childTnLst>
                                    <p:animEffect transition="out" filter="fade">
                                      <p:cBhvr>
                                        <p:cTn id="64" dur="500"/>
                                        <p:tgtEl>
                                          <p:spTgt spid="53"/>
                                        </p:tgtEl>
                                      </p:cBhvr>
                                    </p:animEffect>
                                    <p:set>
                                      <p:cBhvr>
                                        <p:cTn id="65" dur="1" fill="hold">
                                          <p:stCondLst>
                                            <p:cond delay="499"/>
                                          </p:stCondLst>
                                        </p:cTn>
                                        <p:tgtEl>
                                          <p:spTgt spid="53"/>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54"/>
                                        </p:tgtEl>
                                      </p:cBhvr>
                                    </p:animEffect>
                                    <p:set>
                                      <p:cBhvr>
                                        <p:cTn id="68" dur="1" fill="hold">
                                          <p:stCondLst>
                                            <p:cond delay="499"/>
                                          </p:stCondLst>
                                        </p:cTn>
                                        <p:tgtEl>
                                          <p:spTgt spid="54"/>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1000"/>
                                        <p:tgtEl>
                                          <p:spTgt spid="56"/>
                                        </p:tgtEl>
                                      </p:cBhvr>
                                    </p:animEffect>
                                    <p:anim calcmode="lin" valueType="num">
                                      <p:cBhvr>
                                        <p:cTn id="74" dur="1000" fill="hold"/>
                                        <p:tgtEl>
                                          <p:spTgt spid="56"/>
                                        </p:tgtEl>
                                        <p:attrNameLst>
                                          <p:attrName>ppt_x</p:attrName>
                                        </p:attrNameLst>
                                      </p:cBhvr>
                                      <p:tavLst>
                                        <p:tav tm="0">
                                          <p:val>
                                            <p:strVal val="#ppt_x"/>
                                          </p:val>
                                        </p:tav>
                                        <p:tav tm="100000">
                                          <p:val>
                                            <p:strVal val="#ppt_x"/>
                                          </p:val>
                                        </p:tav>
                                      </p:tavLst>
                                    </p:anim>
                                    <p:anim calcmode="lin" valueType="num">
                                      <p:cBhvr>
                                        <p:cTn id="75" dur="1000" fill="hold"/>
                                        <p:tgtEl>
                                          <p:spTgt spid="56"/>
                                        </p:tgtEl>
                                        <p:attrNameLst>
                                          <p:attrName>ppt_y</p:attrName>
                                        </p:attrNameLst>
                                      </p:cBhvr>
                                      <p:tavLst>
                                        <p:tav tm="0">
                                          <p:val>
                                            <p:strVal val="#ppt_y+.1"/>
                                          </p:val>
                                        </p:tav>
                                        <p:tav tm="100000">
                                          <p:val>
                                            <p:strVal val="#ppt_y"/>
                                          </p:val>
                                        </p:tav>
                                      </p:tavLst>
                                    </p:anim>
                                  </p:childTnLst>
                                </p:cTn>
                              </p:par>
                              <p:par>
                                <p:cTn id="76" presetID="16" presetClass="entr" presetSubtype="21" fill="hold" nodeType="withEffect">
                                  <p:stCondLst>
                                    <p:cond delay="0"/>
                                  </p:stCondLst>
                                  <p:childTnLst>
                                    <p:set>
                                      <p:cBhvr>
                                        <p:cTn id="77" dur="1" fill="hold">
                                          <p:stCondLst>
                                            <p:cond delay="0"/>
                                          </p:stCondLst>
                                        </p:cTn>
                                        <p:tgtEl>
                                          <p:spTgt spid="57"/>
                                        </p:tgtEl>
                                        <p:attrNameLst>
                                          <p:attrName>style.visibility</p:attrName>
                                        </p:attrNameLst>
                                      </p:cBhvr>
                                      <p:to>
                                        <p:strVal val="visible"/>
                                      </p:to>
                                    </p:set>
                                    <p:animEffect transition="in" filter="barn(inVertical)">
                                      <p:cBhvr>
                                        <p:cTn id="78" dur="500"/>
                                        <p:tgtEl>
                                          <p:spTgt spid="57"/>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grpId="1" nodeType="clickEffect">
                                  <p:stCondLst>
                                    <p:cond delay="0"/>
                                  </p:stCondLst>
                                  <p:childTnLst>
                                    <p:animEffect transition="out" filter="fade">
                                      <p:cBhvr>
                                        <p:cTn id="82" dur="500"/>
                                        <p:tgtEl>
                                          <p:spTgt spid="56"/>
                                        </p:tgtEl>
                                      </p:cBhvr>
                                    </p:animEffect>
                                    <p:set>
                                      <p:cBhvr>
                                        <p:cTn id="83" dur="1" fill="hold">
                                          <p:stCondLst>
                                            <p:cond delay="499"/>
                                          </p:stCondLst>
                                        </p:cTn>
                                        <p:tgtEl>
                                          <p:spTgt spid="56"/>
                                        </p:tgtEl>
                                        <p:attrNameLst>
                                          <p:attrName>style.visibility</p:attrName>
                                        </p:attrNameLst>
                                      </p:cBhvr>
                                      <p:to>
                                        <p:strVal val="hidden"/>
                                      </p:to>
                                    </p:set>
                                  </p:childTnLst>
                                </p:cTn>
                              </p:par>
                              <p:par>
                                <p:cTn id="84" presetID="10" presetClass="exit" presetSubtype="0" fill="hold" nodeType="withEffect">
                                  <p:stCondLst>
                                    <p:cond delay="0"/>
                                  </p:stCondLst>
                                  <p:childTnLst>
                                    <p:animEffect transition="out" filter="fade">
                                      <p:cBhvr>
                                        <p:cTn id="85" dur="500"/>
                                        <p:tgtEl>
                                          <p:spTgt spid="57"/>
                                        </p:tgtEl>
                                      </p:cBhvr>
                                    </p:animEffect>
                                    <p:set>
                                      <p:cBhvr>
                                        <p:cTn id="86" dur="1" fill="hold">
                                          <p:stCondLst>
                                            <p:cond delay="499"/>
                                          </p:stCondLst>
                                        </p:cTn>
                                        <p:tgtEl>
                                          <p:spTgt spid="57"/>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63"/>
                                        </p:tgtEl>
                                        <p:attrNameLst>
                                          <p:attrName>style.visibility</p:attrName>
                                        </p:attrNameLst>
                                      </p:cBhvr>
                                      <p:to>
                                        <p:strVal val="visible"/>
                                      </p:to>
                                    </p:set>
                                    <p:animEffect transition="in" filter="fade">
                                      <p:cBhvr>
                                        <p:cTn id="91" dur="1000"/>
                                        <p:tgtEl>
                                          <p:spTgt spid="63"/>
                                        </p:tgtEl>
                                      </p:cBhvr>
                                    </p:animEffect>
                                    <p:anim calcmode="lin" valueType="num">
                                      <p:cBhvr>
                                        <p:cTn id="92" dur="1000" fill="hold"/>
                                        <p:tgtEl>
                                          <p:spTgt spid="63"/>
                                        </p:tgtEl>
                                        <p:attrNameLst>
                                          <p:attrName>ppt_x</p:attrName>
                                        </p:attrNameLst>
                                      </p:cBhvr>
                                      <p:tavLst>
                                        <p:tav tm="0">
                                          <p:val>
                                            <p:strVal val="#ppt_x"/>
                                          </p:val>
                                        </p:tav>
                                        <p:tav tm="100000">
                                          <p:val>
                                            <p:strVal val="#ppt_x"/>
                                          </p:val>
                                        </p:tav>
                                      </p:tavLst>
                                    </p:anim>
                                    <p:anim calcmode="lin" valueType="num">
                                      <p:cBhvr>
                                        <p:cTn id="93"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10" presetClass="exit" presetSubtype="0" fill="hold" grpId="1" nodeType="clickEffect">
                                  <p:stCondLst>
                                    <p:cond delay="0"/>
                                  </p:stCondLst>
                                  <p:childTnLst>
                                    <p:animEffect transition="out" filter="fade">
                                      <p:cBhvr>
                                        <p:cTn id="97" dur="500"/>
                                        <p:tgtEl>
                                          <p:spTgt spid="63"/>
                                        </p:tgtEl>
                                      </p:cBhvr>
                                    </p:animEffect>
                                    <p:set>
                                      <p:cBhvr>
                                        <p:cTn id="98" dur="1" fill="hold">
                                          <p:stCondLst>
                                            <p:cond delay="499"/>
                                          </p:stCondLst>
                                        </p:cTn>
                                        <p:tgtEl>
                                          <p:spTgt spid="63"/>
                                        </p:tgtEl>
                                        <p:attrNameLst>
                                          <p:attrName>style.visibility</p:attrName>
                                        </p:attrNameLst>
                                      </p:cBhvr>
                                      <p:to>
                                        <p:strVal val="hidden"/>
                                      </p:to>
                                    </p:set>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62"/>
                                        </p:tgtEl>
                                        <p:attrNameLst>
                                          <p:attrName>style.visibility</p:attrName>
                                        </p:attrNameLst>
                                      </p:cBhvr>
                                      <p:to>
                                        <p:strVal val="visible"/>
                                      </p:to>
                                    </p:set>
                                    <p:animEffect transition="in" filter="fade">
                                      <p:cBhvr>
                                        <p:cTn id="103" dur="1000"/>
                                        <p:tgtEl>
                                          <p:spTgt spid="62"/>
                                        </p:tgtEl>
                                      </p:cBhvr>
                                    </p:animEffect>
                                    <p:anim calcmode="lin" valueType="num">
                                      <p:cBhvr>
                                        <p:cTn id="104" dur="1000" fill="hold"/>
                                        <p:tgtEl>
                                          <p:spTgt spid="62"/>
                                        </p:tgtEl>
                                        <p:attrNameLst>
                                          <p:attrName>ppt_x</p:attrName>
                                        </p:attrNameLst>
                                      </p:cBhvr>
                                      <p:tavLst>
                                        <p:tav tm="0">
                                          <p:val>
                                            <p:strVal val="#ppt_x"/>
                                          </p:val>
                                        </p:tav>
                                        <p:tav tm="100000">
                                          <p:val>
                                            <p:strVal val="#ppt_x"/>
                                          </p:val>
                                        </p:tav>
                                      </p:tavLst>
                                    </p:anim>
                                    <p:anim calcmode="lin" valueType="num">
                                      <p:cBhvr>
                                        <p:cTn id="105"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10" presetClass="exit" presetSubtype="0" fill="hold" grpId="1" nodeType="clickEffect">
                                  <p:stCondLst>
                                    <p:cond delay="0"/>
                                  </p:stCondLst>
                                  <p:childTnLst>
                                    <p:animEffect transition="out" filter="fade">
                                      <p:cBhvr>
                                        <p:cTn id="109" dur="500"/>
                                        <p:tgtEl>
                                          <p:spTgt spid="62"/>
                                        </p:tgtEl>
                                      </p:cBhvr>
                                    </p:animEffect>
                                    <p:set>
                                      <p:cBhvr>
                                        <p:cTn id="110" dur="1" fill="hold">
                                          <p:stCondLst>
                                            <p:cond delay="499"/>
                                          </p:stCondLst>
                                        </p:cTn>
                                        <p:tgtEl>
                                          <p:spTgt spid="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7" grpId="1" animBg="1"/>
      <p:bldP spid="45" grpId="0" animBg="1"/>
      <p:bldP spid="45" grpId="1" animBg="1"/>
      <p:bldP spid="49" grpId="0" animBg="1"/>
      <p:bldP spid="49" grpId="1" animBg="1"/>
      <p:bldP spid="53" grpId="0" animBg="1"/>
      <p:bldP spid="53" grpId="1" animBg="1"/>
      <p:bldP spid="56" grpId="0" animBg="1"/>
      <p:bldP spid="56" grpId="1" animBg="1"/>
      <p:bldP spid="62" grpId="0" animBg="1"/>
      <p:bldP spid="62" grpId="1" animBg="1"/>
      <p:bldP spid="63" grpId="0" animBg="1"/>
      <p:bldP spid="63"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89077"/>
            <a:ext cx="12192000" cy="6941098"/>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20898"/>
            <a:ext cx="12192000"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A34407AE-3D94-42B6-BADA-B07706407279}"/>
              </a:ext>
            </a:extLst>
          </p:cNvPr>
          <p:cNvSpPr/>
          <p:nvPr/>
        </p:nvSpPr>
        <p:spPr>
          <a:xfrm>
            <a:off x="-21929" y="-120898"/>
            <a:ext cx="1856509" cy="588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Cadre conceptuel</a:t>
            </a: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9830E598-173A-4258-B36A-91CBBC92E5D5}"/>
              </a:ext>
            </a:extLst>
          </p:cNvPr>
          <p:cNvCxnSpPr>
            <a:cxnSpLocks/>
          </p:cNvCxnSpPr>
          <p:nvPr/>
        </p:nvCxnSpPr>
        <p:spPr>
          <a:xfrm>
            <a:off x="272015" y="1051157"/>
            <a:ext cx="11336216" cy="0"/>
          </a:xfrm>
          <a:prstGeom prst="line">
            <a:avLst/>
          </a:prstGeom>
        </p:spPr>
        <p:style>
          <a:lnRef idx="1">
            <a:schemeClr val="accent4"/>
          </a:lnRef>
          <a:fillRef idx="0">
            <a:schemeClr val="accent4"/>
          </a:fillRef>
          <a:effectRef idx="0">
            <a:schemeClr val="accent4"/>
          </a:effectRef>
          <a:fontRef idx="minor">
            <a:schemeClr val="tx1"/>
          </a:fontRef>
        </p:style>
      </p:cxnSp>
      <p:sp>
        <p:nvSpPr>
          <p:cNvPr id="22" name="Rectangle 21">
            <a:extLst>
              <a:ext uri="{FF2B5EF4-FFF2-40B4-BE49-F238E27FC236}">
                <a16:creationId xmlns:a16="http://schemas.microsoft.com/office/drawing/2014/main" id="{4404729C-CBA0-4FC8-9455-323139E4D93F}"/>
              </a:ext>
            </a:extLst>
          </p:cNvPr>
          <p:cNvSpPr/>
          <p:nvPr/>
        </p:nvSpPr>
        <p:spPr>
          <a:xfrm>
            <a:off x="2033309" y="-139172"/>
            <a:ext cx="1607126" cy="603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627853" y="-138058"/>
            <a:ext cx="1698172"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Méthodologie</a:t>
            </a:r>
          </a:p>
        </p:txBody>
      </p:sp>
      <p:sp>
        <p:nvSpPr>
          <p:cNvPr id="10" name="Rectangle 9">
            <a:extLst>
              <a:ext uri="{FF2B5EF4-FFF2-40B4-BE49-F238E27FC236}">
                <a16:creationId xmlns:a16="http://schemas.microsoft.com/office/drawing/2014/main" id="{FE96E6C7-5E6D-423D-BD84-220D6B74316B}"/>
              </a:ext>
            </a:extLst>
          </p:cNvPr>
          <p:cNvSpPr/>
          <p:nvPr/>
        </p:nvSpPr>
        <p:spPr>
          <a:xfrm>
            <a:off x="2308861" y="1028958"/>
            <a:ext cx="7656813" cy="8022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2800" b="1" dirty="0">
                <a:solidFill>
                  <a:schemeClr val="bg1"/>
                </a:solidFill>
                <a:effectLst>
                  <a:outerShdw blurRad="50800" dist="38100" dir="2700000" algn="tl" rotWithShape="0">
                    <a:prstClr val="black">
                      <a:alpha val="40000"/>
                    </a:prstClr>
                  </a:outerShdw>
                </a:effectLst>
                <a:ea typeface="Gadugi" panose="020B0502040204020203" pitchFamily="34" charset="0"/>
              </a:rPr>
              <a:t>Exemple de vignette relative au tabagisme</a:t>
            </a:r>
            <a:endParaRPr lang="fr-FR" sz="2800" b="1" dirty="0">
              <a:solidFill>
                <a:schemeClr val="bg1"/>
              </a:solidFill>
              <a:effectLst>
                <a:outerShdw blurRad="50800" dist="38100" dir="2700000" algn="tl" rotWithShape="0">
                  <a:prstClr val="black">
                    <a:alpha val="40000"/>
                  </a:prstClr>
                </a:outerShdw>
              </a:effectLst>
              <a:ea typeface="Gadugi" panose="020B0502040204020203" pitchFamily="34" charset="0"/>
            </a:endParaRPr>
          </a:p>
        </p:txBody>
      </p:sp>
      <p:cxnSp>
        <p:nvCxnSpPr>
          <p:cNvPr id="27" name="Connecteur droit 26">
            <a:extLst>
              <a:ext uri="{FF2B5EF4-FFF2-40B4-BE49-F238E27FC236}">
                <a16:creationId xmlns:a16="http://schemas.microsoft.com/office/drawing/2014/main" id="{93BDE08A-A9F4-4293-87F0-31F6A3F0111D}"/>
              </a:ext>
            </a:extLst>
          </p:cNvPr>
          <p:cNvCxnSpPr>
            <a:cxnSpLocks/>
          </p:cNvCxnSpPr>
          <p:nvPr/>
        </p:nvCxnSpPr>
        <p:spPr>
          <a:xfrm>
            <a:off x="351882" y="6421138"/>
            <a:ext cx="11332358" cy="67730"/>
          </a:xfrm>
          <a:prstGeom prst="line">
            <a:avLst/>
          </a:prstGeom>
        </p:spPr>
        <p:style>
          <a:lnRef idx="1">
            <a:schemeClr val="accent4"/>
          </a:lnRef>
          <a:fillRef idx="0">
            <a:schemeClr val="accent4"/>
          </a:fillRef>
          <a:effectRef idx="0">
            <a:schemeClr val="accent4"/>
          </a:effectRef>
          <a:fontRef idx="minor">
            <a:schemeClr val="tx1"/>
          </a:fontRef>
        </p:style>
      </p:cxnSp>
      <p:cxnSp>
        <p:nvCxnSpPr>
          <p:cNvPr id="25" name="Connecteur droit 24">
            <a:extLst>
              <a:ext uri="{FF2B5EF4-FFF2-40B4-BE49-F238E27FC236}">
                <a16:creationId xmlns:a16="http://schemas.microsoft.com/office/drawing/2014/main" id="{C3750674-167F-436F-A05F-B5F1D5D1B58C}"/>
              </a:ext>
            </a:extLst>
          </p:cNvPr>
          <p:cNvCxnSpPr>
            <a:cxnSpLocks/>
          </p:cNvCxnSpPr>
          <p:nvPr/>
        </p:nvCxnSpPr>
        <p:spPr>
          <a:xfrm>
            <a:off x="351882" y="1747624"/>
            <a:ext cx="0" cy="4673514"/>
          </a:xfrm>
          <a:prstGeom prst="line">
            <a:avLst/>
          </a:prstGeom>
        </p:spPr>
        <p:style>
          <a:lnRef idx="1">
            <a:schemeClr val="accent4"/>
          </a:lnRef>
          <a:fillRef idx="0">
            <a:schemeClr val="accent4"/>
          </a:fillRef>
          <a:effectRef idx="0">
            <a:schemeClr val="accent4"/>
          </a:effectRef>
          <a:fontRef idx="minor">
            <a:schemeClr val="tx1"/>
          </a:fontRef>
        </p:style>
      </p:cxnSp>
      <p:sp>
        <p:nvSpPr>
          <p:cNvPr id="9" name="Rectangle 8">
            <a:extLst>
              <a:ext uri="{FF2B5EF4-FFF2-40B4-BE49-F238E27FC236}">
                <a16:creationId xmlns:a16="http://schemas.microsoft.com/office/drawing/2014/main" id="{01171B59-0880-4BEB-B99F-B80AE34B33E6}"/>
              </a:ext>
            </a:extLst>
          </p:cNvPr>
          <p:cNvSpPr/>
          <p:nvPr/>
        </p:nvSpPr>
        <p:spPr>
          <a:xfrm>
            <a:off x="1106132" y="2063179"/>
            <a:ext cx="10027344" cy="4174476"/>
          </a:xfrm>
          <a:prstGeom prst="rect">
            <a:avLst/>
          </a:prstGeom>
          <a:solidFill>
            <a:schemeClr val="bg1"/>
          </a:solidFill>
        </p:spPr>
        <p:txBody>
          <a:bodyPr wrap="square">
            <a:spAutoFit/>
          </a:bodyPr>
          <a:lstStyle/>
          <a:p>
            <a:pPr marL="111760" marR="89535" algn="ctr">
              <a:lnSpc>
                <a:spcPct val="150000"/>
              </a:lnSpc>
              <a:spcAft>
                <a:spcPts val="0"/>
              </a:spcAft>
            </a:pPr>
            <a:r>
              <a:rPr lang="fr-FR" sz="1600" spc="-15" dirty="0">
                <a:latin typeface="Times New Roman" panose="02020603050405020304" pitchFamily="18" charset="0"/>
                <a:cs typeface="Times New Roman" panose="02020603050405020304" pitchFamily="18" charset="0"/>
              </a:rPr>
              <a:t>L</a:t>
            </a:r>
            <a:r>
              <a:rPr lang="fr-FR" sz="1600" dirty="0">
                <a:latin typeface="Times New Roman" panose="02020603050405020304" pitchFamily="18" charset="0"/>
                <a:cs typeface="Times New Roman" panose="02020603050405020304" pitchFamily="18" charset="0"/>
              </a:rPr>
              <a:t>a</a:t>
            </a:r>
            <a:r>
              <a:rPr lang="fr-FR" sz="1600" spc="-5" dirty="0">
                <a:latin typeface="Times New Roman" panose="02020603050405020304" pitchFamily="18" charset="0"/>
                <a:cs typeface="Times New Roman" panose="02020603050405020304" pitchFamily="18" charset="0"/>
              </a:rPr>
              <a:t> </a:t>
            </a:r>
            <a:r>
              <a:rPr lang="fr-FR" sz="1600" spc="15" dirty="0">
                <a:latin typeface="Times New Roman" panose="02020603050405020304" pitchFamily="18" charset="0"/>
                <a:cs typeface="Times New Roman" panose="02020603050405020304" pitchFamily="18" charset="0"/>
              </a:rPr>
              <a:t>R</a:t>
            </a:r>
            <a:r>
              <a:rPr lang="fr-FR" sz="1600" spc="-5" dirty="0">
                <a:latin typeface="Times New Roman" panose="02020603050405020304" pitchFamily="18" charset="0"/>
                <a:cs typeface="Times New Roman" panose="02020603050405020304" pitchFamily="18" charset="0"/>
              </a:rPr>
              <a:t>é</a:t>
            </a:r>
            <a:r>
              <a:rPr lang="fr-FR" sz="1600" dirty="0">
                <a:latin typeface="Times New Roman" panose="02020603050405020304" pitchFamily="18" charset="0"/>
                <a:cs typeface="Times New Roman" panose="02020603050405020304" pitchFamily="18" charset="0"/>
              </a:rPr>
              <a:t>publ</a:t>
            </a:r>
            <a:r>
              <a:rPr lang="fr-FR" sz="1600" spc="5" dirty="0">
                <a:latin typeface="Times New Roman" panose="02020603050405020304" pitchFamily="18" charset="0"/>
                <a:cs typeface="Times New Roman" panose="02020603050405020304" pitchFamily="18" charset="0"/>
              </a:rPr>
              <a:t>i</a:t>
            </a:r>
            <a:r>
              <a:rPr lang="fr-FR" sz="1600" dirty="0">
                <a:latin typeface="Times New Roman" panose="02020603050405020304" pitchFamily="18" charset="0"/>
                <a:cs typeface="Times New Roman" panose="02020603050405020304" pitchFamily="18" charset="0"/>
              </a:rPr>
              <a:t>que</a:t>
            </a:r>
            <a:r>
              <a:rPr lang="fr-FR" sz="1600" spc="-5" dirty="0">
                <a:latin typeface="Times New Roman" panose="02020603050405020304" pitchFamily="18" charset="0"/>
                <a:cs typeface="Times New Roman" panose="02020603050405020304" pitchFamily="18" charset="0"/>
              </a:rPr>
              <a:t> </a:t>
            </a:r>
            <a:r>
              <a:rPr lang="fr-FR" sz="1600" dirty="0">
                <a:latin typeface="Times New Roman" panose="02020603050405020304" pitchFamily="18" charset="0"/>
                <a:cs typeface="Times New Roman" panose="02020603050405020304" pitchFamily="18" charset="0"/>
              </a:rPr>
              <a:t>d’</a:t>
            </a:r>
            <a:r>
              <a:rPr lang="fr-FR" sz="1600" spc="-5" dirty="0" err="1">
                <a:latin typeface="Times New Roman" panose="02020603050405020304" pitchFamily="18" charset="0"/>
                <a:cs typeface="Times New Roman" panose="02020603050405020304" pitchFamily="18" charset="0"/>
              </a:rPr>
              <a:t>O</a:t>
            </a:r>
            <a:r>
              <a:rPr lang="fr-FR" sz="1600" dirty="0" err="1">
                <a:latin typeface="Times New Roman" panose="02020603050405020304" pitchFamily="18" charset="0"/>
                <a:cs typeface="Times New Roman" panose="02020603050405020304" pitchFamily="18" charset="0"/>
              </a:rPr>
              <a:t>v</a:t>
            </a:r>
            <a:r>
              <a:rPr lang="fr-FR" sz="1600" spc="-5" dirty="0" err="1">
                <a:latin typeface="Times New Roman" panose="02020603050405020304" pitchFamily="18" charset="0"/>
                <a:cs typeface="Times New Roman" panose="02020603050405020304" pitchFamily="18" charset="0"/>
              </a:rPr>
              <a:t>a</a:t>
            </a:r>
            <a:r>
              <a:rPr lang="fr-FR" sz="1600" dirty="0" err="1">
                <a:latin typeface="Times New Roman" panose="02020603050405020304" pitchFamily="18" charset="0"/>
                <a:cs typeface="Times New Roman" panose="02020603050405020304" pitchFamily="18" charset="0"/>
              </a:rPr>
              <a:t>l</a:t>
            </a:r>
            <a:r>
              <a:rPr lang="fr-FR" sz="1600" spc="5" dirty="0" err="1">
                <a:latin typeface="Times New Roman" panose="02020603050405020304" pitchFamily="18" charset="0"/>
                <a:cs typeface="Times New Roman" panose="02020603050405020304" pitchFamily="18" charset="0"/>
              </a:rPr>
              <a:t>i</a:t>
            </a:r>
            <a:r>
              <a:rPr lang="fr-FR" sz="1600" dirty="0" err="1">
                <a:latin typeface="Times New Roman" panose="02020603050405020304" pitchFamily="18" charset="0"/>
                <a:cs typeface="Times New Roman" panose="02020603050405020304" pitchFamily="18" charset="0"/>
              </a:rPr>
              <a:t>s</a:t>
            </a:r>
            <a:r>
              <a:rPr lang="fr-FR" sz="1600" spc="15" dirty="0" err="1">
                <a:latin typeface="Times New Roman" panose="02020603050405020304" pitchFamily="18" charset="0"/>
                <a:cs typeface="Times New Roman" panose="02020603050405020304" pitchFamily="18" charset="0"/>
              </a:rPr>
              <a:t>t</a:t>
            </a:r>
            <a:r>
              <a:rPr lang="fr-FR" sz="1600" spc="-5" dirty="0" err="1">
                <a:latin typeface="Times New Roman" panose="02020603050405020304" pitchFamily="18" charset="0"/>
                <a:cs typeface="Times New Roman" panose="02020603050405020304" pitchFamily="18" charset="0"/>
              </a:rPr>
              <a:t>a</a:t>
            </a:r>
            <a:r>
              <a:rPr lang="fr-FR" sz="1600" dirty="0" err="1">
                <a:latin typeface="Times New Roman" panose="02020603050405020304" pitchFamily="18" charset="0"/>
                <a:cs typeface="Times New Roman" panose="02020603050405020304" pitchFamily="18" charset="0"/>
              </a:rPr>
              <a:t>g</a:t>
            </a:r>
            <a:r>
              <a:rPr lang="fr-FR" sz="1600" dirty="0">
                <a:latin typeface="Times New Roman" panose="02020603050405020304" pitchFamily="18" charset="0"/>
                <a:cs typeface="Times New Roman" panose="02020603050405020304" pitchFamily="18" charset="0"/>
              </a:rPr>
              <a:t> </a:t>
            </a:r>
            <a:r>
              <a:rPr lang="fr-FR" sz="1600" spc="-5"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st un </a:t>
            </a:r>
            <a:r>
              <a:rPr lang="fr-FR" dirty="0">
                <a:latin typeface="Times New Roman" panose="02020603050405020304" pitchFamily="18" charset="0"/>
                <a:cs typeface="Times New Roman" panose="02020603050405020304" pitchFamily="18" charset="0"/>
              </a:rPr>
              <a:t>É</a:t>
            </a:r>
            <a:r>
              <a:rPr lang="fr-FR" sz="1600" dirty="0">
                <a:latin typeface="Times New Roman" panose="02020603050405020304" pitchFamily="18" charset="0"/>
                <a:cs typeface="Times New Roman" panose="02020603050405020304" pitchFamily="18" charset="0"/>
              </a:rPr>
              <a:t>tat d</a:t>
            </a:r>
            <a:r>
              <a:rPr lang="fr-FR" sz="1600" spc="-5" dirty="0">
                <a:latin typeface="Times New Roman" panose="02020603050405020304" pitchFamily="18" charset="0"/>
                <a:cs typeface="Times New Roman" panose="02020603050405020304" pitchFamily="18" charset="0"/>
              </a:rPr>
              <a:t>é</a:t>
            </a:r>
            <a:r>
              <a:rPr lang="fr-FR" sz="1600" dirty="0">
                <a:latin typeface="Times New Roman" panose="02020603050405020304" pitchFamily="18" charset="0"/>
                <a:cs typeface="Times New Roman" panose="02020603050405020304" pitchFamily="18" charset="0"/>
              </a:rPr>
              <a:t>moc</a:t>
            </a:r>
            <a:r>
              <a:rPr lang="fr-FR" sz="1600" spc="5" dirty="0">
                <a:latin typeface="Times New Roman" panose="02020603050405020304" pitchFamily="18" charset="0"/>
                <a:cs typeface="Times New Roman" panose="02020603050405020304" pitchFamily="18" charset="0"/>
              </a:rPr>
              <a:t>r</a:t>
            </a:r>
            <a:r>
              <a:rPr lang="fr-FR" sz="1600" spc="-5" dirty="0">
                <a:latin typeface="Times New Roman" panose="02020603050405020304" pitchFamily="18" charset="0"/>
                <a:cs typeface="Times New Roman" panose="02020603050405020304" pitchFamily="18" charset="0"/>
              </a:rPr>
              <a:t>a</a:t>
            </a:r>
            <a:r>
              <a:rPr lang="fr-FR" sz="1600" dirty="0">
                <a:latin typeface="Times New Roman" panose="02020603050405020304" pitchFamily="18" charset="0"/>
                <a:cs typeface="Times New Roman" panose="02020603050405020304" pitchFamily="18" charset="0"/>
              </a:rPr>
              <a:t>t</a:t>
            </a:r>
            <a:r>
              <a:rPr lang="fr-FR" sz="1600" spc="5" dirty="0">
                <a:latin typeface="Times New Roman" panose="02020603050405020304" pitchFamily="18" charset="0"/>
                <a:cs typeface="Times New Roman" panose="02020603050405020304" pitchFamily="18" charset="0"/>
              </a:rPr>
              <a:t>i</a:t>
            </a:r>
            <a:r>
              <a:rPr lang="fr-FR" sz="1600" dirty="0">
                <a:latin typeface="Times New Roman" panose="02020603050405020304" pitchFamily="18" charset="0"/>
                <a:cs typeface="Times New Roman" panose="02020603050405020304" pitchFamily="18" charset="0"/>
              </a:rPr>
              <a:t>que</a:t>
            </a:r>
            <a:r>
              <a:rPr lang="fr-FR" sz="1600" spc="-5" dirty="0">
                <a:latin typeface="Times New Roman" panose="02020603050405020304" pitchFamily="18" charset="0"/>
                <a:cs typeface="Times New Roman" panose="02020603050405020304" pitchFamily="18" charset="0"/>
              </a:rPr>
              <a:t> </a:t>
            </a:r>
            <a:r>
              <a:rPr lang="fr-FR" sz="1600" dirty="0">
                <a:latin typeface="Times New Roman" panose="02020603050405020304" pitchFamily="18" charset="0"/>
                <a:cs typeface="Times New Roman" panose="02020603050405020304" pitchFamily="18" charset="0"/>
              </a:rPr>
              <a:t>qui pr</a:t>
            </a:r>
            <a:r>
              <a:rPr lang="fr-FR" sz="1600" spc="-5" dirty="0">
                <a:latin typeface="Times New Roman" panose="02020603050405020304" pitchFamily="18" charset="0"/>
                <a:cs typeface="Times New Roman" panose="02020603050405020304" pitchFamily="18" charset="0"/>
              </a:rPr>
              <a:t>a</a:t>
            </a:r>
            <a:r>
              <a:rPr lang="fr-FR" sz="1600" dirty="0">
                <a:latin typeface="Times New Roman" panose="02020603050405020304" pitchFamily="18" charset="0"/>
                <a:cs typeface="Times New Roman" panose="02020603050405020304" pitchFamily="18" charset="0"/>
              </a:rPr>
              <a:t>t</a:t>
            </a:r>
            <a:r>
              <a:rPr lang="fr-FR" sz="1600" spc="5" dirty="0">
                <a:latin typeface="Times New Roman" panose="02020603050405020304" pitchFamily="18" charset="0"/>
                <a:cs typeface="Times New Roman" panose="02020603050405020304" pitchFamily="18" charset="0"/>
              </a:rPr>
              <a:t>i</a:t>
            </a:r>
            <a:r>
              <a:rPr lang="fr-FR" sz="1600" dirty="0">
                <a:latin typeface="Times New Roman" panose="02020603050405020304" pitchFamily="18" charset="0"/>
                <a:cs typeface="Times New Roman" panose="02020603050405020304" pitchFamily="18" charset="0"/>
              </a:rPr>
              <a:t>que</a:t>
            </a:r>
            <a:r>
              <a:rPr lang="fr-FR" sz="1600" spc="-5"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une</a:t>
            </a:r>
            <a:r>
              <a:rPr lang="fr-FR" sz="1600" b="1" spc="-5"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pol</a:t>
            </a:r>
            <a:r>
              <a:rPr lang="fr-FR" sz="1600" b="1" spc="5" dirty="0">
                <a:latin typeface="Times New Roman" panose="02020603050405020304" pitchFamily="18" charset="0"/>
                <a:cs typeface="Times New Roman" panose="02020603050405020304" pitchFamily="18" charset="0"/>
              </a:rPr>
              <a:t>i</a:t>
            </a:r>
            <a:r>
              <a:rPr lang="fr-FR" sz="1600" b="1" dirty="0">
                <a:latin typeface="Times New Roman" panose="02020603050405020304" pitchFamily="18" charset="0"/>
                <a:cs typeface="Times New Roman" panose="02020603050405020304" pitchFamily="18" charset="0"/>
              </a:rPr>
              <a:t>t</a:t>
            </a:r>
            <a:r>
              <a:rPr lang="fr-FR" sz="1600" b="1" spc="5" dirty="0">
                <a:latin typeface="Times New Roman" panose="02020603050405020304" pitchFamily="18" charset="0"/>
                <a:cs typeface="Times New Roman" panose="02020603050405020304" pitchFamily="18" charset="0"/>
              </a:rPr>
              <a:t>i</a:t>
            </a:r>
            <a:r>
              <a:rPr lang="fr-FR" sz="1600" b="1" dirty="0">
                <a:latin typeface="Times New Roman" panose="02020603050405020304" pitchFamily="18" charset="0"/>
                <a:cs typeface="Times New Roman" panose="02020603050405020304" pitchFamily="18" charset="0"/>
              </a:rPr>
              <a:t>que</a:t>
            </a:r>
            <a:r>
              <a:rPr lang="fr-FR" sz="1600" b="1" spc="-5"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de</a:t>
            </a:r>
            <a:r>
              <a:rPr lang="fr-FR" sz="1600" b="1" spc="-5"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lu</a:t>
            </a:r>
            <a:r>
              <a:rPr lang="fr-FR" sz="1600" b="1" spc="5" dirty="0">
                <a:latin typeface="Times New Roman" panose="02020603050405020304" pitchFamily="18" charset="0"/>
                <a:cs typeface="Times New Roman" panose="02020603050405020304" pitchFamily="18" charset="0"/>
              </a:rPr>
              <a:t>t</a:t>
            </a:r>
            <a:r>
              <a:rPr lang="fr-FR" sz="1600" b="1" dirty="0">
                <a:latin typeface="Times New Roman" panose="02020603050405020304" pitchFamily="18" charset="0"/>
                <a:cs typeface="Times New Roman" panose="02020603050405020304" pitchFamily="18" charset="0"/>
              </a:rPr>
              <a:t>te </a:t>
            </a:r>
            <a:r>
              <a:rPr lang="fr-FR" sz="1600" b="1" spc="-5" dirty="0">
                <a:latin typeface="Times New Roman" panose="02020603050405020304" pitchFamily="18" charset="0"/>
                <a:cs typeface="Times New Roman" panose="02020603050405020304" pitchFamily="18" charset="0"/>
              </a:rPr>
              <a:t>c</a:t>
            </a:r>
            <a:r>
              <a:rPr lang="fr-FR" sz="1600" b="1" dirty="0">
                <a:latin typeface="Times New Roman" panose="02020603050405020304" pitchFamily="18" charset="0"/>
                <a:cs typeface="Times New Roman" panose="02020603050405020304" pitchFamily="18" charset="0"/>
              </a:rPr>
              <a:t>ontre</a:t>
            </a:r>
            <a:r>
              <a:rPr lang="fr-FR" sz="1600" b="1" spc="-5" dirty="0">
                <a:latin typeface="Times New Roman" panose="02020603050405020304" pitchFamily="18" charset="0"/>
                <a:cs typeface="Times New Roman" panose="02020603050405020304" pitchFamily="18" charset="0"/>
              </a:rPr>
              <a:t> </a:t>
            </a:r>
            <a:r>
              <a:rPr lang="fr-FR" sz="1600" b="1" spc="15" dirty="0">
                <a:latin typeface="Times New Roman" panose="02020603050405020304" pitchFamily="18" charset="0"/>
                <a:cs typeface="Times New Roman" panose="02020603050405020304" pitchFamily="18" charset="0"/>
              </a:rPr>
              <a:t>l</a:t>
            </a:r>
            <a:r>
              <a:rPr lang="fr-FR" sz="1600" b="1" dirty="0">
                <a:latin typeface="Times New Roman" panose="02020603050405020304" pitchFamily="18" charset="0"/>
                <a:cs typeface="Times New Roman" panose="02020603050405020304" pitchFamily="18" charset="0"/>
              </a:rPr>
              <a:t>e tab</a:t>
            </a:r>
            <a:r>
              <a:rPr lang="fr-FR" sz="1600" b="1" spc="5" dirty="0">
                <a:latin typeface="Times New Roman" panose="02020603050405020304" pitchFamily="18" charset="0"/>
                <a:cs typeface="Times New Roman" panose="02020603050405020304" pitchFamily="18" charset="0"/>
              </a:rPr>
              <a:t>a</a:t>
            </a:r>
            <a:r>
              <a:rPr lang="fr-FR" sz="1600" b="1" spc="-10" dirty="0">
                <a:latin typeface="Times New Roman" panose="02020603050405020304" pitchFamily="18" charset="0"/>
                <a:cs typeface="Times New Roman" panose="02020603050405020304" pitchFamily="18" charset="0"/>
              </a:rPr>
              <a:t>g</a:t>
            </a:r>
            <a:r>
              <a:rPr lang="fr-FR" sz="1600" b="1" dirty="0">
                <a:latin typeface="Times New Roman" panose="02020603050405020304" pitchFamily="18" charset="0"/>
                <a:cs typeface="Times New Roman" panose="02020603050405020304" pitchFamily="18" charset="0"/>
              </a:rPr>
              <a:t>is</a:t>
            </a:r>
            <a:r>
              <a:rPr lang="fr-FR" sz="1600" b="1" spc="5" dirty="0">
                <a:latin typeface="Times New Roman" panose="02020603050405020304" pitchFamily="18" charset="0"/>
                <a:cs typeface="Times New Roman" panose="02020603050405020304" pitchFamily="18" charset="0"/>
              </a:rPr>
              <a:t>m</a:t>
            </a:r>
            <a:r>
              <a:rPr lang="fr-FR" sz="1600" b="1" spc="-5" dirty="0">
                <a:latin typeface="Times New Roman" panose="02020603050405020304" pitchFamily="18" charset="0"/>
                <a:cs typeface="Times New Roman" panose="02020603050405020304" pitchFamily="18" charset="0"/>
              </a:rPr>
              <a:t>e</a:t>
            </a:r>
            <a:r>
              <a:rPr lang="fr-FR" sz="1600" b="1" dirty="0">
                <a:latin typeface="Times New Roman" panose="02020603050405020304" pitchFamily="18" charset="0"/>
                <a:cs typeface="Times New Roman" panose="02020603050405020304" pitchFamily="18" charset="0"/>
              </a:rPr>
              <a:t>.</a:t>
            </a:r>
          </a:p>
          <a:p>
            <a:pPr marL="111760" marR="89535" algn="ctr">
              <a:lnSpc>
                <a:spcPct val="150000"/>
              </a:lnSpc>
              <a:spcAft>
                <a:spcPts val="0"/>
              </a:spcAft>
            </a:pPr>
            <a:r>
              <a:rPr lang="fr-FR" sz="1600" spc="-15" dirty="0">
                <a:latin typeface="Times New Roman" panose="02020603050405020304" pitchFamily="18" charset="0"/>
                <a:cs typeface="Times New Roman" panose="02020603050405020304" pitchFamily="18" charset="0"/>
              </a:rPr>
              <a:t>L</a:t>
            </a:r>
            <a:r>
              <a:rPr lang="fr-FR" sz="1600" dirty="0">
                <a:latin typeface="Times New Roman" panose="02020603050405020304" pitchFamily="18" charset="0"/>
                <a:cs typeface="Times New Roman" panose="02020603050405020304" pitchFamily="18" charset="0"/>
              </a:rPr>
              <a:t>’ État </a:t>
            </a:r>
            <a:r>
              <a:rPr lang="fr-FR" sz="1600" b="1" spc="5" dirty="0">
                <a:latin typeface="Times New Roman" panose="02020603050405020304" pitchFamily="18" charset="0"/>
                <a:cs typeface="Times New Roman" panose="02020603050405020304" pitchFamily="18" charset="0"/>
              </a:rPr>
              <a:t>i</a:t>
            </a:r>
            <a:r>
              <a:rPr lang="fr-FR" sz="1600" b="1" dirty="0">
                <a:latin typeface="Times New Roman" panose="02020603050405020304" pitchFamily="18" charset="0"/>
                <a:cs typeface="Times New Roman" panose="02020603050405020304" pitchFamily="18" charset="0"/>
              </a:rPr>
              <a:t>nte</a:t>
            </a:r>
            <a:r>
              <a:rPr lang="fr-FR" sz="1600" b="1" spc="-5" dirty="0">
                <a:latin typeface="Times New Roman" panose="02020603050405020304" pitchFamily="18" charset="0"/>
                <a:cs typeface="Times New Roman" panose="02020603050405020304" pitchFamily="18" charset="0"/>
              </a:rPr>
              <a:t>r</a:t>
            </a:r>
            <a:r>
              <a:rPr lang="fr-FR" sz="1600" b="1" dirty="0">
                <a:latin typeface="Times New Roman" panose="02020603050405020304" pitchFamily="18" charset="0"/>
                <a:cs typeface="Times New Roman" panose="02020603050405020304" pitchFamily="18" charset="0"/>
              </a:rPr>
              <a:t>dit</a:t>
            </a:r>
            <a:r>
              <a:rPr lang="fr-FR" sz="1600" b="1" spc="5"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de</a:t>
            </a:r>
            <a:r>
              <a:rPr lang="fr-FR" sz="1600" b="1" spc="-5" dirty="0">
                <a:latin typeface="Times New Roman" panose="02020603050405020304" pitchFamily="18" charset="0"/>
                <a:cs typeface="Times New Roman" panose="02020603050405020304" pitchFamily="18" charset="0"/>
              </a:rPr>
              <a:t> f</a:t>
            </a:r>
            <a:r>
              <a:rPr lang="fr-FR" sz="1600" b="1" dirty="0">
                <a:latin typeface="Times New Roman" panose="02020603050405020304" pitchFamily="18" charset="0"/>
                <a:cs typeface="Times New Roman" panose="02020603050405020304" pitchFamily="18" charset="0"/>
              </a:rPr>
              <a:t>umer</a:t>
            </a:r>
            <a:r>
              <a:rPr lang="fr-FR" sz="1600" b="1" spc="5"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d</a:t>
            </a:r>
            <a:r>
              <a:rPr lang="fr-FR" sz="1600" b="1" spc="-5" dirty="0">
                <a:latin typeface="Times New Roman" panose="02020603050405020304" pitchFamily="18" charset="0"/>
                <a:cs typeface="Times New Roman" panose="02020603050405020304" pitchFamily="18" charset="0"/>
              </a:rPr>
              <a:t>a</a:t>
            </a:r>
            <a:r>
              <a:rPr lang="fr-FR" sz="1600" b="1" dirty="0">
                <a:latin typeface="Times New Roman" panose="02020603050405020304" pitchFamily="18" charset="0"/>
                <a:cs typeface="Times New Roman" panose="02020603050405020304" pitchFamily="18" charset="0"/>
              </a:rPr>
              <a:t>ns l</a:t>
            </a:r>
            <a:r>
              <a:rPr lang="fr-FR" sz="1600" b="1" spc="-5" dirty="0">
                <a:latin typeface="Times New Roman" panose="02020603050405020304" pitchFamily="18" charset="0"/>
                <a:cs typeface="Times New Roman" panose="02020603050405020304" pitchFamily="18" charset="0"/>
              </a:rPr>
              <a:t>e</a:t>
            </a:r>
            <a:r>
              <a:rPr lang="fr-FR" sz="1600" b="1" dirty="0">
                <a:latin typeface="Times New Roman" panose="02020603050405020304" pitchFamily="18" charset="0"/>
                <a:cs typeface="Times New Roman" panose="02020603050405020304" pitchFamily="18" charset="0"/>
              </a:rPr>
              <a:t>s esp</a:t>
            </a:r>
            <a:r>
              <a:rPr lang="fr-FR" sz="1600" b="1" spc="-5" dirty="0">
                <a:latin typeface="Times New Roman" panose="02020603050405020304" pitchFamily="18" charset="0"/>
                <a:cs typeface="Times New Roman" panose="02020603050405020304" pitchFamily="18" charset="0"/>
              </a:rPr>
              <a:t>a</a:t>
            </a:r>
            <a:r>
              <a:rPr lang="fr-FR" sz="1600" b="1" spc="5" dirty="0">
                <a:latin typeface="Times New Roman" panose="02020603050405020304" pitchFamily="18" charset="0"/>
                <a:cs typeface="Times New Roman" panose="02020603050405020304" pitchFamily="18" charset="0"/>
              </a:rPr>
              <a:t>c</a:t>
            </a:r>
            <a:r>
              <a:rPr lang="fr-FR" sz="1600" b="1" spc="-5" dirty="0">
                <a:latin typeface="Times New Roman" panose="02020603050405020304" pitchFamily="18" charset="0"/>
                <a:cs typeface="Times New Roman" panose="02020603050405020304" pitchFamily="18" charset="0"/>
              </a:rPr>
              <a:t>e</a:t>
            </a:r>
            <a:r>
              <a:rPr lang="fr-FR" sz="1600" b="1" dirty="0">
                <a:latin typeface="Times New Roman" panose="02020603050405020304" pitchFamily="18" charset="0"/>
                <a:cs typeface="Times New Roman" panose="02020603050405020304" pitchFamily="18" charset="0"/>
              </a:rPr>
              <a:t>s </a:t>
            </a:r>
            <a:r>
              <a:rPr lang="fr-FR" sz="1600" b="1" spc="10" dirty="0">
                <a:latin typeface="Times New Roman" panose="02020603050405020304" pitchFamily="18" charset="0"/>
                <a:cs typeface="Times New Roman" panose="02020603050405020304" pitchFamily="18" charset="0"/>
              </a:rPr>
              <a:t>r</a:t>
            </a:r>
            <a:r>
              <a:rPr lang="fr-FR" sz="1600" b="1" spc="-5" dirty="0">
                <a:latin typeface="Times New Roman" panose="02020603050405020304" pitchFamily="18" charset="0"/>
                <a:cs typeface="Times New Roman" panose="02020603050405020304" pitchFamily="18" charset="0"/>
              </a:rPr>
              <a:t>ece</a:t>
            </a:r>
            <a:r>
              <a:rPr lang="fr-FR" sz="1600" b="1" spc="10" dirty="0">
                <a:latin typeface="Times New Roman" panose="02020603050405020304" pitchFamily="18" charset="0"/>
                <a:cs typeface="Times New Roman" panose="02020603050405020304" pitchFamily="18" charset="0"/>
              </a:rPr>
              <a:t>v</a:t>
            </a:r>
            <a:r>
              <a:rPr lang="fr-FR" sz="1600" b="1" spc="-5" dirty="0">
                <a:latin typeface="Times New Roman" panose="02020603050405020304" pitchFamily="18" charset="0"/>
                <a:cs typeface="Times New Roman" panose="02020603050405020304" pitchFamily="18" charset="0"/>
              </a:rPr>
              <a:t>a</a:t>
            </a:r>
            <a:r>
              <a:rPr lang="fr-FR" sz="1600" b="1" dirty="0">
                <a:latin typeface="Times New Roman" panose="02020603050405020304" pitchFamily="18" charset="0"/>
                <a:cs typeface="Times New Roman" panose="02020603050405020304" pitchFamily="18" charset="0"/>
              </a:rPr>
              <a:t>nt du pub</a:t>
            </a:r>
            <a:r>
              <a:rPr lang="fr-FR" sz="1600" b="1" spc="5" dirty="0">
                <a:latin typeface="Times New Roman" panose="02020603050405020304" pitchFamily="18" charset="0"/>
                <a:cs typeface="Times New Roman" panose="02020603050405020304" pitchFamily="18" charset="0"/>
              </a:rPr>
              <a:t>l</a:t>
            </a:r>
            <a:r>
              <a:rPr lang="fr-FR" sz="1600" b="1" dirty="0">
                <a:latin typeface="Times New Roman" panose="02020603050405020304" pitchFamily="18" charset="0"/>
                <a:cs typeface="Times New Roman" panose="02020603050405020304" pitchFamily="18" charset="0"/>
              </a:rPr>
              <a:t>ic</a:t>
            </a:r>
            <a:r>
              <a:rPr lang="fr-FR" sz="1600" dirty="0">
                <a:latin typeface="Times New Roman" panose="02020603050405020304" pitchFamily="18" charset="0"/>
                <a:cs typeface="Times New Roman" panose="02020603050405020304" pitchFamily="18" charset="0"/>
              </a:rPr>
              <a:t>,</a:t>
            </a:r>
            <a:r>
              <a:rPr lang="fr-FR" sz="1600" spc="10" dirty="0">
                <a:latin typeface="Times New Roman" panose="02020603050405020304" pitchFamily="18" charset="0"/>
                <a:cs typeface="Times New Roman" panose="02020603050405020304" pitchFamily="18" charset="0"/>
              </a:rPr>
              <a:t> </a:t>
            </a:r>
            <a:r>
              <a:rPr lang="fr-FR" sz="1600" dirty="0">
                <a:latin typeface="Times New Roman" panose="02020603050405020304" pitchFamily="18" charset="0"/>
                <a:cs typeface="Times New Roman" panose="02020603050405020304" pitchFamily="18" charset="0"/>
              </a:rPr>
              <a:t>y</a:t>
            </a:r>
            <a:r>
              <a:rPr lang="fr-FR" sz="1600" spc="-25" dirty="0">
                <a:latin typeface="Times New Roman" panose="02020603050405020304" pitchFamily="18" charset="0"/>
                <a:cs typeface="Times New Roman" panose="02020603050405020304" pitchFamily="18" charset="0"/>
              </a:rPr>
              <a:t> </a:t>
            </a:r>
            <a:r>
              <a:rPr lang="fr-FR" sz="1600" spc="-5" dirty="0">
                <a:latin typeface="Times New Roman" panose="02020603050405020304" pitchFamily="18" charset="0"/>
                <a:cs typeface="Times New Roman" panose="02020603050405020304" pitchFamily="18" charset="0"/>
              </a:rPr>
              <a:t>c</a:t>
            </a:r>
            <a:r>
              <a:rPr lang="fr-FR" sz="1600" dirty="0">
                <a:latin typeface="Times New Roman" panose="02020603050405020304" pitchFamily="18" charset="0"/>
                <a:cs typeface="Times New Roman" panose="02020603050405020304" pitchFamily="18" charset="0"/>
              </a:rPr>
              <a:t>ompris </a:t>
            </a:r>
            <a:r>
              <a:rPr lang="fr-FR" sz="1600" spc="5" dirty="0">
                <a:latin typeface="Times New Roman" panose="02020603050405020304" pitchFamily="18" charset="0"/>
                <a:cs typeface="Times New Roman" panose="02020603050405020304" pitchFamily="18" charset="0"/>
              </a:rPr>
              <a:t>l</a:t>
            </a:r>
            <a:r>
              <a:rPr lang="fr-FR" sz="1600" spc="-5"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s</a:t>
            </a:r>
            <a:r>
              <a:rPr lang="fr-FR" sz="1600" spc="10" dirty="0">
                <a:latin typeface="Times New Roman" panose="02020603050405020304" pitchFamily="18" charset="0"/>
                <a:cs typeface="Times New Roman" panose="02020603050405020304" pitchFamily="18" charset="0"/>
              </a:rPr>
              <a:t> </a:t>
            </a:r>
            <a:r>
              <a:rPr lang="fr-FR" sz="1600" dirty="0">
                <a:latin typeface="Times New Roman" panose="02020603050405020304" pitchFamily="18" charset="0"/>
                <a:cs typeface="Times New Roman" panose="02020603050405020304" pitchFamily="18" charset="0"/>
              </a:rPr>
              <a:t>r</a:t>
            </a:r>
            <a:r>
              <a:rPr lang="fr-FR" sz="1600" spc="-10"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stau</a:t>
            </a:r>
            <a:r>
              <a:rPr lang="fr-FR" sz="1600" spc="-5" dirty="0">
                <a:latin typeface="Times New Roman" panose="02020603050405020304" pitchFamily="18" charset="0"/>
                <a:cs typeface="Times New Roman" panose="02020603050405020304" pitchFamily="18" charset="0"/>
              </a:rPr>
              <a:t>ra</a:t>
            </a:r>
            <a:r>
              <a:rPr lang="fr-FR" sz="1600" dirty="0">
                <a:latin typeface="Times New Roman" panose="02020603050405020304" pitchFamily="18" charset="0"/>
                <a:cs typeface="Times New Roman" panose="02020603050405020304" pitchFamily="18" charset="0"/>
              </a:rPr>
              <a:t>nts, </a:t>
            </a:r>
            <a:r>
              <a:rPr lang="fr-FR" sz="1600" spc="15" dirty="0">
                <a:latin typeface="Times New Roman" panose="02020603050405020304" pitchFamily="18" charset="0"/>
                <a:cs typeface="Times New Roman" panose="02020603050405020304" pitchFamily="18" charset="0"/>
              </a:rPr>
              <a:t>b</a:t>
            </a:r>
            <a:r>
              <a:rPr lang="fr-FR" sz="1600" spc="-5" dirty="0">
                <a:latin typeface="Times New Roman" panose="02020603050405020304" pitchFamily="18" charset="0"/>
                <a:cs typeface="Times New Roman" panose="02020603050405020304" pitchFamily="18" charset="0"/>
              </a:rPr>
              <a:t>a</a:t>
            </a:r>
            <a:r>
              <a:rPr lang="fr-FR" sz="1600" dirty="0">
                <a:latin typeface="Times New Roman" panose="02020603050405020304" pitchFamily="18" charset="0"/>
                <a:cs typeface="Times New Roman" panose="02020603050405020304" pitchFamily="18" charset="0"/>
              </a:rPr>
              <a:t>rs, pubs </a:t>
            </a:r>
            <a:r>
              <a:rPr lang="fr-FR" sz="1600" spc="-5"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t discothèq</a:t>
            </a:r>
            <a:r>
              <a:rPr lang="fr-FR" sz="1600" spc="-5" dirty="0">
                <a:latin typeface="Times New Roman" panose="02020603050405020304" pitchFamily="18" charset="0"/>
                <a:cs typeface="Times New Roman" panose="02020603050405020304" pitchFamily="18" charset="0"/>
              </a:rPr>
              <a:t>ue</a:t>
            </a:r>
            <a:r>
              <a:rPr lang="fr-FR" sz="1600" dirty="0">
                <a:latin typeface="Times New Roman" panose="02020603050405020304" pitchFamily="18" charset="0"/>
                <a:cs typeface="Times New Roman" panose="02020603050405020304" pitchFamily="18" charset="0"/>
              </a:rPr>
              <a:t>s.</a:t>
            </a:r>
            <a:r>
              <a:rPr lang="fr-FR" sz="1600" spc="10" dirty="0">
                <a:latin typeface="Times New Roman" panose="02020603050405020304" pitchFamily="18" charset="0"/>
                <a:cs typeface="Times New Roman" panose="02020603050405020304" pitchFamily="18" charset="0"/>
              </a:rPr>
              <a:t> </a:t>
            </a:r>
            <a:r>
              <a:rPr lang="fr-FR" sz="1600" spc="-15" dirty="0">
                <a:latin typeface="Times New Roman" panose="02020603050405020304" pitchFamily="18" charset="0"/>
                <a:cs typeface="Times New Roman" panose="02020603050405020304" pitchFamily="18" charset="0"/>
              </a:rPr>
              <a:t>I</a:t>
            </a:r>
            <a:r>
              <a:rPr lang="fr-FR" sz="1600" dirty="0">
                <a:latin typeface="Times New Roman" panose="02020603050405020304" pitchFamily="18" charset="0"/>
                <a:cs typeface="Times New Roman" panose="02020603050405020304" pitchFamily="18" charset="0"/>
              </a:rPr>
              <a:t>l auto</a:t>
            </a:r>
            <a:r>
              <a:rPr lang="fr-FR" sz="1600" spc="-5" dirty="0">
                <a:latin typeface="Times New Roman" panose="02020603050405020304" pitchFamily="18" charset="0"/>
                <a:cs typeface="Times New Roman" panose="02020603050405020304" pitchFamily="18" charset="0"/>
              </a:rPr>
              <a:t>r</a:t>
            </a:r>
            <a:r>
              <a:rPr lang="fr-FR" sz="1600" dirty="0">
                <a:latin typeface="Times New Roman" panose="02020603050405020304" pitchFamily="18" charset="0"/>
                <a:cs typeface="Times New Roman" panose="02020603050405020304" pitchFamily="18" charset="0"/>
              </a:rPr>
              <a:t>ise</a:t>
            </a:r>
            <a:r>
              <a:rPr lang="fr-FR" sz="1600" spc="10" dirty="0">
                <a:latin typeface="Times New Roman" panose="02020603050405020304" pitchFamily="18" charset="0"/>
                <a:cs typeface="Times New Roman" panose="02020603050405020304" pitchFamily="18" charset="0"/>
              </a:rPr>
              <a:t> </a:t>
            </a:r>
            <a:r>
              <a:rPr lang="fr-FR" sz="1600" dirty="0">
                <a:latin typeface="Times New Roman" panose="02020603050405020304" pitchFamily="18" charset="0"/>
                <a:cs typeface="Times New Roman" panose="02020603050405020304" pitchFamily="18" charset="0"/>
              </a:rPr>
              <a:t>n</a:t>
            </a:r>
            <a:r>
              <a:rPr lang="fr-FR" sz="1600" spc="-5" dirty="0">
                <a:latin typeface="Times New Roman" panose="02020603050405020304" pitchFamily="18" charset="0"/>
                <a:cs typeface="Times New Roman" panose="02020603050405020304" pitchFamily="18" charset="0"/>
              </a:rPr>
              <a:t>éa</a:t>
            </a:r>
            <a:r>
              <a:rPr lang="fr-FR" sz="1600" dirty="0">
                <a:latin typeface="Times New Roman" panose="02020603050405020304" pitchFamily="18" charset="0"/>
                <a:cs typeface="Times New Roman" panose="02020603050405020304" pitchFamily="18" charset="0"/>
              </a:rPr>
              <a:t>nmo</a:t>
            </a:r>
            <a:r>
              <a:rPr lang="fr-FR" sz="1600" spc="5" dirty="0">
                <a:latin typeface="Times New Roman" panose="02020603050405020304" pitchFamily="18" charset="0"/>
                <a:cs typeface="Times New Roman" panose="02020603050405020304" pitchFamily="18" charset="0"/>
              </a:rPr>
              <a:t>i</a:t>
            </a:r>
            <a:r>
              <a:rPr lang="fr-FR" sz="1600" dirty="0">
                <a:latin typeface="Times New Roman" panose="02020603050405020304" pitchFamily="18" charset="0"/>
                <a:cs typeface="Times New Roman" panose="02020603050405020304" pitchFamily="18" charset="0"/>
              </a:rPr>
              <a:t>ns l</a:t>
            </a:r>
            <a:r>
              <a:rPr lang="fr-FR" sz="1600" spc="-5"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s fum</a:t>
            </a:r>
            <a:r>
              <a:rPr lang="fr-FR" sz="1600" spc="10" dirty="0">
                <a:latin typeface="Times New Roman" panose="02020603050405020304" pitchFamily="18" charset="0"/>
                <a:cs typeface="Times New Roman" panose="02020603050405020304" pitchFamily="18" charset="0"/>
              </a:rPr>
              <a:t>o</a:t>
            </a:r>
            <a:r>
              <a:rPr lang="fr-FR" sz="1600" dirty="0">
                <a:latin typeface="Times New Roman" panose="02020603050405020304" pitchFamily="18" charset="0"/>
                <a:cs typeface="Times New Roman" panose="02020603050405020304" pitchFamily="18" charset="0"/>
              </a:rPr>
              <a:t>irs ré</a:t>
            </a:r>
            <a:r>
              <a:rPr lang="fr-FR" sz="1600" spc="-10" dirty="0">
                <a:latin typeface="Times New Roman" panose="02020603050405020304" pitchFamily="18" charset="0"/>
                <a:cs typeface="Times New Roman" panose="02020603050405020304" pitchFamily="18" charset="0"/>
              </a:rPr>
              <a:t>g</a:t>
            </a:r>
            <a:r>
              <a:rPr lang="fr-FR" sz="1600" dirty="0">
                <a:latin typeface="Times New Roman" panose="02020603050405020304" pitchFamily="18" charset="0"/>
                <a:cs typeface="Times New Roman" panose="02020603050405020304" pitchFamily="18" charset="0"/>
              </a:rPr>
              <a:t>lem</a:t>
            </a:r>
            <a:r>
              <a:rPr lang="fr-FR" sz="1600" spc="-5"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n</a:t>
            </a:r>
            <a:r>
              <a:rPr lang="fr-FR" sz="1600" spc="15" dirty="0">
                <a:latin typeface="Times New Roman" panose="02020603050405020304" pitchFamily="18" charset="0"/>
                <a:cs typeface="Times New Roman" panose="02020603050405020304" pitchFamily="18" charset="0"/>
              </a:rPr>
              <a:t>t</a:t>
            </a:r>
            <a:r>
              <a:rPr lang="fr-FR" sz="1600" spc="-5" dirty="0">
                <a:latin typeface="Times New Roman" panose="02020603050405020304" pitchFamily="18" charset="0"/>
                <a:cs typeface="Times New Roman" panose="02020603050405020304" pitchFamily="18" charset="0"/>
              </a:rPr>
              <a:t>a</a:t>
            </a:r>
            <a:r>
              <a:rPr lang="fr-FR" sz="1600" dirty="0">
                <a:latin typeface="Times New Roman" panose="02020603050405020304" pitchFamily="18" charset="0"/>
                <a:cs typeface="Times New Roman" panose="02020603050405020304" pitchFamily="18" charset="0"/>
              </a:rPr>
              <a:t>ir</a:t>
            </a:r>
            <a:r>
              <a:rPr lang="fr-FR" sz="1600" spc="-5"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s da</a:t>
            </a:r>
            <a:r>
              <a:rPr lang="fr-FR" sz="1600" spc="-5" dirty="0">
                <a:latin typeface="Times New Roman" panose="02020603050405020304" pitchFamily="18" charset="0"/>
                <a:cs typeface="Times New Roman" panose="02020603050405020304" pitchFamily="18" charset="0"/>
              </a:rPr>
              <a:t>n</a:t>
            </a:r>
            <a:r>
              <a:rPr lang="fr-FR" sz="1600" dirty="0">
                <a:latin typeface="Times New Roman" panose="02020603050405020304" pitchFamily="18" charset="0"/>
                <a:cs typeface="Times New Roman" panose="02020603050405020304" pitchFamily="18" charset="0"/>
              </a:rPr>
              <a:t>s</a:t>
            </a:r>
            <a:r>
              <a:rPr lang="fr-FR" sz="1600" spc="10" dirty="0">
                <a:latin typeface="Times New Roman" panose="02020603050405020304" pitchFamily="18" charset="0"/>
                <a:cs typeface="Times New Roman" panose="02020603050405020304" pitchFamily="18" charset="0"/>
              </a:rPr>
              <a:t> </a:t>
            </a:r>
            <a:r>
              <a:rPr lang="fr-FR" sz="1600" spc="-5" dirty="0">
                <a:latin typeface="Times New Roman" panose="02020603050405020304" pitchFamily="18" charset="0"/>
                <a:cs typeface="Times New Roman" panose="02020603050405020304" pitchFamily="18" charset="0"/>
              </a:rPr>
              <a:t>ce</a:t>
            </a:r>
            <a:r>
              <a:rPr lang="fr-FR" sz="1600" dirty="0">
                <a:latin typeface="Times New Roman" panose="02020603050405020304" pitchFamily="18" charset="0"/>
                <a:cs typeface="Times New Roman" panose="02020603050405020304" pitchFamily="18" charset="0"/>
              </a:rPr>
              <a:t>s l</a:t>
            </a:r>
            <a:r>
              <a:rPr lang="fr-FR" sz="1600" spc="5" dirty="0">
                <a:latin typeface="Times New Roman" panose="02020603050405020304" pitchFamily="18" charset="0"/>
                <a:cs typeface="Times New Roman" panose="02020603050405020304" pitchFamily="18" charset="0"/>
              </a:rPr>
              <a:t>ie</a:t>
            </a:r>
            <a:r>
              <a:rPr lang="fr-FR" sz="1600" dirty="0">
                <a:latin typeface="Times New Roman" panose="02020603050405020304" pitchFamily="18" charset="0"/>
                <a:cs typeface="Times New Roman" panose="02020603050405020304" pitchFamily="18" charset="0"/>
              </a:rPr>
              <a:t>u</a:t>
            </a:r>
            <a:r>
              <a:rPr lang="fr-FR" sz="1600" spc="10" dirty="0">
                <a:latin typeface="Times New Roman" panose="02020603050405020304" pitchFamily="18" charset="0"/>
                <a:cs typeface="Times New Roman" panose="02020603050405020304" pitchFamily="18" charset="0"/>
              </a:rPr>
              <a:t>x</a:t>
            </a:r>
            <a:r>
              <a:rPr lang="fr-FR" sz="1600" dirty="0">
                <a:latin typeface="Times New Roman" panose="02020603050405020304" pitchFamily="18" charset="0"/>
                <a:cs typeface="Times New Roman" panose="02020603050405020304" pitchFamily="18" charset="0"/>
              </a:rPr>
              <a:t>.</a:t>
            </a:r>
          </a:p>
          <a:p>
            <a:pPr marL="111760" marR="89535" algn="ctr">
              <a:lnSpc>
                <a:spcPct val="150000"/>
              </a:lnSpc>
              <a:spcAft>
                <a:spcPts val="0"/>
              </a:spcAft>
            </a:pPr>
            <a:r>
              <a:rPr lang="fr-FR" sz="1600" spc="-15" dirty="0">
                <a:latin typeface="Times New Roman" panose="02020603050405020304" pitchFamily="18" charset="0"/>
                <a:cs typeface="Times New Roman" panose="02020603050405020304" pitchFamily="18" charset="0"/>
              </a:rPr>
              <a:t>I</a:t>
            </a:r>
            <a:r>
              <a:rPr lang="fr-FR" sz="1600" dirty="0">
                <a:latin typeface="Times New Roman" panose="02020603050405020304" pitchFamily="18" charset="0"/>
                <a:cs typeface="Times New Roman" panose="02020603050405020304" pitchFamily="18" charset="0"/>
              </a:rPr>
              <a:t>l fi</a:t>
            </a:r>
            <a:r>
              <a:rPr lang="fr-FR" sz="1600" spc="10" dirty="0">
                <a:latin typeface="Times New Roman" panose="02020603050405020304" pitchFamily="18" charset="0"/>
                <a:cs typeface="Times New Roman" panose="02020603050405020304" pitchFamily="18" charset="0"/>
              </a:rPr>
              <a:t>x</a:t>
            </a:r>
            <a:r>
              <a:rPr lang="fr-FR" sz="1600" dirty="0">
                <a:latin typeface="Times New Roman" panose="02020603050405020304" pitchFamily="18" charset="0"/>
                <a:cs typeface="Times New Roman" panose="02020603050405020304" pitchFamily="18" charset="0"/>
              </a:rPr>
              <a:t>e</a:t>
            </a:r>
            <a:r>
              <a:rPr lang="fr-FR" sz="1600" spc="-5"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un p</a:t>
            </a:r>
            <a:r>
              <a:rPr lang="fr-FR" sz="1600" b="1" spc="-5" dirty="0">
                <a:latin typeface="Times New Roman" panose="02020603050405020304" pitchFamily="18" charset="0"/>
                <a:cs typeface="Times New Roman" panose="02020603050405020304" pitchFamily="18" charset="0"/>
              </a:rPr>
              <a:t>r</a:t>
            </a:r>
            <a:r>
              <a:rPr lang="fr-FR" sz="1600" b="1" dirty="0">
                <a:latin typeface="Times New Roman" panose="02020603050405020304" pitchFamily="18" charset="0"/>
                <a:cs typeface="Times New Roman" panose="02020603050405020304" pitchFamily="18" charset="0"/>
              </a:rPr>
              <a:t>ix</a:t>
            </a:r>
            <a:r>
              <a:rPr lang="fr-FR" sz="1600" b="1" spc="15"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m</a:t>
            </a:r>
            <a:r>
              <a:rPr lang="fr-FR" sz="1600" b="1" spc="15" dirty="0">
                <a:latin typeface="Times New Roman" panose="02020603050405020304" pitchFamily="18" charset="0"/>
                <a:cs typeface="Times New Roman" panose="02020603050405020304" pitchFamily="18" charset="0"/>
              </a:rPr>
              <a:t>o</a:t>
            </a:r>
            <a:r>
              <a:rPr lang="fr-FR" sz="1600" b="1" spc="-25" dirty="0">
                <a:latin typeface="Times New Roman" panose="02020603050405020304" pitchFamily="18" charset="0"/>
                <a:cs typeface="Times New Roman" panose="02020603050405020304" pitchFamily="18" charset="0"/>
              </a:rPr>
              <a:t>y</a:t>
            </a:r>
            <a:r>
              <a:rPr lang="fr-FR" sz="1600" b="1" spc="-5" dirty="0">
                <a:latin typeface="Times New Roman" panose="02020603050405020304" pitchFamily="18" charset="0"/>
                <a:cs typeface="Times New Roman" panose="02020603050405020304" pitchFamily="18" charset="0"/>
              </a:rPr>
              <a:t>e</a:t>
            </a:r>
            <a:r>
              <a:rPr lang="fr-FR" sz="1600" b="1" dirty="0">
                <a:latin typeface="Times New Roman" panose="02020603050405020304" pitchFamily="18" charset="0"/>
                <a:cs typeface="Times New Roman" panose="02020603050405020304" pitchFamily="18" charset="0"/>
              </a:rPr>
              <a:t>n p</a:t>
            </a:r>
            <a:r>
              <a:rPr lang="fr-FR" sz="1600" b="1" spc="10" dirty="0">
                <a:latin typeface="Times New Roman" panose="02020603050405020304" pitchFamily="18" charset="0"/>
                <a:cs typeface="Times New Roman" panose="02020603050405020304" pitchFamily="18" charset="0"/>
              </a:rPr>
              <a:t>o</a:t>
            </a:r>
            <a:r>
              <a:rPr lang="fr-FR" sz="1600" b="1" dirty="0">
                <a:latin typeface="Times New Roman" panose="02020603050405020304" pitchFamily="18" charset="0"/>
                <a:cs typeface="Times New Roman" panose="02020603050405020304" pitchFamily="18" charset="0"/>
              </a:rPr>
              <a:t>ur</a:t>
            </a:r>
            <a:r>
              <a:rPr lang="fr-FR" sz="1600" b="1" spc="-5"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l’</a:t>
            </a:r>
            <a:r>
              <a:rPr lang="fr-FR" sz="1600" b="1" spc="-5" dirty="0">
                <a:latin typeface="Times New Roman" panose="02020603050405020304" pitchFamily="18" charset="0"/>
                <a:cs typeface="Times New Roman" panose="02020603050405020304" pitchFamily="18" charset="0"/>
              </a:rPr>
              <a:t>ac</a:t>
            </a:r>
            <a:r>
              <a:rPr lang="fr-FR" sz="1600" b="1" spc="10" dirty="0">
                <a:latin typeface="Times New Roman" panose="02020603050405020304" pitchFamily="18" charset="0"/>
                <a:cs typeface="Times New Roman" panose="02020603050405020304" pitchFamily="18" charset="0"/>
              </a:rPr>
              <a:t>h</a:t>
            </a:r>
            <a:r>
              <a:rPr lang="fr-FR" sz="1600" b="1" spc="-5" dirty="0">
                <a:latin typeface="Times New Roman" panose="02020603050405020304" pitchFamily="18" charset="0"/>
                <a:cs typeface="Times New Roman" panose="02020603050405020304" pitchFamily="18" charset="0"/>
              </a:rPr>
              <a:t>a</a:t>
            </a:r>
            <a:r>
              <a:rPr lang="fr-FR" sz="1600" b="1" dirty="0">
                <a:latin typeface="Times New Roman" panose="02020603050405020304" pitchFamily="18" charset="0"/>
                <a:cs typeface="Times New Roman" panose="02020603050405020304" pitchFamily="18" charset="0"/>
              </a:rPr>
              <a:t>t de </a:t>
            </a:r>
            <a:r>
              <a:rPr lang="fr-FR" sz="1600" b="1" spc="-5" dirty="0">
                <a:latin typeface="Times New Roman" panose="02020603050405020304" pitchFamily="18" charset="0"/>
                <a:cs typeface="Times New Roman" panose="02020603050405020304" pitchFamily="18" charset="0"/>
              </a:rPr>
              <a:t>c</a:t>
            </a:r>
            <a:r>
              <a:rPr lang="fr-FR" sz="1600" b="1" spc="15" dirty="0">
                <a:latin typeface="Times New Roman" panose="02020603050405020304" pitchFamily="18" charset="0"/>
                <a:cs typeface="Times New Roman" panose="02020603050405020304" pitchFamily="18" charset="0"/>
              </a:rPr>
              <a:t>i</a:t>
            </a:r>
            <a:r>
              <a:rPr lang="fr-FR" sz="1600" b="1" spc="-10" dirty="0">
                <a:latin typeface="Times New Roman" panose="02020603050405020304" pitchFamily="18" charset="0"/>
                <a:cs typeface="Times New Roman" panose="02020603050405020304" pitchFamily="18" charset="0"/>
              </a:rPr>
              <a:t>g</a:t>
            </a:r>
            <a:r>
              <a:rPr lang="fr-FR" sz="1600" b="1" spc="5" dirty="0">
                <a:latin typeface="Times New Roman" panose="02020603050405020304" pitchFamily="18" charset="0"/>
                <a:cs typeface="Times New Roman" panose="02020603050405020304" pitchFamily="18" charset="0"/>
              </a:rPr>
              <a:t>a</a:t>
            </a:r>
            <a:r>
              <a:rPr lang="fr-FR" sz="1600" b="1" dirty="0">
                <a:latin typeface="Times New Roman" panose="02020603050405020304" pitchFamily="18" charset="0"/>
                <a:cs typeface="Times New Roman" panose="02020603050405020304" pitchFamily="18" charset="0"/>
              </a:rPr>
              <a:t>r</a:t>
            </a:r>
            <a:r>
              <a:rPr lang="fr-FR" sz="1600" b="1" spc="-10" dirty="0">
                <a:latin typeface="Times New Roman" panose="02020603050405020304" pitchFamily="18" charset="0"/>
                <a:cs typeface="Times New Roman" panose="02020603050405020304" pitchFamily="18" charset="0"/>
              </a:rPr>
              <a:t>e</a:t>
            </a:r>
            <a:r>
              <a:rPr lang="fr-FR" sz="1600" b="1" dirty="0">
                <a:latin typeface="Times New Roman" panose="02020603050405020304" pitchFamily="18" charset="0"/>
                <a:cs typeface="Times New Roman" panose="02020603050405020304" pitchFamily="18" charset="0"/>
              </a:rPr>
              <a:t>t</a:t>
            </a:r>
            <a:r>
              <a:rPr lang="fr-FR" sz="1600" b="1" spc="5" dirty="0">
                <a:latin typeface="Times New Roman" panose="02020603050405020304" pitchFamily="18" charset="0"/>
                <a:cs typeface="Times New Roman" panose="02020603050405020304" pitchFamily="18" charset="0"/>
              </a:rPr>
              <a:t>t</a:t>
            </a:r>
            <a:r>
              <a:rPr lang="fr-FR" sz="1600" b="1" spc="-5" dirty="0">
                <a:latin typeface="Times New Roman" panose="02020603050405020304" pitchFamily="18" charset="0"/>
                <a:cs typeface="Times New Roman" panose="02020603050405020304" pitchFamily="18" charset="0"/>
              </a:rPr>
              <a:t>e</a:t>
            </a:r>
            <a:r>
              <a:rPr lang="fr-FR" sz="1600" b="1" dirty="0">
                <a:latin typeface="Times New Roman" panose="02020603050405020304" pitchFamily="18" charset="0"/>
                <a:cs typeface="Times New Roman" panose="02020603050405020304" pitchFamily="18" charset="0"/>
              </a:rPr>
              <a:t>s </a:t>
            </a:r>
            <a:r>
              <a:rPr lang="fr-FR" sz="1600" dirty="0">
                <a:latin typeface="Times New Roman" panose="02020603050405020304" pitchFamily="18" charset="0"/>
                <a:cs typeface="Times New Roman" panose="02020603050405020304" pitchFamily="18" charset="0"/>
              </a:rPr>
              <a:t>(</a:t>
            </a:r>
            <a:r>
              <a:rPr lang="fr-FR" sz="1600" b="1" dirty="0">
                <a:latin typeface="Times New Roman" panose="02020603050405020304" pitchFamily="18" charset="0"/>
                <a:cs typeface="Times New Roman" panose="02020603050405020304" pitchFamily="18" charset="0"/>
              </a:rPr>
              <a:t>7</a:t>
            </a:r>
            <a:r>
              <a:rPr lang="fr-FR" sz="1600" b="1" spc="10" dirty="0">
                <a:latin typeface="Times New Roman" panose="02020603050405020304" pitchFamily="18" charset="0"/>
                <a:cs typeface="Times New Roman" panose="02020603050405020304" pitchFamily="18" charset="0"/>
              </a:rPr>
              <a:t> </a:t>
            </a:r>
            <a:r>
              <a:rPr lang="fr-FR" sz="1600" b="1" spc="-5" dirty="0">
                <a:latin typeface="Times New Roman" panose="02020603050405020304" pitchFamily="18" charset="0"/>
                <a:cs typeface="Times New Roman" panose="02020603050405020304" pitchFamily="18" charset="0"/>
              </a:rPr>
              <a:t>e</a:t>
            </a:r>
            <a:r>
              <a:rPr lang="fr-FR" sz="1600" b="1" dirty="0">
                <a:latin typeface="Times New Roman" panose="02020603050405020304" pitchFamily="18" charset="0"/>
                <a:cs typeface="Times New Roman" panose="02020603050405020304" pitchFamily="18" charset="0"/>
              </a:rPr>
              <a:t>u</a:t>
            </a:r>
            <a:r>
              <a:rPr lang="fr-FR" sz="1600" b="1" spc="-5" dirty="0">
                <a:latin typeface="Times New Roman" panose="02020603050405020304" pitchFamily="18" charset="0"/>
                <a:cs typeface="Times New Roman" panose="02020603050405020304" pitchFamily="18" charset="0"/>
              </a:rPr>
              <a:t>r</a:t>
            </a:r>
            <a:r>
              <a:rPr lang="fr-FR" sz="1600" b="1" dirty="0">
                <a:latin typeface="Times New Roman" panose="02020603050405020304" pitchFamily="18" charset="0"/>
                <a:cs typeface="Times New Roman" panose="02020603050405020304" pitchFamily="18" charset="0"/>
              </a:rPr>
              <a:t>os le</a:t>
            </a:r>
            <a:r>
              <a:rPr lang="fr-FR" sz="1600" b="1" spc="-5"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p</a:t>
            </a:r>
            <a:r>
              <a:rPr lang="fr-FR" sz="1600" b="1" spc="-5" dirty="0">
                <a:latin typeface="Times New Roman" panose="02020603050405020304" pitchFamily="18" charset="0"/>
                <a:cs typeface="Times New Roman" panose="02020603050405020304" pitchFamily="18" charset="0"/>
              </a:rPr>
              <a:t>a</a:t>
            </a:r>
            <a:r>
              <a:rPr lang="fr-FR" sz="1600" b="1" dirty="0">
                <a:latin typeface="Times New Roman" panose="02020603050405020304" pitchFamily="18" charset="0"/>
                <a:cs typeface="Times New Roman" panose="02020603050405020304" pitchFamily="18" charset="0"/>
              </a:rPr>
              <a:t>q</a:t>
            </a:r>
            <a:r>
              <a:rPr lang="fr-FR" sz="1600" b="1" spc="10" dirty="0">
                <a:latin typeface="Times New Roman" panose="02020603050405020304" pitchFamily="18" charset="0"/>
                <a:cs typeface="Times New Roman" panose="02020603050405020304" pitchFamily="18" charset="0"/>
              </a:rPr>
              <a:t>u</a:t>
            </a:r>
            <a:r>
              <a:rPr lang="fr-FR" sz="1600" b="1" spc="-5" dirty="0">
                <a:latin typeface="Times New Roman" panose="02020603050405020304" pitchFamily="18" charset="0"/>
                <a:cs typeface="Times New Roman" panose="02020603050405020304" pitchFamily="18" charset="0"/>
              </a:rPr>
              <a:t>e</a:t>
            </a:r>
            <a:r>
              <a:rPr lang="fr-FR" sz="1600" b="1" dirty="0">
                <a:latin typeface="Times New Roman" panose="02020603050405020304" pitchFamily="18" charset="0"/>
                <a:cs typeface="Times New Roman" panose="02020603050405020304" pitchFamily="18" charset="0"/>
              </a:rPr>
              <a:t>t</a:t>
            </a:r>
            <a:r>
              <a:rPr lang="fr-FR" sz="1600" dirty="0">
                <a:latin typeface="Times New Roman" panose="02020603050405020304" pitchFamily="18" charset="0"/>
                <a:cs typeface="Times New Roman" panose="02020603050405020304" pitchFamily="18" charset="0"/>
              </a:rPr>
              <a:t>).</a:t>
            </a:r>
            <a:r>
              <a:rPr lang="fr-FR" sz="1600" spc="10" dirty="0">
                <a:latin typeface="Times New Roman" panose="02020603050405020304" pitchFamily="18" charset="0"/>
                <a:cs typeface="Times New Roman" panose="02020603050405020304" pitchFamily="18" charset="0"/>
              </a:rPr>
              <a:t> </a:t>
            </a:r>
            <a:r>
              <a:rPr lang="fr-FR" sz="1600" spc="-15" dirty="0">
                <a:latin typeface="Times New Roman" panose="02020603050405020304" pitchFamily="18" charset="0"/>
                <a:cs typeface="Times New Roman" panose="02020603050405020304" pitchFamily="18" charset="0"/>
              </a:rPr>
              <a:t>L</a:t>
            </a:r>
            <a:r>
              <a:rPr lang="fr-FR" sz="1600" dirty="0">
                <a:latin typeface="Times New Roman" panose="02020603050405020304" pitchFamily="18" charset="0"/>
                <a:cs typeface="Times New Roman" panose="02020603050405020304" pitchFamily="18" charset="0"/>
              </a:rPr>
              <a:t>a</a:t>
            </a:r>
            <a:r>
              <a:rPr lang="fr-FR" sz="1600" spc="-5" dirty="0">
                <a:latin typeface="Times New Roman" panose="02020603050405020304" pitchFamily="18" charset="0"/>
                <a:cs typeface="Times New Roman" panose="02020603050405020304" pitchFamily="18" charset="0"/>
              </a:rPr>
              <a:t> </a:t>
            </a:r>
            <a:r>
              <a:rPr lang="fr-FR" sz="1600" b="1" spc="10" dirty="0">
                <a:latin typeface="Times New Roman" panose="02020603050405020304" pitchFamily="18" charset="0"/>
                <a:cs typeface="Times New Roman" panose="02020603050405020304" pitchFamily="18" charset="0"/>
              </a:rPr>
              <a:t>v</a:t>
            </a:r>
            <a:r>
              <a:rPr lang="fr-FR" sz="1600" b="1" spc="-5" dirty="0">
                <a:latin typeface="Times New Roman" panose="02020603050405020304" pitchFamily="18" charset="0"/>
                <a:cs typeface="Times New Roman" panose="02020603050405020304" pitchFamily="18" charset="0"/>
              </a:rPr>
              <a:t>e</a:t>
            </a:r>
            <a:r>
              <a:rPr lang="fr-FR" sz="1600" b="1" dirty="0">
                <a:latin typeface="Times New Roman" panose="02020603050405020304" pitchFamily="18" charset="0"/>
                <a:cs typeface="Times New Roman" panose="02020603050405020304" pitchFamily="18" charset="0"/>
              </a:rPr>
              <a:t>nte </a:t>
            </a:r>
            <a:r>
              <a:rPr lang="fr-FR" sz="1600" b="1" spc="-5" dirty="0">
                <a:latin typeface="Times New Roman" panose="02020603050405020304" pitchFamily="18" charset="0"/>
                <a:cs typeface="Times New Roman" panose="02020603050405020304" pitchFamily="18" charset="0"/>
              </a:rPr>
              <a:t>e</a:t>
            </a:r>
            <a:r>
              <a:rPr lang="fr-FR" sz="1600" b="1" dirty="0">
                <a:latin typeface="Times New Roman" panose="02020603050405020304" pitchFamily="18" charset="0"/>
                <a:cs typeface="Times New Roman" panose="02020603050405020304" pitchFamily="18" charset="0"/>
              </a:rPr>
              <a:t>st </a:t>
            </a:r>
            <a:r>
              <a:rPr lang="fr-FR" sz="1600" b="1" spc="5" dirty="0">
                <a:latin typeface="Times New Roman" panose="02020603050405020304" pitchFamily="18" charset="0"/>
                <a:cs typeface="Times New Roman" panose="02020603050405020304" pitchFamily="18" charset="0"/>
              </a:rPr>
              <a:t>i</a:t>
            </a:r>
            <a:r>
              <a:rPr lang="fr-FR" sz="1600" b="1" dirty="0">
                <a:latin typeface="Times New Roman" panose="02020603050405020304" pitchFamily="18" charset="0"/>
                <a:cs typeface="Times New Roman" panose="02020603050405020304" pitchFamily="18" charset="0"/>
              </a:rPr>
              <a:t>nte</a:t>
            </a:r>
            <a:r>
              <a:rPr lang="fr-FR" sz="1600" b="1" spc="-5" dirty="0">
                <a:latin typeface="Times New Roman" panose="02020603050405020304" pitchFamily="18" charset="0"/>
                <a:cs typeface="Times New Roman" panose="02020603050405020304" pitchFamily="18" charset="0"/>
              </a:rPr>
              <a:t>r</a:t>
            </a:r>
            <a:r>
              <a:rPr lang="fr-FR" sz="1600" b="1" dirty="0">
                <a:latin typeface="Times New Roman" panose="02020603050405020304" pitchFamily="18" charset="0"/>
                <a:cs typeface="Times New Roman" panose="02020603050405020304" pitchFamily="18" charset="0"/>
              </a:rPr>
              <a:t>di</a:t>
            </a:r>
            <a:r>
              <a:rPr lang="fr-FR" sz="1600" b="1" spc="5" dirty="0">
                <a:latin typeface="Times New Roman" panose="02020603050405020304" pitchFamily="18" charset="0"/>
                <a:cs typeface="Times New Roman" panose="02020603050405020304" pitchFamily="18" charset="0"/>
              </a:rPr>
              <a:t>t</a:t>
            </a:r>
            <a:r>
              <a:rPr lang="fr-FR" sz="1600" b="1" dirty="0">
                <a:latin typeface="Times New Roman" panose="02020603050405020304" pitchFamily="18" charset="0"/>
                <a:cs typeface="Times New Roman" panose="02020603050405020304" pitchFamily="18" charset="0"/>
              </a:rPr>
              <a:t>e</a:t>
            </a:r>
            <a:r>
              <a:rPr lang="fr-FR" sz="1600" b="1" spc="-5" dirty="0">
                <a:latin typeface="Times New Roman" panose="02020603050405020304" pitchFamily="18" charset="0"/>
                <a:cs typeface="Times New Roman" panose="02020603050405020304" pitchFamily="18" charset="0"/>
              </a:rPr>
              <a:t> a</a:t>
            </a:r>
            <a:r>
              <a:rPr lang="fr-FR" sz="1600" b="1" dirty="0">
                <a:latin typeface="Times New Roman" panose="02020603050405020304" pitchFamily="18" charset="0"/>
                <a:cs typeface="Times New Roman" panose="02020603050405020304" pitchFamily="18" charset="0"/>
              </a:rPr>
              <a:t>ux</a:t>
            </a:r>
            <a:r>
              <a:rPr lang="fr-FR" sz="1600" b="1" spc="10"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mo</a:t>
            </a:r>
            <a:r>
              <a:rPr lang="fr-FR" sz="1600" b="1" spc="5" dirty="0">
                <a:latin typeface="Times New Roman" panose="02020603050405020304" pitchFamily="18" charset="0"/>
                <a:cs typeface="Times New Roman" panose="02020603050405020304" pitchFamily="18" charset="0"/>
              </a:rPr>
              <a:t>i</a:t>
            </a:r>
            <a:r>
              <a:rPr lang="fr-FR" sz="1600" b="1" dirty="0">
                <a:latin typeface="Times New Roman" panose="02020603050405020304" pitchFamily="18" charset="0"/>
                <a:cs typeface="Times New Roman" panose="02020603050405020304" pitchFamily="18" charset="0"/>
              </a:rPr>
              <a:t>ns de 18 </a:t>
            </a:r>
            <a:r>
              <a:rPr lang="fr-FR" sz="1600" b="1" spc="-5" dirty="0">
                <a:latin typeface="Times New Roman" panose="02020603050405020304" pitchFamily="18" charset="0"/>
                <a:cs typeface="Times New Roman" panose="02020603050405020304" pitchFamily="18" charset="0"/>
              </a:rPr>
              <a:t>a</a:t>
            </a:r>
            <a:r>
              <a:rPr lang="fr-FR" sz="1600" b="1" dirty="0">
                <a:latin typeface="Times New Roman" panose="02020603050405020304" pitchFamily="18" charset="0"/>
                <a:cs typeface="Times New Roman" panose="02020603050405020304" pitchFamily="18" charset="0"/>
              </a:rPr>
              <a:t>ns</a:t>
            </a:r>
            <a:r>
              <a:rPr lang="fr-FR" sz="1600" dirty="0">
                <a:latin typeface="Times New Roman" panose="02020603050405020304" pitchFamily="18" charset="0"/>
                <a:cs typeface="Times New Roman" panose="02020603050405020304" pitchFamily="18" charset="0"/>
              </a:rPr>
              <a:t>.</a:t>
            </a:r>
          </a:p>
          <a:p>
            <a:pPr marL="111760" marR="89535" algn="ctr">
              <a:lnSpc>
                <a:spcPct val="150000"/>
              </a:lnSpc>
              <a:spcAft>
                <a:spcPts val="0"/>
              </a:spcAft>
            </a:pPr>
            <a:r>
              <a:rPr lang="fr-FR" sz="1600" spc="-15" dirty="0">
                <a:latin typeface="Times New Roman" panose="02020603050405020304" pitchFamily="18" charset="0"/>
                <a:cs typeface="Times New Roman" panose="02020603050405020304" pitchFamily="18" charset="0"/>
              </a:rPr>
              <a:t>L</a:t>
            </a:r>
            <a:r>
              <a:rPr lang="fr-FR" sz="1600" dirty="0">
                <a:latin typeface="Times New Roman" panose="02020603050405020304" pitchFamily="18" charset="0"/>
                <a:cs typeface="Times New Roman" panose="02020603050405020304" pitchFamily="18" charset="0"/>
              </a:rPr>
              <a:t>’ État </a:t>
            </a:r>
            <a:r>
              <a:rPr lang="fr-FR" sz="1600" spc="5" dirty="0">
                <a:latin typeface="Times New Roman" panose="02020603050405020304" pitchFamily="18" charset="0"/>
                <a:cs typeface="Times New Roman" panose="02020603050405020304" pitchFamily="18" charset="0"/>
              </a:rPr>
              <a:t>l</a:t>
            </a:r>
            <a:r>
              <a:rPr lang="fr-FR" sz="1600" spc="-5" dirty="0">
                <a:latin typeface="Times New Roman" panose="02020603050405020304" pitchFamily="18" charset="0"/>
                <a:cs typeface="Times New Roman" panose="02020603050405020304" pitchFamily="18" charset="0"/>
              </a:rPr>
              <a:t>a</a:t>
            </a:r>
            <a:r>
              <a:rPr lang="fr-FR" sz="1600" dirty="0">
                <a:latin typeface="Times New Roman" panose="02020603050405020304" pitchFamily="18" charset="0"/>
                <a:cs typeface="Times New Roman" panose="02020603050405020304" pitchFamily="18" charset="0"/>
              </a:rPr>
              <a:t>n</a:t>
            </a:r>
            <a:r>
              <a:rPr lang="fr-FR" sz="1600" spc="-5" dirty="0">
                <a:latin typeface="Times New Roman" panose="02020603050405020304" pitchFamily="18" charset="0"/>
                <a:cs typeface="Times New Roman" panose="02020603050405020304" pitchFamily="18" charset="0"/>
              </a:rPr>
              <a:t>c</a:t>
            </a:r>
            <a:r>
              <a:rPr lang="fr-FR" sz="1600" dirty="0">
                <a:latin typeface="Times New Roman" panose="02020603050405020304" pitchFamily="18" charset="0"/>
                <a:cs typeface="Times New Roman" panose="02020603050405020304" pitchFamily="18" charset="0"/>
              </a:rPr>
              <a:t>e</a:t>
            </a:r>
            <a:r>
              <a:rPr lang="fr-FR" sz="1600" spc="5" dirty="0">
                <a:latin typeface="Times New Roman" panose="02020603050405020304" pitchFamily="18" charset="0"/>
                <a:cs typeface="Times New Roman" panose="02020603050405020304" pitchFamily="18" charset="0"/>
              </a:rPr>
              <a:t> </a:t>
            </a:r>
            <a:r>
              <a:rPr lang="fr-FR" sz="1600" dirty="0">
                <a:latin typeface="Times New Roman" panose="02020603050405020304" pitchFamily="18" charset="0"/>
                <a:cs typeface="Times New Roman" panose="02020603050405020304" pitchFamily="18" charset="0"/>
              </a:rPr>
              <a:t>ré</a:t>
            </a:r>
            <a:r>
              <a:rPr lang="fr-FR" sz="1600" spc="-10" dirty="0">
                <a:latin typeface="Times New Roman" panose="02020603050405020304" pitchFamily="18" charset="0"/>
                <a:cs typeface="Times New Roman" panose="02020603050405020304" pitchFamily="18" charset="0"/>
              </a:rPr>
              <a:t>g</a:t>
            </a:r>
            <a:r>
              <a:rPr lang="fr-FR" sz="1600" dirty="0">
                <a:latin typeface="Times New Roman" panose="02020603050405020304" pitchFamily="18" charset="0"/>
                <a:cs typeface="Times New Roman" panose="02020603050405020304" pitchFamily="18" charset="0"/>
              </a:rPr>
              <a:t>ul</a:t>
            </a:r>
            <a:r>
              <a:rPr lang="fr-FR" sz="1600" spc="5" dirty="0">
                <a:latin typeface="Times New Roman" panose="02020603050405020304" pitchFamily="18" charset="0"/>
                <a:cs typeface="Times New Roman" panose="02020603050405020304" pitchFamily="18" charset="0"/>
              </a:rPr>
              <a:t>i</a:t>
            </a:r>
            <a:r>
              <a:rPr lang="fr-FR" sz="1600" spc="-5" dirty="0">
                <a:latin typeface="Times New Roman" panose="02020603050405020304" pitchFamily="18" charset="0"/>
                <a:cs typeface="Times New Roman" panose="02020603050405020304" pitchFamily="18" charset="0"/>
              </a:rPr>
              <a:t>è</a:t>
            </a:r>
            <a:r>
              <a:rPr lang="fr-FR" sz="1600" spc="5" dirty="0">
                <a:latin typeface="Times New Roman" panose="02020603050405020304" pitchFamily="18" charset="0"/>
                <a:cs typeface="Times New Roman" panose="02020603050405020304" pitchFamily="18" charset="0"/>
              </a:rPr>
              <a:t>r</a:t>
            </a:r>
            <a:r>
              <a:rPr lang="fr-FR" sz="1600" spc="-5"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m</a:t>
            </a:r>
            <a:r>
              <a:rPr lang="fr-FR" sz="1600" spc="10"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nt des </a:t>
            </a:r>
            <a:r>
              <a:rPr lang="fr-FR" sz="1600" b="1" spc="-5" dirty="0">
                <a:latin typeface="Times New Roman" panose="02020603050405020304" pitchFamily="18" charset="0"/>
                <a:cs typeface="Times New Roman" panose="02020603050405020304" pitchFamily="18" charset="0"/>
              </a:rPr>
              <a:t>ca</a:t>
            </a:r>
            <a:r>
              <a:rPr lang="fr-FR" sz="1600" b="1" dirty="0">
                <a:latin typeface="Times New Roman" panose="02020603050405020304" pitchFamily="18" charset="0"/>
                <a:cs typeface="Times New Roman" panose="02020603050405020304" pitchFamily="18" charset="0"/>
              </a:rPr>
              <a:t>mp</a:t>
            </a:r>
            <a:r>
              <a:rPr lang="fr-FR" sz="1600" b="1" spc="10" dirty="0">
                <a:latin typeface="Times New Roman" panose="02020603050405020304" pitchFamily="18" charset="0"/>
                <a:cs typeface="Times New Roman" panose="02020603050405020304" pitchFamily="18" charset="0"/>
              </a:rPr>
              <a:t>a</a:t>
            </a:r>
            <a:r>
              <a:rPr lang="fr-FR" sz="1600" b="1" spc="-10" dirty="0">
                <a:latin typeface="Times New Roman" panose="02020603050405020304" pitchFamily="18" charset="0"/>
                <a:cs typeface="Times New Roman" panose="02020603050405020304" pitchFamily="18" charset="0"/>
              </a:rPr>
              <a:t>g</a:t>
            </a:r>
            <a:r>
              <a:rPr lang="fr-FR" sz="1600" b="1" dirty="0">
                <a:latin typeface="Times New Roman" panose="02020603050405020304" pitchFamily="18" charset="0"/>
                <a:cs typeface="Times New Roman" panose="02020603050405020304" pitchFamily="18" charset="0"/>
              </a:rPr>
              <a:t>n</a:t>
            </a:r>
            <a:r>
              <a:rPr lang="fr-FR" sz="1600" b="1" spc="-5" dirty="0">
                <a:latin typeface="Times New Roman" panose="02020603050405020304" pitchFamily="18" charset="0"/>
                <a:cs typeface="Times New Roman" panose="02020603050405020304" pitchFamily="18" charset="0"/>
              </a:rPr>
              <a:t>e</a:t>
            </a:r>
            <a:r>
              <a:rPr lang="fr-FR" sz="1600" b="1" dirty="0">
                <a:latin typeface="Times New Roman" panose="02020603050405020304" pitchFamily="18" charset="0"/>
                <a:cs typeface="Times New Roman" panose="02020603050405020304" pitchFamily="18" charset="0"/>
              </a:rPr>
              <a:t>s </a:t>
            </a:r>
            <a:r>
              <a:rPr lang="fr-FR" sz="1600" b="1" spc="10" dirty="0">
                <a:latin typeface="Times New Roman" panose="02020603050405020304" pitchFamily="18" charset="0"/>
                <a:cs typeface="Times New Roman" panose="02020603050405020304" pitchFamily="18" charset="0"/>
              </a:rPr>
              <a:t>d</a:t>
            </a:r>
            <a:r>
              <a:rPr lang="fr-FR" sz="1600" b="1" dirty="0">
                <a:latin typeface="Times New Roman" panose="02020603050405020304" pitchFamily="18" charset="0"/>
                <a:cs typeface="Times New Roman" panose="02020603050405020304" pitchFamily="18" charset="0"/>
              </a:rPr>
              <a:t>’in</a:t>
            </a:r>
            <a:r>
              <a:rPr lang="fr-FR" sz="1600" b="1" spc="-5" dirty="0">
                <a:latin typeface="Times New Roman" panose="02020603050405020304" pitchFamily="18" charset="0"/>
                <a:cs typeface="Times New Roman" panose="02020603050405020304" pitchFamily="18" charset="0"/>
              </a:rPr>
              <a:t>f</a:t>
            </a:r>
            <a:r>
              <a:rPr lang="fr-FR" sz="1600" b="1" dirty="0">
                <a:latin typeface="Times New Roman" panose="02020603050405020304" pitchFamily="18" charset="0"/>
                <a:cs typeface="Times New Roman" panose="02020603050405020304" pitchFamily="18" charset="0"/>
              </a:rPr>
              <a:t>o</a:t>
            </a:r>
            <a:r>
              <a:rPr lang="fr-FR" sz="1600" b="1" spc="5" dirty="0">
                <a:latin typeface="Times New Roman" panose="02020603050405020304" pitchFamily="18" charset="0"/>
                <a:cs typeface="Times New Roman" panose="02020603050405020304" pitchFamily="18" charset="0"/>
              </a:rPr>
              <a:t>r</a:t>
            </a:r>
            <a:r>
              <a:rPr lang="fr-FR" sz="1600" b="1" dirty="0">
                <a:latin typeface="Times New Roman" panose="02020603050405020304" pitchFamily="18" charset="0"/>
                <a:cs typeface="Times New Roman" panose="02020603050405020304" pitchFamily="18" charset="0"/>
              </a:rPr>
              <a:t>mation </a:t>
            </a:r>
            <a:r>
              <a:rPr lang="fr-FR" sz="1600" spc="-10" dirty="0">
                <a:latin typeface="Times New Roman" panose="02020603050405020304" pitchFamily="18" charset="0"/>
                <a:cs typeface="Times New Roman" panose="02020603050405020304" pitchFamily="18" charset="0"/>
              </a:rPr>
              <a:t>g</a:t>
            </a:r>
            <a:r>
              <a:rPr lang="fr-FR" sz="1600" dirty="0">
                <a:latin typeface="Times New Roman" panose="02020603050405020304" pitchFamily="18" charset="0"/>
                <a:cs typeface="Times New Roman" panose="02020603050405020304" pitchFamily="18" charset="0"/>
              </a:rPr>
              <a:t>r</a:t>
            </a:r>
            <a:r>
              <a:rPr lang="fr-FR" sz="1600" spc="-10" dirty="0">
                <a:latin typeface="Times New Roman" panose="02020603050405020304" pitchFamily="18" charset="0"/>
                <a:cs typeface="Times New Roman" panose="02020603050405020304" pitchFamily="18" charset="0"/>
              </a:rPr>
              <a:t>a</a:t>
            </a:r>
            <a:r>
              <a:rPr lang="fr-FR" sz="1600" dirty="0">
                <a:latin typeface="Times New Roman" panose="02020603050405020304" pitchFamily="18" charset="0"/>
                <a:cs typeface="Times New Roman" panose="02020603050405020304" pitchFamily="18" charset="0"/>
              </a:rPr>
              <a:t>nd publ</a:t>
            </a:r>
            <a:r>
              <a:rPr lang="fr-FR" sz="1600" spc="5" dirty="0">
                <a:latin typeface="Times New Roman" panose="02020603050405020304" pitchFamily="18" charset="0"/>
                <a:cs typeface="Times New Roman" panose="02020603050405020304" pitchFamily="18" charset="0"/>
              </a:rPr>
              <a:t>i</a:t>
            </a:r>
            <a:r>
              <a:rPr lang="fr-FR" sz="1600" dirty="0">
                <a:latin typeface="Times New Roman" panose="02020603050405020304" pitchFamily="18" charset="0"/>
                <a:cs typeface="Times New Roman" panose="02020603050405020304" pitchFamily="18" charset="0"/>
              </a:rPr>
              <a:t>c</a:t>
            </a:r>
            <a:r>
              <a:rPr lang="fr-FR" sz="1600" spc="-5" dirty="0">
                <a:latin typeface="Times New Roman" panose="02020603050405020304" pitchFamily="18" charset="0"/>
                <a:cs typeface="Times New Roman" panose="02020603050405020304" pitchFamily="18" charset="0"/>
              </a:rPr>
              <a:t> </a:t>
            </a:r>
            <a:r>
              <a:rPr lang="fr-FR" sz="1600" spc="10" dirty="0">
                <a:latin typeface="Times New Roman" panose="02020603050405020304" pitchFamily="18" charset="0"/>
                <a:cs typeface="Times New Roman" panose="02020603050405020304" pitchFamily="18" charset="0"/>
              </a:rPr>
              <a:t>d</a:t>
            </a:r>
            <a:r>
              <a:rPr lang="fr-FR" sz="1600" spc="-5" dirty="0">
                <a:latin typeface="Times New Roman" panose="02020603050405020304" pitchFamily="18" charset="0"/>
                <a:cs typeface="Times New Roman" panose="02020603050405020304" pitchFamily="18" charset="0"/>
              </a:rPr>
              <a:t>a</a:t>
            </a:r>
            <a:r>
              <a:rPr lang="fr-FR" sz="1600" dirty="0">
                <a:latin typeface="Times New Roman" panose="02020603050405020304" pitchFamily="18" charset="0"/>
                <a:cs typeface="Times New Roman" panose="02020603050405020304" pitchFamily="18" charset="0"/>
              </a:rPr>
              <a:t>ns</a:t>
            </a:r>
            <a:r>
              <a:rPr lang="fr-FR" sz="1600" spc="10" dirty="0">
                <a:latin typeface="Times New Roman" panose="02020603050405020304" pitchFamily="18" charset="0"/>
                <a:cs typeface="Times New Roman" panose="02020603050405020304" pitchFamily="18" charset="0"/>
              </a:rPr>
              <a:t> </a:t>
            </a:r>
            <a:r>
              <a:rPr lang="fr-FR" sz="1600" dirty="0">
                <a:latin typeface="Times New Roman" panose="02020603050405020304" pitchFamily="18" charset="0"/>
                <a:cs typeface="Times New Roman" panose="02020603050405020304" pitchFamily="18" charset="0"/>
              </a:rPr>
              <a:t>les m</a:t>
            </a:r>
            <a:r>
              <a:rPr lang="fr-FR" sz="1600" spc="-5" dirty="0">
                <a:latin typeface="Times New Roman" panose="02020603050405020304" pitchFamily="18" charset="0"/>
                <a:cs typeface="Times New Roman" panose="02020603050405020304" pitchFamily="18" charset="0"/>
              </a:rPr>
              <a:t>é</a:t>
            </a:r>
            <a:r>
              <a:rPr lang="fr-FR" sz="1600" dirty="0">
                <a:latin typeface="Times New Roman" panose="02020603050405020304" pitchFamily="18" charset="0"/>
                <a:cs typeface="Times New Roman" panose="02020603050405020304" pitchFamily="18" charset="0"/>
              </a:rPr>
              <a:t>dias </a:t>
            </a:r>
            <a:r>
              <a:rPr lang="fr-FR" sz="1600" spc="-5"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t en mi</a:t>
            </a:r>
            <a:r>
              <a:rPr lang="fr-FR" sz="1600" spc="5" dirty="0">
                <a:latin typeface="Times New Roman" panose="02020603050405020304" pitchFamily="18" charset="0"/>
                <a:cs typeface="Times New Roman" panose="02020603050405020304" pitchFamily="18" charset="0"/>
              </a:rPr>
              <a:t>l</a:t>
            </a:r>
            <a:r>
              <a:rPr lang="fr-FR" sz="1600" dirty="0">
                <a:latin typeface="Times New Roman" panose="02020603050405020304" pitchFamily="18" charset="0"/>
                <a:cs typeface="Times New Roman" panose="02020603050405020304" pitchFamily="18" charset="0"/>
              </a:rPr>
              <a:t>ieu s</a:t>
            </a:r>
            <a:r>
              <a:rPr lang="fr-FR" sz="1600" spc="-5" dirty="0">
                <a:latin typeface="Times New Roman" panose="02020603050405020304" pitchFamily="18" charset="0"/>
                <a:cs typeface="Times New Roman" panose="02020603050405020304" pitchFamily="18" charset="0"/>
              </a:rPr>
              <a:t>c</a:t>
            </a:r>
            <a:r>
              <a:rPr lang="fr-FR" sz="1600" dirty="0">
                <a:latin typeface="Times New Roman" panose="02020603050405020304" pitchFamily="18" charset="0"/>
                <a:cs typeface="Times New Roman" panose="02020603050405020304" pitchFamily="18" charset="0"/>
              </a:rPr>
              <a:t>olair</a:t>
            </a:r>
            <a:r>
              <a:rPr lang="fr-FR" sz="1600" spc="-10"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a:t>
            </a:r>
            <a:r>
              <a:rPr lang="fr-FR" sz="1600" spc="10" dirty="0">
                <a:latin typeface="Times New Roman" panose="02020603050405020304" pitchFamily="18" charset="0"/>
                <a:cs typeface="Times New Roman" panose="02020603050405020304" pitchFamily="18" charset="0"/>
              </a:rPr>
              <a:t> </a:t>
            </a:r>
            <a:r>
              <a:rPr lang="fr-FR" sz="1600" spc="-15" dirty="0">
                <a:latin typeface="Times New Roman" panose="02020603050405020304" pitchFamily="18" charset="0"/>
                <a:cs typeface="Times New Roman" panose="02020603050405020304" pitchFamily="18" charset="0"/>
              </a:rPr>
              <a:t>I</a:t>
            </a:r>
            <a:r>
              <a:rPr lang="fr-FR" sz="1600" dirty="0">
                <a:latin typeface="Times New Roman" panose="02020603050405020304" pitchFamily="18" charset="0"/>
                <a:cs typeface="Times New Roman" panose="02020603050405020304" pitchFamily="18" charset="0"/>
              </a:rPr>
              <a:t>l o</a:t>
            </a:r>
            <a:r>
              <a:rPr lang="fr-FR" sz="1600" spc="10" dirty="0">
                <a:latin typeface="Times New Roman" panose="02020603050405020304" pitchFamily="18" charset="0"/>
                <a:cs typeface="Times New Roman" panose="02020603050405020304" pitchFamily="18" charset="0"/>
              </a:rPr>
              <a:t>r</a:t>
            </a:r>
            <a:r>
              <a:rPr lang="fr-FR" sz="1600" dirty="0">
                <a:latin typeface="Times New Roman" panose="02020603050405020304" pitchFamily="18" charset="0"/>
                <a:cs typeface="Times New Roman" panose="02020603050405020304" pitchFamily="18" charset="0"/>
              </a:rPr>
              <a:t>g</a:t>
            </a:r>
            <a:r>
              <a:rPr lang="fr-FR" sz="1600" spc="-5" dirty="0">
                <a:latin typeface="Times New Roman" panose="02020603050405020304" pitchFamily="18" charset="0"/>
                <a:cs typeface="Times New Roman" panose="02020603050405020304" pitchFamily="18" charset="0"/>
              </a:rPr>
              <a:t>a</a:t>
            </a:r>
            <a:r>
              <a:rPr lang="fr-FR" sz="1600" dirty="0">
                <a:latin typeface="Times New Roman" panose="02020603050405020304" pitchFamily="18" charset="0"/>
                <a:cs typeface="Times New Roman" panose="02020603050405020304" pitchFamily="18" charset="0"/>
              </a:rPr>
              <a:t>nise un </a:t>
            </a:r>
            <a:r>
              <a:rPr lang="fr-FR" sz="1600" b="1" dirty="0">
                <a:latin typeface="Times New Roman" panose="02020603050405020304" pitchFamily="18" charset="0"/>
                <a:cs typeface="Times New Roman" panose="02020603050405020304" pitchFamily="18" charset="0"/>
              </a:rPr>
              <a:t>s</a:t>
            </a:r>
            <a:r>
              <a:rPr lang="fr-FR" sz="1600" b="1" spc="5" dirty="0">
                <a:latin typeface="Times New Roman" panose="02020603050405020304" pitchFamily="18" charset="0"/>
                <a:cs typeface="Times New Roman" panose="02020603050405020304" pitchFamily="18" charset="0"/>
              </a:rPr>
              <a:t>e</a:t>
            </a:r>
            <a:r>
              <a:rPr lang="fr-FR" sz="1600" b="1" dirty="0">
                <a:latin typeface="Times New Roman" panose="02020603050405020304" pitchFamily="18" charset="0"/>
                <a:cs typeface="Times New Roman" panose="02020603050405020304" pitchFamily="18" charset="0"/>
              </a:rPr>
              <a:t>rvi</a:t>
            </a:r>
            <a:r>
              <a:rPr lang="fr-FR" sz="1600" b="1" spc="-5" dirty="0">
                <a:latin typeface="Times New Roman" panose="02020603050405020304" pitchFamily="18" charset="0"/>
                <a:cs typeface="Times New Roman" panose="02020603050405020304" pitchFamily="18" charset="0"/>
              </a:rPr>
              <a:t>c</a:t>
            </a:r>
            <a:r>
              <a:rPr lang="fr-FR" sz="1600" b="1" dirty="0">
                <a:latin typeface="Times New Roman" panose="02020603050405020304" pitchFamily="18" charset="0"/>
                <a:cs typeface="Times New Roman" panose="02020603050405020304" pitchFamily="18" charset="0"/>
              </a:rPr>
              <a:t>e</a:t>
            </a:r>
            <a:r>
              <a:rPr lang="fr-FR" sz="1600" b="1" spc="-5"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d</a:t>
            </a:r>
            <a:r>
              <a:rPr lang="fr-FR" sz="1600" b="1" spc="5" dirty="0">
                <a:latin typeface="Times New Roman" panose="02020603050405020304" pitchFamily="18" charset="0"/>
                <a:cs typeface="Times New Roman" panose="02020603050405020304" pitchFamily="18" charset="0"/>
              </a:rPr>
              <a:t>’</a:t>
            </a:r>
            <a:r>
              <a:rPr lang="fr-FR" sz="1600" b="1" spc="-5" dirty="0">
                <a:latin typeface="Times New Roman" panose="02020603050405020304" pitchFamily="18" charset="0"/>
                <a:cs typeface="Times New Roman" panose="02020603050405020304" pitchFamily="18" charset="0"/>
              </a:rPr>
              <a:t>acc</a:t>
            </a:r>
            <a:r>
              <a:rPr lang="fr-FR" sz="1600" b="1" spc="10" dirty="0">
                <a:latin typeface="Times New Roman" panose="02020603050405020304" pitchFamily="18" charset="0"/>
                <a:cs typeface="Times New Roman" panose="02020603050405020304" pitchFamily="18" charset="0"/>
              </a:rPr>
              <a:t>u</a:t>
            </a:r>
            <a:r>
              <a:rPr lang="fr-FR" sz="1600" b="1" spc="-5" dirty="0">
                <a:latin typeface="Times New Roman" panose="02020603050405020304" pitchFamily="18" charset="0"/>
                <a:cs typeface="Times New Roman" panose="02020603050405020304" pitchFamily="18" charset="0"/>
              </a:rPr>
              <a:t>e</a:t>
            </a:r>
            <a:r>
              <a:rPr lang="fr-FR" sz="1600" b="1" dirty="0">
                <a:latin typeface="Times New Roman" panose="02020603050405020304" pitchFamily="18" charset="0"/>
                <a:cs typeface="Times New Roman" panose="02020603050405020304" pitchFamily="18" charset="0"/>
              </a:rPr>
              <a:t>il</a:t>
            </a:r>
            <a:r>
              <a:rPr lang="fr-FR" sz="1600" b="1" spc="5"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tél</a:t>
            </a:r>
            <a:r>
              <a:rPr lang="fr-FR" sz="1600" b="1" spc="-5" dirty="0">
                <a:latin typeface="Times New Roman" panose="02020603050405020304" pitchFamily="18" charset="0"/>
                <a:cs typeface="Times New Roman" panose="02020603050405020304" pitchFamily="18" charset="0"/>
              </a:rPr>
              <a:t>é</a:t>
            </a:r>
            <a:r>
              <a:rPr lang="fr-FR" sz="1600" b="1" dirty="0">
                <a:latin typeface="Times New Roman" panose="02020603050405020304" pitchFamily="18" charset="0"/>
                <a:cs typeface="Times New Roman" panose="02020603050405020304" pitchFamily="18" charset="0"/>
              </a:rPr>
              <a:t>phonique </a:t>
            </a:r>
            <a:r>
              <a:rPr lang="fr-FR" sz="1600" b="1" spc="-5" dirty="0">
                <a:latin typeface="Times New Roman" panose="02020603050405020304" pitchFamily="18" charset="0"/>
                <a:cs typeface="Times New Roman" panose="02020603050405020304" pitchFamily="18" charset="0"/>
              </a:rPr>
              <a:t>e</a:t>
            </a:r>
            <a:r>
              <a:rPr lang="fr-FR" sz="1600" b="1" dirty="0">
                <a:latin typeface="Times New Roman" panose="02020603050405020304" pitchFamily="18" charset="0"/>
                <a:cs typeface="Times New Roman" panose="02020603050405020304" pitchFamily="18" charset="0"/>
              </a:rPr>
              <a:t>t d’</a:t>
            </a:r>
            <a:r>
              <a:rPr lang="fr-FR" sz="1600" b="1" spc="5" dirty="0">
                <a:latin typeface="Times New Roman" panose="02020603050405020304" pitchFamily="18" charset="0"/>
                <a:cs typeface="Times New Roman" panose="02020603050405020304" pitchFamily="18" charset="0"/>
              </a:rPr>
              <a:t>é</a:t>
            </a:r>
            <a:r>
              <a:rPr lang="fr-FR" sz="1600" b="1" spc="-5" dirty="0">
                <a:latin typeface="Times New Roman" panose="02020603050405020304" pitchFamily="18" charset="0"/>
                <a:cs typeface="Times New Roman" panose="02020603050405020304" pitchFamily="18" charset="0"/>
              </a:rPr>
              <a:t>c</a:t>
            </a:r>
            <a:r>
              <a:rPr lang="fr-FR" sz="1600" b="1" dirty="0">
                <a:latin typeface="Times New Roman" panose="02020603050405020304" pitchFamily="18" charset="0"/>
                <a:cs typeface="Times New Roman" panose="02020603050405020304" pitchFamily="18" charset="0"/>
              </a:rPr>
              <a:t>oute.</a:t>
            </a:r>
          </a:p>
          <a:p>
            <a:pPr marL="111760" marR="89535" algn="ctr">
              <a:lnSpc>
                <a:spcPct val="150000"/>
              </a:lnSpc>
              <a:spcAft>
                <a:spcPts val="0"/>
              </a:spcAft>
            </a:pPr>
            <a:r>
              <a:rPr lang="fr-FR" sz="1600" dirty="0">
                <a:latin typeface="Times New Roman" panose="02020603050405020304" pitchFamily="18" charset="0"/>
                <a:cs typeface="Times New Roman" panose="02020603050405020304" pitchFamily="18" charset="0"/>
              </a:rPr>
              <a:t>En </a:t>
            </a:r>
            <a:r>
              <a:rPr lang="fr-FR" sz="1600" spc="-5" dirty="0">
                <a:latin typeface="Times New Roman" panose="02020603050405020304" pitchFamily="18" charset="0"/>
                <a:cs typeface="Times New Roman" panose="02020603050405020304" pitchFamily="18" charset="0"/>
              </a:rPr>
              <a:t>ca</a:t>
            </a:r>
            <a:r>
              <a:rPr lang="fr-FR" sz="1600" dirty="0">
                <a:latin typeface="Times New Roman" panose="02020603050405020304" pitchFamily="18" charset="0"/>
                <a:cs typeface="Times New Roman" panose="02020603050405020304" pitchFamily="18" charset="0"/>
              </a:rPr>
              <a:t>s de </a:t>
            </a:r>
            <a:r>
              <a:rPr lang="fr-FR" sz="1600" spc="-5" dirty="0">
                <a:latin typeface="Times New Roman" panose="02020603050405020304" pitchFamily="18" charset="0"/>
                <a:cs typeface="Times New Roman" panose="02020603050405020304" pitchFamily="18" charset="0"/>
              </a:rPr>
              <a:t>non-respect</a:t>
            </a:r>
            <a:r>
              <a:rPr lang="fr-FR" sz="1600" dirty="0">
                <a:latin typeface="Times New Roman" panose="02020603050405020304" pitchFamily="18" charset="0"/>
                <a:cs typeface="Times New Roman" panose="02020603050405020304" pitchFamily="18" charset="0"/>
              </a:rPr>
              <a:t> de</a:t>
            </a:r>
            <a:r>
              <a:rPr lang="fr-FR" sz="1600" spc="10" dirty="0">
                <a:latin typeface="Times New Roman" panose="02020603050405020304" pitchFamily="18" charset="0"/>
                <a:cs typeface="Times New Roman" panose="02020603050405020304" pitchFamily="18" charset="0"/>
              </a:rPr>
              <a:t> </a:t>
            </a:r>
            <a:r>
              <a:rPr lang="fr-FR" sz="1600" dirty="0">
                <a:latin typeface="Times New Roman" panose="02020603050405020304" pitchFamily="18" charset="0"/>
                <a:cs typeface="Times New Roman" panose="02020603050405020304" pitchFamily="18" charset="0"/>
              </a:rPr>
              <a:t>la </a:t>
            </a:r>
            <a:r>
              <a:rPr lang="fr-FR" sz="1600" spc="-5" dirty="0">
                <a:latin typeface="Times New Roman" panose="02020603050405020304" pitchFamily="18" charset="0"/>
                <a:cs typeface="Times New Roman" panose="02020603050405020304" pitchFamily="18" charset="0"/>
              </a:rPr>
              <a:t>r</a:t>
            </a:r>
            <a:r>
              <a:rPr lang="fr-FR" sz="1600" spc="5" dirty="0">
                <a:latin typeface="Times New Roman" panose="02020603050405020304" pitchFamily="18" charset="0"/>
                <a:cs typeface="Times New Roman" panose="02020603050405020304" pitchFamily="18" charset="0"/>
              </a:rPr>
              <a:t>é</a:t>
            </a:r>
            <a:r>
              <a:rPr lang="fr-FR" sz="1600" spc="-10" dirty="0">
                <a:latin typeface="Times New Roman" panose="02020603050405020304" pitchFamily="18" charset="0"/>
                <a:cs typeface="Times New Roman" panose="02020603050405020304" pitchFamily="18" charset="0"/>
              </a:rPr>
              <a:t>g</a:t>
            </a:r>
            <a:r>
              <a:rPr lang="fr-FR" sz="1600" dirty="0">
                <a:latin typeface="Times New Roman" panose="02020603050405020304" pitchFamily="18" charset="0"/>
                <a:cs typeface="Times New Roman" panose="02020603050405020304" pitchFamily="18" charset="0"/>
              </a:rPr>
              <a:t>lem</a:t>
            </a:r>
            <a:r>
              <a:rPr lang="fr-FR" sz="1600" spc="-5"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ntation p</a:t>
            </a:r>
            <a:r>
              <a:rPr lang="fr-FR" sz="1600" spc="10" dirty="0">
                <a:latin typeface="Times New Roman" panose="02020603050405020304" pitchFamily="18" charset="0"/>
                <a:cs typeface="Times New Roman" panose="02020603050405020304" pitchFamily="18" charset="0"/>
              </a:rPr>
              <a:t>a</a:t>
            </a:r>
            <a:r>
              <a:rPr lang="fr-FR" sz="1600" dirty="0">
                <a:latin typeface="Times New Roman" panose="02020603050405020304" pitchFamily="18" charset="0"/>
                <a:cs typeface="Times New Roman" panose="02020603050405020304" pitchFamily="18" charset="0"/>
              </a:rPr>
              <a:t>r le</a:t>
            </a:r>
            <a:r>
              <a:rPr lang="fr-FR" sz="1600" spc="-5" dirty="0">
                <a:latin typeface="Times New Roman" panose="02020603050405020304" pitchFamily="18" charset="0"/>
                <a:cs typeface="Times New Roman" panose="02020603050405020304" pitchFamily="18" charset="0"/>
              </a:rPr>
              <a:t> </a:t>
            </a:r>
            <a:r>
              <a:rPr lang="fr-FR" sz="1600" spc="5" dirty="0">
                <a:latin typeface="Times New Roman" panose="02020603050405020304" pitchFamily="18" charset="0"/>
                <a:cs typeface="Times New Roman" panose="02020603050405020304" pitchFamily="18" charset="0"/>
              </a:rPr>
              <a:t>f</a:t>
            </a:r>
            <a:r>
              <a:rPr lang="fr-FR" sz="1600" dirty="0">
                <a:latin typeface="Times New Roman" panose="02020603050405020304" pitchFamily="18" charset="0"/>
                <a:cs typeface="Times New Roman" panose="02020603050405020304" pitchFamily="18" charset="0"/>
              </a:rPr>
              <a:t>umeu</a:t>
            </a:r>
            <a:r>
              <a:rPr lang="fr-FR" sz="1600" spc="-5" dirty="0">
                <a:latin typeface="Times New Roman" panose="02020603050405020304" pitchFamily="18" charset="0"/>
                <a:cs typeface="Times New Roman" panose="02020603050405020304" pitchFamily="18" charset="0"/>
              </a:rPr>
              <a:t>r</a:t>
            </a:r>
            <a:r>
              <a:rPr lang="fr-FR" sz="1600" dirty="0">
                <a:latin typeface="Times New Roman" panose="02020603050405020304" pitchFamily="18" charset="0"/>
                <a:cs typeface="Times New Roman" panose="02020603050405020304" pitchFamily="18" charset="0"/>
              </a:rPr>
              <a:t>, l’ État pr</a:t>
            </a:r>
            <a:r>
              <a:rPr lang="fr-FR" sz="1600" spc="-5" dirty="0">
                <a:latin typeface="Times New Roman" panose="02020603050405020304" pitchFamily="18" charset="0"/>
                <a:cs typeface="Times New Roman" panose="02020603050405020304" pitchFamily="18" charset="0"/>
              </a:rPr>
              <a:t>é</a:t>
            </a:r>
            <a:r>
              <a:rPr lang="fr-FR" sz="1600" dirty="0">
                <a:latin typeface="Times New Roman" panose="02020603050405020304" pitchFamily="18" charset="0"/>
                <a:cs typeface="Times New Roman" panose="02020603050405020304" pitchFamily="18" charset="0"/>
              </a:rPr>
              <a:t>voit</a:t>
            </a:r>
            <a:r>
              <a:rPr lang="fr-FR" sz="1600" spc="5" dirty="0">
                <a:latin typeface="Times New Roman" panose="02020603050405020304" pitchFamily="18" charset="0"/>
                <a:cs typeface="Times New Roman" panose="02020603050405020304" pitchFamily="18" charset="0"/>
              </a:rPr>
              <a:t> </a:t>
            </a:r>
            <a:r>
              <a:rPr lang="fr-FR" sz="1600" dirty="0">
                <a:latin typeface="Times New Roman" panose="02020603050405020304" pitchFamily="18" charset="0"/>
                <a:cs typeface="Times New Roman" panose="02020603050405020304" pitchFamily="18" charset="0"/>
              </a:rPr>
              <a:t>pl</a:t>
            </a:r>
            <a:r>
              <a:rPr lang="fr-FR" sz="1600" spc="15" dirty="0">
                <a:latin typeface="Times New Roman" panose="02020603050405020304" pitchFamily="18" charset="0"/>
                <a:cs typeface="Times New Roman" panose="02020603050405020304" pitchFamily="18" charset="0"/>
              </a:rPr>
              <a:t>u</a:t>
            </a:r>
            <a:r>
              <a:rPr lang="fr-FR" sz="1600" dirty="0">
                <a:latin typeface="Times New Roman" panose="02020603050405020304" pitchFamily="18" charset="0"/>
                <a:cs typeface="Times New Roman" panose="02020603050405020304" pitchFamily="18" charset="0"/>
              </a:rPr>
              <a:t>sieu</a:t>
            </a:r>
            <a:r>
              <a:rPr lang="fr-FR" sz="1600" spc="-5" dirty="0">
                <a:latin typeface="Times New Roman" panose="02020603050405020304" pitchFamily="18" charset="0"/>
                <a:cs typeface="Times New Roman" panose="02020603050405020304" pitchFamily="18" charset="0"/>
              </a:rPr>
              <a:t>r</a:t>
            </a:r>
            <a:r>
              <a:rPr lang="fr-FR" sz="1600" dirty="0">
                <a:latin typeface="Times New Roman" panose="02020603050405020304" pitchFamily="18" charset="0"/>
                <a:cs typeface="Times New Roman" panose="02020603050405020304" pitchFamily="18" charset="0"/>
              </a:rPr>
              <a:t>s </a:t>
            </a:r>
            <a:r>
              <a:rPr lang="fr-FR" sz="1600" spc="15" dirty="0">
                <a:latin typeface="Times New Roman" panose="02020603050405020304" pitchFamily="18" charset="0"/>
                <a:cs typeface="Times New Roman" panose="02020603050405020304" pitchFamily="18" charset="0"/>
              </a:rPr>
              <a:t>t</a:t>
            </a:r>
            <a:r>
              <a:rPr lang="fr-FR" sz="1600" spc="-25" dirty="0">
                <a:latin typeface="Times New Roman" panose="02020603050405020304" pitchFamily="18" charset="0"/>
                <a:cs typeface="Times New Roman" panose="02020603050405020304" pitchFamily="18" charset="0"/>
              </a:rPr>
              <a:t>y</a:t>
            </a:r>
            <a:r>
              <a:rPr lang="fr-FR" sz="1600" spc="10" dirty="0">
                <a:latin typeface="Times New Roman" panose="02020603050405020304" pitchFamily="18" charset="0"/>
                <a:cs typeface="Times New Roman" panose="02020603050405020304" pitchFamily="18" charset="0"/>
              </a:rPr>
              <a:t>p</a:t>
            </a:r>
            <a:r>
              <a:rPr lang="fr-FR" sz="1600" spc="-5"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s de </a:t>
            </a:r>
            <a:r>
              <a:rPr lang="fr-FR" sz="1600" b="1" dirty="0">
                <a:latin typeface="Times New Roman" panose="02020603050405020304" pitchFamily="18" charset="0"/>
                <a:cs typeface="Times New Roman" panose="02020603050405020304" pitchFamily="18" charset="0"/>
              </a:rPr>
              <a:t>s</a:t>
            </a:r>
            <a:r>
              <a:rPr lang="fr-FR" sz="1600" b="1" spc="-5" dirty="0">
                <a:latin typeface="Times New Roman" panose="02020603050405020304" pitchFamily="18" charset="0"/>
                <a:cs typeface="Times New Roman" panose="02020603050405020304" pitchFamily="18" charset="0"/>
              </a:rPr>
              <a:t>a</a:t>
            </a:r>
            <a:r>
              <a:rPr lang="fr-FR" sz="1600" b="1" spc="10" dirty="0">
                <a:latin typeface="Times New Roman" panose="02020603050405020304" pitchFamily="18" charset="0"/>
                <a:cs typeface="Times New Roman" panose="02020603050405020304" pitchFamily="18" charset="0"/>
              </a:rPr>
              <a:t>n</a:t>
            </a:r>
            <a:r>
              <a:rPr lang="fr-FR" sz="1600" b="1" spc="-5" dirty="0">
                <a:latin typeface="Times New Roman" panose="02020603050405020304" pitchFamily="18" charset="0"/>
                <a:cs typeface="Times New Roman" panose="02020603050405020304" pitchFamily="18" charset="0"/>
              </a:rPr>
              <a:t>c</a:t>
            </a:r>
            <a:r>
              <a:rPr lang="fr-FR" sz="1600" b="1" dirty="0">
                <a:latin typeface="Times New Roman" panose="02020603050405020304" pitchFamily="18" charset="0"/>
                <a:cs typeface="Times New Roman" panose="02020603050405020304" pitchFamily="18" charset="0"/>
              </a:rPr>
              <a:t>t</a:t>
            </a:r>
            <a:r>
              <a:rPr lang="fr-FR" sz="1600" b="1" spc="5" dirty="0">
                <a:latin typeface="Times New Roman" panose="02020603050405020304" pitchFamily="18" charset="0"/>
                <a:cs typeface="Times New Roman" panose="02020603050405020304" pitchFamily="18" charset="0"/>
              </a:rPr>
              <a:t>i</a:t>
            </a:r>
            <a:r>
              <a:rPr lang="fr-FR" sz="1600" b="1" dirty="0">
                <a:latin typeface="Times New Roman" panose="02020603050405020304" pitchFamily="18" charset="0"/>
                <a:cs typeface="Times New Roman" panose="02020603050405020304" pitchFamily="18" charset="0"/>
              </a:rPr>
              <a:t>ons </a:t>
            </a:r>
            <a:r>
              <a:rPr lang="fr-FR" sz="1600" b="1" spc="-5" dirty="0">
                <a:latin typeface="Times New Roman" panose="02020603050405020304" pitchFamily="18" charset="0"/>
                <a:cs typeface="Times New Roman" panose="02020603050405020304" pitchFamily="18" charset="0"/>
              </a:rPr>
              <a:t>a</a:t>
            </a:r>
            <a:r>
              <a:rPr lang="fr-FR" sz="1600" b="1" dirty="0">
                <a:latin typeface="Times New Roman" panose="02020603050405020304" pitchFamily="18" charset="0"/>
                <a:cs typeface="Times New Roman" panose="02020603050405020304" pitchFamily="18" charset="0"/>
              </a:rPr>
              <a:t>l</a:t>
            </a:r>
            <a:r>
              <a:rPr lang="fr-FR" sz="1600" b="1" spc="5" dirty="0">
                <a:latin typeface="Times New Roman" panose="02020603050405020304" pitchFamily="18" charset="0"/>
                <a:cs typeface="Times New Roman" panose="02020603050405020304" pitchFamily="18" charset="0"/>
              </a:rPr>
              <a:t>l</a:t>
            </a:r>
            <a:r>
              <a:rPr lang="fr-FR" sz="1600" b="1" spc="-5" dirty="0">
                <a:latin typeface="Times New Roman" panose="02020603050405020304" pitchFamily="18" charset="0"/>
                <a:cs typeface="Times New Roman" panose="02020603050405020304" pitchFamily="18" charset="0"/>
              </a:rPr>
              <a:t>a</a:t>
            </a:r>
            <a:r>
              <a:rPr lang="fr-FR" sz="1600" b="1" dirty="0">
                <a:latin typeface="Times New Roman" panose="02020603050405020304" pitchFamily="18" charset="0"/>
                <a:cs typeface="Times New Roman" panose="02020603050405020304" pitchFamily="18" charset="0"/>
              </a:rPr>
              <a:t>nt de l</a:t>
            </a:r>
            <a:r>
              <a:rPr lang="fr-FR" sz="1600" b="1" spc="-5" dirty="0">
                <a:latin typeface="Times New Roman" panose="02020603050405020304" pitchFamily="18" charset="0"/>
                <a:cs typeface="Times New Roman" panose="02020603050405020304" pitchFamily="18" charset="0"/>
              </a:rPr>
              <a:t>’a</a:t>
            </a:r>
            <a:r>
              <a:rPr lang="fr-FR" sz="1600" b="1" dirty="0">
                <a:latin typeface="Times New Roman" panose="02020603050405020304" pitchFamily="18" charset="0"/>
                <a:cs typeface="Times New Roman" panose="02020603050405020304" pitchFamily="18" charset="0"/>
              </a:rPr>
              <a:t>men</a:t>
            </a:r>
            <a:r>
              <a:rPr lang="fr-FR" sz="1600" b="1" spc="10" dirty="0">
                <a:latin typeface="Times New Roman" panose="02020603050405020304" pitchFamily="18" charset="0"/>
                <a:cs typeface="Times New Roman" panose="02020603050405020304" pitchFamily="18" charset="0"/>
              </a:rPr>
              <a:t>d</a:t>
            </a:r>
            <a:r>
              <a:rPr lang="fr-FR" sz="1600" b="1" dirty="0">
                <a:latin typeface="Times New Roman" panose="02020603050405020304" pitchFamily="18" charset="0"/>
                <a:cs typeface="Times New Roman" panose="02020603050405020304" pitchFamily="18" charset="0"/>
              </a:rPr>
              <a:t>e</a:t>
            </a:r>
            <a:r>
              <a:rPr lang="fr-FR" sz="1600" b="1" spc="-5"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à</a:t>
            </a:r>
            <a:r>
              <a:rPr lang="fr-FR" sz="1600" b="1" spc="-5"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d</a:t>
            </a:r>
            <a:r>
              <a:rPr lang="fr-FR" sz="1600" b="1" spc="-5" dirty="0">
                <a:latin typeface="Times New Roman" panose="02020603050405020304" pitchFamily="18" charset="0"/>
                <a:cs typeface="Times New Roman" panose="02020603050405020304" pitchFamily="18" charset="0"/>
              </a:rPr>
              <a:t>e</a:t>
            </a:r>
            <a:r>
              <a:rPr lang="fr-FR" sz="1600" b="1" dirty="0">
                <a:latin typeface="Times New Roman" panose="02020603050405020304" pitchFamily="18" charset="0"/>
                <a:cs typeface="Times New Roman" panose="02020603050405020304" pitchFamily="18" charset="0"/>
              </a:rPr>
              <a:t>s</a:t>
            </a:r>
            <a:r>
              <a:rPr lang="fr-FR" sz="1600" b="1" spc="10"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p</a:t>
            </a:r>
            <a:r>
              <a:rPr lang="fr-FR" sz="1600" b="1" spc="-5" dirty="0">
                <a:latin typeface="Times New Roman" panose="02020603050405020304" pitchFamily="18" charset="0"/>
                <a:cs typeface="Times New Roman" panose="02020603050405020304" pitchFamily="18" charset="0"/>
              </a:rPr>
              <a:t>e</a:t>
            </a:r>
            <a:r>
              <a:rPr lang="fr-FR" sz="1600" b="1" dirty="0">
                <a:latin typeface="Times New Roman" panose="02020603050405020304" pitchFamily="18" charset="0"/>
                <a:cs typeface="Times New Roman" panose="02020603050405020304" pitchFamily="18" charset="0"/>
              </a:rPr>
              <a:t>ines de</a:t>
            </a:r>
            <a:r>
              <a:rPr lang="fr-FR" sz="1600" b="1" spc="-5" dirty="0">
                <a:latin typeface="Times New Roman" panose="02020603050405020304" pitchFamily="18" charset="0"/>
                <a:cs typeface="Times New Roman" panose="02020603050405020304" pitchFamily="18" charset="0"/>
              </a:rPr>
              <a:t> </a:t>
            </a:r>
            <a:r>
              <a:rPr lang="fr-FR" sz="1600" b="1" dirty="0">
                <a:latin typeface="Times New Roman" panose="02020603050405020304" pitchFamily="18" charset="0"/>
                <a:cs typeface="Times New Roman" panose="02020603050405020304" pitchFamily="18" charset="0"/>
              </a:rPr>
              <a:t>prison.</a:t>
            </a:r>
          </a:p>
          <a:p>
            <a:pPr marL="111760" marR="89535" algn="ctr">
              <a:lnSpc>
                <a:spcPts val="1000"/>
              </a:lnSpc>
              <a:spcAft>
                <a:spcPts val="0"/>
              </a:spcAft>
            </a:pPr>
            <a:r>
              <a:rPr lang="fr-FR" sz="1600" dirty="0">
                <a:latin typeface="Times New Roman" panose="02020603050405020304" pitchFamily="18" charset="0"/>
                <a:cs typeface="Times New Roman" panose="02020603050405020304" pitchFamily="18" charset="0"/>
              </a:rPr>
              <a:t> </a:t>
            </a:r>
          </a:p>
          <a:p>
            <a:pPr marL="111760" marR="89535" algn="ctr">
              <a:lnSpc>
                <a:spcPts val="1000"/>
              </a:lnSpc>
              <a:spcAft>
                <a:spcPts val="0"/>
              </a:spcAft>
            </a:pPr>
            <a:r>
              <a:rPr lang="fr-FR" sz="1600" dirty="0">
                <a:latin typeface="Times New Roman" panose="02020603050405020304" pitchFamily="18" charset="0"/>
                <a:cs typeface="Times New Roman" panose="02020603050405020304" pitchFamily="18" charset="0"/>
              </a:rPr>
              <a:t> </a:t>
            </a:r>
          </a:p>
          <a:p>
            <a:pPr marL="111760" marR="89535" algn="ctr">
              <a:lnSpc>
                <a:spcPct val="150000"/>
              </a:lnSpc>
              <a:spcAft>
                <a:spcPts val="0"/>
              </a:spcAft>
            </a:pPr>
            <a:r>
              <a:rPr lang="fr-FR" sz="1600" spc="5" dirty="0">
                <a:latin typeface="Times New Roman" panose="02020603050405020304" pitchFamily="18" charset="0"/>
                <a:cs typeface="Times New Roman" panose="02020603050405020304" pitchFamily="18" charset="0"/>
              </a:rPr>
              <a:t>S</a:t>
            </a:r>
            <a:r>
              <a:rPr lang="fr-FR" sz="1600" dirty="0">
                <a:latin typeface="Times New Roman" panose="02020603050405020304" pitchFamily="18" charset="0"/>
                <a:cs typeface="Times New Roman" panose="02020603050405020304" pitchFamily="18" charset="0"/>
              </a:rPr>
              <a:t>i</a:t>
            </a:r>
            <a:r>
              <a:rPr lang="fr-FR" sz="1600" spc="5" dirty="0">
                <a:latin typeface="Times New Roman" panose="02020603050405020304" pitchFamily="18" charset="0"/>
                <a:cs typeface="Times New Roman" panose="02020603050405020304" pitchFamily="18" charset="0"/>
              </a:rPr>
              <a:t> </a:t>
            </a:r>
            <a:r>
              <a:rPr lang="fr-FR" sz="1600" spc="-5" dirty="0">
                <a:latin typeface="Times New Roman" panose="02020603050405020304" pitchFamily="18" charset="0"/>
                <a:cs typeface="Times New Roman" panose="02020603050405020304" pitchFamily="18" charset="0"/>
              </a:rPr>
              <a:t>ce</a:t>
            </a:r>
            <a:r>
              <a:rPr lang="fr-FR" sz="1600" dirty="0">
                <a:latin typeface="Times New Roman" panose="02020603050405020304" pitchFamily="18" charset="0"/>
                <a:cs typeface="Times New Roman" panose="02020603050405020304" pitchFamily="18" charset="0"/>
              </a:rPr>
              <a:t>s m</a:t>
            </a:r>
            <a:r>
              <a:rPr lang="fr-FR" sz="1600" spc="-5"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s</a:t>
            </a:r>
            <a:r>
              <a:rPr lang="fr-FR" sz="1600" spc="5" dirty="0">
                <a:latin typeface="Times New Roman" panose="02020603050405020304" pitchFamily="18" charset="0"/>
                <a:cs typeface="Times New Roman" panose="02020603050405020304" pitchFamily="18" charset="0"/>
              </a:rPr>
              <a:t>u</a:t>
            </a:r>
            <a:r>
              <a:rPr lang="fr-FR" sz="1600" spc="-5" dirty="0">
                <a:latin typeface="Times New Roman" panose="02020603050405020304" pitchFamily="18" charset="0"/>
                <a:cs typeface="Times New Roman" panose="02020603050405020304" pitchFamily="18" charset="0"/>
              </a:rPr>
              <a:t>re</a:t>
            </a:r>
            <a:r>
              <a:rPr lang="fr-FR" sz="1600" dirty="0">
                <a:latin typeface="Times New Roman" panose="02020603050405020304" pitchFamily="18" charset="0"/>
                <a:cs typeface="Times New Roman" panose="02020603050405020304" pitchFamily="18" charset="0"/>
              </a:rPr>
              <a:t>s</a:t>
            </a:r>
            <a:r>
              <a:rPr lang="fr-FR" sz="1600" spc="5" dirty="0">
                <a:latin typeface="Times New Roman" panose="02020603050405020304" pitchFamily="18" charset="0"/>
                <a:cs typeface="Times New Roman" panose="02020603050405020304" pitchFamily="18" charset="0"/>
              </a:rPr>
              <a:t> é</a:t>
            </a:r>
            <a:r>
              <a:rPr lang="fr-FR" sz="1600" dirty="0">
                <a:latin typeface="Times New Roman" panose="02020603050405020304" pitchFamily="18" charset="0"/>
                <a:cs typeface="Times New Roman" panose="02020603050405020304" pitchFamily="18" charset="0"/>
              </a:rPr>
              <a:t>tai</a:t>
            </a:r>
            <a:r>
              <a:rPr lang="fr-FR" sz="1600" spc="-5" dirty="0">
                <a:latin typeface="Times New Roman" panose="02020603050405020304" pitchFamily="18" charset="0"/>
                <a:cs typeface="Times New Roman" panose="02020603050405020304" pitchFamily="18" charset="0"/>
              </a:rPr>
              <a:t>e</a:t>
            </a:r>
            <a:r>
              <a:rPr lang="fr-FR" sz="1600" spc="5" dirty="0">
                <a:latin typeface="Times New Roman" panose="02020603050405020304" pitchFamily="18" charset="0"/>
                <a:cs typeface="Times New Roman" panose="02020603050405020304" pitchFamily="18" charset="0"/>
              </a:rPr>
              <a:t>n</a:t>
            </a:r>
            <a:r>
              <a:rPr lang="fr-FR" sz="1600" dirty="0">
                <a:latin typeface="Times New Roman" panose="02020603050405020304" pitchFamily="18" charset="0"/>
                <a:cs typeface="Times New Roman" panose="02020603050405020304" pitchFamily="18" charset="0"/>
              </a:rPr>
              <a:t>t </a:t>
            </a:r>
            <a:r>
              <a:rPr lang="fr-FR" sz="1600" spc="5" dirty="0">
                <a:latin typeface="Times New Roman" panose="02020603050405020304" pitchFamily="18" charset="0"/>
                <a:cs typeface="Times New Roman" panose="02020603050405020304" pitchFamily="18" charset="0"/>
              </a:rPr>
              <a:t>app</a:t>
            </a:r>
            <a:r>
              <a:rPr lang="fr-FR" sz="1600" dirty="0">
                <a:latin typeface="Times New Roman" panose="02020603050405020304" pitchFamily="18" charset="0"/>
                <a:cs typeface="Times New Roman" panose="02020603050405020304" pitchFamily="18" charset="0"/>
              </a:rPr>
              <a:t>l</a:t>
            </a:r>
            <a:r>
              <a:rPr lang="fr-FR" sz="1600" spc="-5" dirty="0">
                <a:latin typeface="Times New Roman" panose="02020603050405020304" pitchFamily="18" charset="0"/>
                <a:cs typeface="Times New Roman" panose="02020603050405020304" pitchFamily="18" charset="0"/>
              </a:rPr>
              <a:t>i</a:t>
            </a:r>
            <a:r>
              <a:rPr lang="fr-FR" sz="1600" spc="5" dirty="0">
                <a:latin typeface="Times New Roman" panose="02020603050405020304" pitchFamily="18" charset="0"/>
                <a:cs typeface="Times New Roman" panose="02020603050405020304" pitchFamily="18" charset="0"/>
              </a:rPr>
              <a:t>qu</a:t>
            </a:r>
            <a:r>
              <a:rPr lang="fr-FR" sz="1600" spc="-5" dirty="0">
                <a:latin typeface="Times New Roman" panose="02020603050405020304" pitchFamily="18" charset="0"/>
                <a:cs typeface="Times New Roman" panose="02020603050405020304" pitchFamily="18" charset="0"/>
              </a:rPr>
              <a:t>é</a:t>
            </a:r>
            <a:r>
              <a:rPr lang="fr-FR" sz="1600" spc="5"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s </a:t>
            </a:r>
            <a:r>
              <a:rPr lang="fr-FR" sz="1600" spc="-5"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n</a:t>
            </a:r>
            <a:r>
              <a:rPr lang="fr-FR" sz="1600" spc="5" dirty="0">
                <a:latin typeface="Times New Roman" panose="02020603050405020304" pitchFamily="18" charset="0"/>
                <a:cs typeface="Times New Roman" panose="02020603050405020304" pitchFamily="18" charset="0"/>
              </a:rPr>
              <a:t> </a:t>
            </a:r>
            <a:r>
              <a:rPr lang="fr-FR" sz="1600" spc="-15" dirty="0">
                <a:latin typeface="Times New Roman" panose="02020603050405020304" pitchFamily="18" charset="0"/>
                <a:cs typeface="Times New Roman" panose="02020603050405020304" pitchFamily="18" charset="0"/>
              </a:rPr>
              <a:t>F</a:t>
            </a:r>
            <a:r>
              <a:rPr lang="fr-FR" sz="1600" spc="-5" dirty="0">
                <a:latin typeface="Times New Roman" panose="02020603050405020304" pitchFamily="18" charset="0"/>
                <a:cs typeface="Times New Roman" panose="02020603050405020304" pitchFamily="18" charset="0"/>
              </a:rPr>
              <a:t>r</a:t>
            </a:r>
            <a:r>
              <a:rPr lang="fr-FR" sz="1600" dirty="0">
                <a:latin typeface="Times New Roman" panose="02020603050405020304" pitchFamily="18" charset="0"/>
                <a:cs typeface="Times New Roman" panose="02020603050405020304" pitchFamily="18" charset="0"/>
              </a:rPr>
              <a:t>a</a:t>
            </a:r>
            <a:r>
              <a:rPr lang="fr-FR" sz="1600" spc="5" dirty="0">
                <a:latin typeface="Times New Roman" panose="02020603050405020304" pitchFamily="18" charset="0"/>
                <a:cs typeface="Times New Roman" panose="02020603050405020304" pitchFamily="18" charset="0"/>
              </a:rPr>
              <a:t>nc</a:t>
            </a:r>
            <a:r>
              <a:rPr lang="fr-FR" sz="1600" spc="-5"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 </a:t>
            </a:r>
            <a:r>
              <a:rPr lang="fr-FR" sz="1600" spc="5" dirty="0">
                <a:latin typeface="Times New Roman" panose="02020603050405020304" pitchFamily="18" charset="0"/>
                <a:cs typeface="Times New Roman" panose="02020603050405020304" pitchFamily="18" charset="0"/>
              </a:rPr>
              <a:t>d</a:t>
            </a:r>
            <a:r>
              <a:rPr lang="fr-FR" sz="1600" dirty="0">
                <a:latin typeface="Times New Roman" panose="02020603050405020304" pitchFamily="18" charset="0"/>
                <a:cs typeface="Times New Roman" panose="02020603050405020304" pitchFamily="18" charset="0"/>
              </a:rPr>
              <a:t>a</a:t>
            </a:r>
            <a:r>
              <a:rPr lang="fr-FR" sz="1600" spc="5" dirty="0">
                <a:latin typeface="Times New Roman" panose="02020603050405020304" pitchFamily="18" charset="0"/>
                <a:cs typeface="Times New Roman" panose="02020603050405020304" pitchFamily="18" charset="0"/>
              </a:rPr>
              <a:t>n</a:t>
            </a:r>
            <a:r>
              <a:rPr lang="fr-FR" sz="1600" dirty="0">
                <a:latin typeface="Times New Roman" panose="02020603050405020304" pitchFamily="18" charset="0"/>
                <a:cs typeface="Times New Roman" panose="02020603050405020304" pitchFamily="18" charset="0"/>
              </a:rPr>
              <a:t>s </a:t>
            </a:r>
            <a:r>
              <a:rPr lang="fr-FR" sz="1600" spc="5" dirty="0">
                <a:latin typeface="Times New Roman" panose="02020603050405020304" pitchFamily="18" charset="0"/>
                <a:cs typeface="Times New Roman" panose="02020603050405020304" pitchFamily="18" charset="0"/>
              </a:rPr>
              <a:t>qu</a:t>
            </a:r>
            <a:r>
              <a:rPr lang="fr-FR" sz="1600" spc="-5"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l</a:t>
            </a:r>
            <a:r>
              <a:rPr lang="fr-FR" sz="1600" spc="5" dirty="0">
                <a:latin typeface="Times New Roman" panose="02020603050405020304" pitchFamily="18" charset="0"/>
                <a:cs typeface="Times New Roman" panose="02020603050405020304" pitchFamily="18" charset="0"/>
              </a:rPr>
              <a:t>l</a:t>
            </a:r>
            <a:r>
              <a:rPr lang="fr-FR" sz="1600" dirty="0">
                <a:latin typeface="Times New Roman" panose="02020603050405020304" pitchFamily="18" charset="0"/>
                <a:cs typeface="Times New Roman" panose="02020603050405020304" pitchFamily="18" charset="0"/>
              </a:rPr>
              <a:t>e</a:t>
            </a:r>
            <a:r>
              <a:rPr lang="fr-FR" sz="1600" spc="-5" dirty="0">
                <a:latin typeface="Times New Roman" panose="02020603050405020304" pitchFamily="18" charset="0"/>
                <a:cs typeface="Times New Roman" panose="02020603050405020304" pitchFamily="18" charset="0"/>
              </a:rPr>
              <a:t> </a:t>
            </a:r>
            <a:r>
              <a:rPr lang="fr-FR" sz="1600" spc="-15" dirty="0">
                <a:latin typeface="Times New Roman" panose="02020603050405020304" pitchFamily="18" charset="0"/>
                <a:cs typeface="Times New Roman" panose="02020603050405020304" pitchFamily="18" charset="0"/>
              </a:rPr>
              <a:t>m</a:t>
            </a:r>
            <a:r>
              <a:rPr lang="fr-FR" sz="1600" spc="-5"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s</a:t>
            </a:r>
            <a:r>
              <a:rPr lang="fr-FR" sz="1600" spc="5" dirty="0">
                <a:latin typeface="Times New Roman" panose="02020603050405020304" pitchFamily="18" charset="0"/>
                <a:cs typeface="Times New Roman" panose="02020603050405020304" pitchFamily="18" charset="0"/>
              </a:rPr>
              <a:t>u</a:t>
            </a:r>
            <a:r>
              <a:rPr lang="fr-FR" sz="1600" spc="-5" dirty="0">
                <a:latin typeface="Times New Roman" panose="02020603050405020304" pitchFamily="18" charset="0"/>
                <a:cs typeface="Times New Roman" panose="02020603050405020304" pitchFamily="18" charset="0"/>
              </a:rPr>
              <a:t>r</a:t>
            </a:r>
            <a:r>
              <a:rPr lang="fr-FR" sz="1600" dirty="0">
                <a:latin typeface="Times New Roman" panose="02020603050405020304" pitchFamily="18" charset="0"/>
                <a:cs typeface="Times New Roman" panose="02020603050405020304" pitchFamily="18" charset="0"/>
              </a:rPr>
              <a:t>e</a:t>
            </a:r>
            <a:r>
              <a:rPr lang="fr-FR" sz="1600" spc="-5" dirty="0">
                <a:latin typeface="Times New Roman" panose="02020603050405020304" pitchFamily="18" charset="0"/>
                <a:cs typeface="Times New Roman" panose="02020603050405020304" pitchFamily="18" charset="0"/>
              </a:rPr>
              <a:t> </a:t>
            </a:r>
            <a:r>
              <a:rPr lang="fr-FR" sz="1600" dirty="0">
                <a:latin typeface="Times New Roman" panose="02020603050405020304" pitchFamily="18" charset="0"/>
                <a:cs typeface="Times New Roman" panose="02020603050405020304" pitchFamily="18" charset="0"/>
              </a:rPr>
              <a:t>a</a:t>
            </a:r>
            <a:r>
              <a:rPr lang="fr-FR" sz="1600" spc="5" dirty="0">
                <a:latin typeface="Times New Roman" panose="02020603050405020304" pitchFamily="18" charset="0"/>
                <a:cs typeface="Times New Roman" panose="02020603050405020304" pitchFamily="18" charset="0"/>
              </a:rPr>
              <a:t>pp</a:t>
            </a:r>
            <a:r>
              <a:rPr lang="fr-FR" sz="1600" spc="-5" dirty="0">
                <a:latin typeface="Times New Roman" panose="02020603050405020304" pitchFamily="18" charset="0"/>
                <a:cs typeface="Times New Roman" panose="02020603050405020304" pitchFamily="18" charset="0"/>
              </a:rPr>
              <a:t>r</a:t>
            </a:r>
            <a:r>
              <a:rPr lang="fr-FR" sz="1600" spc="10" dirty="0">
                <a:latin typeface="Times New Roman" panose="02020603050405020304" pitchFamily="18" charset="0"/>
                <a:cs typeface="Times New Roman" panose="02020603050405020304" pitchFamily="18" charset="0"/>
              </a:rPr>
              <a:t>o</a:t>
            </a:r>
            <a:r>
              <a:rPr lang="fr-FR" sz="1600" spc="5" dirty="0">
                <a:latin typeface="Times New Roman" panose="02020603050405020304" pitchFamily="18" charset="0"/>
                <a:cs typeface="Times New Roman" panose="02020603050405020304" pitchFamily="18" charset="0"/>
              </a:rPr>
              <a:t>u</a:t>
            </a:r>
            <a:r>
              <a:rPr lang="fr-FR" sz="1600" dirty="0">
                <a:latin typeface="Times New Roman" panose="02020603050405020304" pitchFamily="18" charset="0"/>
                <a:cs typeface="Times New Roman" panose="02020603050405020304" pitchFamily="18" charset="0"/>
              </a:rPr>
              <a:t>v</a:t>
            </a:r>
            <a:r>
              <a:rPr lang="fr-FR" sz="1600" spc="-5" dirty="0">
                <a:latin typeface="Times New Roman" panose="02020603050405020304" pitchFamily="18" charset="0"/>
                <a:cs typeface="Times New Roman" panose="02020603050405020304" pitchFamily="18" charset="0"/>
              </a:rPr>
              <a:t>er</a:t>
            </a:r>
            <a:r>
              <a:rPr lang="fr-FR" sz="1600" dirty="0">
                <a:latin typeface="Times New Roman" panose="02020603050405020304" pitchFamily="18" charset="0"/>
                <a:cs typeface="Times New Roman" panose="02020603050405020304" pitchFamily="18" charset="0"/>
              </a:rPr>
              <a:t>ie</a:t>
            </a:r>
            <a:r>
              <a:rPr lang="fr-FR" sz="1600" spc="15" dirty="0">
                <a:latin typeface="Times New Roman" panose="02020603050405020304" pitchFamily="18" charset="0"/>
                <a:cs typeface="Times New Roman" panose="02020603050405020304" pitchFamily="18" charset="0"/>
              </a:rPr>
              <a:t>z</a:t>
            </a:r>
            <a:r>
              <a:rPr lang="fr-FR" sz="1600" spc="-5"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vo</a:t>
            </a:r>
            <a:r>
              <a:rPr lang="fr-FR" sz="1600" spc="5" dirty="0">
                <a:latin typeface="Times New Roman" panose="02020603050405020304" pitchFamily="18" charset="0"/>
                <a:cs typeface="Times New Roman" panose="02020603050405020304" pitchFamily="18" charset="0"/>
              </a:rPr>
              <a:t>u</a:t>
            </a:r>
            <a:r>
              <a:rPr lang="fr-FR" sz="1600" dirty="0">
                <a:latin typeface="Times New Roman" panose="02020603050405020304" pitchFamily="18" charset="0"/>
                <a:cs typeface="Times New Roman" panose="02020603050405020304" pitchFamily="18" charset="0"/>
              </a:rPr>
              <a:t>s </a:t>
            </a:r>
            <a:r>
              <a:rPr lang="fr-FR" sz="1600" spc="5" dirty="0">
                <a:latin typeface="Times New Roman" panose="02020603050405020304" pitchFamily="18" charset="0"/>
                <a:cs typeface="Times New Roman" panose="02020603050405020304" pitchFamily="18" charset="0"/>
              </a:rPr>
              <a:t>c</a:t>
            </a:r>
            <a:r>
              <a:rPr lang="fr-FR" sz="1600" spc="-5" dirty="0">
                <a:latin typeface="Times New Roman" panose="02020603050405020304" pitchFamily="18" charset="0"/>
                <a:cs typeface="Times New Roman" panose="02020603050405020304" pitchFamily="18" charset="0"/>
              </a:rPr>
              <a:t>e</a:t>
            </a:r>
            <a:r>
              <a:rPr lang="fr-FR" sz="1600" dirty="0">
                <a:latin typeface="Times New Roman" panose="02020603050405020304" pitchFamily="18" charset="0"/>
                <a:cs typeface="Times New Roman" panose="02020603050405020304" pitchFamily="18" charset="0"/>
              </a:rPr>
              <a:t>t</a:t>
            </a:r>
            <a:r>
              <a:rPr lang="fr-FR" sz="1600" spc="5" dirty="0">
                <a:latin typeface="Times New Roman" panose="02020603050405020304" pitchFamily="18" charset="0"/>
                <a:cs typeface="Times New Roman" panose="02020603050405020304" pitchFamily="18" charset="0"/>
              </a:rPr>
              <a:t>t</a:t>
            </a:r>
            <a:r>
              <a:rPr lang="fr-FR" sz="1600" dirty="0">
                <a:latin typeface="Times New Roman" panose="02020603050405020304" pitchFamily="18" charset="0"/>
                <a:cs typeface="Times New Roman" panose="02020603050405020304" pitchFamily="18" charset="0"/>
              </a:rPr>
              <a:t>e</a:t>
            </a:r>
            <a:r>
              <a:rPr lang="fr-FR" sz="1600" spc="-5" dirty="0">
                <a:latin typeface="Times New Roman" panose="02020603050405020304" pitchFamily="18" charset="0"/>
                <a:cs typeface="Times New Roman" panose="02020603050405020304" pitchFamily="18" charset="0"/>
              </a:rPr>
              <a:t> </a:t>
            </a:r>
            <a:r>
              <a:rPr lang="fr-FR" sz="1600" spc="5" dirty="0">
                <a:latin typeface="Times New Roman" panose="02020603050405020304" pitchFamily="18" charset="0"/>
                <a:cs typeface="Times New Roman" panose="02020603050405020304" pitchFamily="18" charset="0"/>
              </a:rPr>
              <a:t>p</a:t>
            </a:r>
            <a:r>
              <a:rPr lang="fr-FR" sz="1600" dirty="0">
                <a:latin typeface="Times New Roman" panose="02020603050405020304" pitchFamily="18" charset="0"/>
                <a:cs typeface="Times New Roman" panose="02020603050405020304" pitchFamily="18" charset="0"/>
              </a:rPr>
              <a:t>ol</a:t>
            </a:r>
            <a:r>
              <a:rPr lang="fr-FR" sz="1600" spc="5" dirty="0">
                <a:latin typeface="Times New Roman" panose="02020603050405020304" pitchFamily="18" charset="0"/>
                <a:cs typeface="Times New Roman" panose="02020603050405020304" pitchFamily="18" charset="0"/>
              </a:rPr>
              <a:t>i</a:t>
            </a:r>
            <a:r>
              <a:rPr lang="fr-FR" sz="1600" dirty="0">
                <a:latin typeface="Times New Roman" panose="02020603050405020304" pitchFamily="18" charset="0"/>
                <a:cs typeface="Times New Roman" panose="02020603050405020304" pitchFamily="18" charset="0"/>
              </a:rPr>
              <a:t>tiq</a:t>
            </a:r>
            <a:r>
              <a:rPr lang="fr-FR" sz="1600" spc="5" dirty="0">
                <a:latin typeface="Times New Roman" panose="02020603050405020304" pitchFamily="18" charset="0"/>
                <a:cs typeface="Times New Roman" panose="02020603050405020304" pitchFamily="18" charset="0"/>
              </a:rPr>
              <a:t>u</a:t>
            </a:r>
            <a:r>
              <a:rPr lang="fr-FR" sz="1600" dirty="0">
                <a:latin typeface="Times New Roman" panose="02020603050405020304" pitchFamily="18" charset="0"/>
                <a:cs typeface="Times New Roman" panose="02020603050405020304" pitchFamily="18" charset="0"/>
              </a:rPr>
              <a:t>e</a:t>
            </a:r>
            <a:r>
              <a:rPr lang="fr-FR" sz="1600" spc="-5" dirty="0">
                <a:latin typeface="Times New Roman" panose="02020603050405020304" pitchFamily="18" charset="0"/>
                <a:cs typeface="Times New Roman" panose="02020603050405020304" pitchFamily="18" charset="0"/>
              </a:rPr>
              <a:t> </a:t>
            </a:r>
            <a:r>
              <a:rPr lang="fr-FR" sz="1600" dirty="0">
                <a:latin typeface="Times New Roman" panose="02020603050405020304" pitchFamily="18" charset="0"/>
                <a:cs typeface="Times New Roman" panose="02020603050405020304" pitchFamily="18" charset="0"/>
              </a:rPr>
              <a:t>?</a:t>
            </a:r>
          </a:p>
          <a:p>
            <a:pPr marL="111760" marR="89535" algn="ctr">
              <a:lnSpc>
                <a:spcPts val="700"/>
              </a:lnSpc>
              <a:spcAft>
                <a:spcPts val="0"/>
              </a:spcAft>
            </a:pPr>
            <a:r>
              <a:rPr lang="fr-FR" sz="1600" dirty="0">
                <a:latin typeface="Times New Roman" panose="02020603050405020304" pitchFamily="18" charset="0"/>
                <a:cs typeface="Times New Roman" panose="02020603050405020304" pitchFamily="18" charset="0"/>
              </a:rPr>
              <a:t> </a:t>
            </a:r>
          </a:p>
          <a:p>
            <a:pPr marL="111760" marR="89535" algn="ctr">
              <a:lnSpc>
                <a:spcPct val="150000"/>
              </a:lnSpc>
              <a:spcAft>
                <a:spcPts val="0"/>
              </a:spcAft>
            </a:pPr>
            <a:r>
              <a:rPr lang="fr-FR" sz="1600" spc="5" dirty="0">
                <a:latin typeface="Times New Roman" panose="02020603050405020304" pitchFamily="18" charset="0"/>
                <a:cs typeface="Times New Roman" panose="02020603050405020304" pitchFamily="18" charset="0"/>
              </a:rPr>
              <a:t>P</a:t>
            </a:r>
            <a:r>
              <a:rPr lang="fr-FR" sz="1600" spc="-5" dirty="0">
                <a:latin typeface="Times New Roman" panose="02020603050405020304" pitchFamily="18" charset="0"/>
                <a:cs typeface="Times New Roman" panose="02020603050405020304" pitchFamily="18" charset="0"/>
              </a:rPr>
              <a:t>a</a:t>
            </a:r>
            <a:r>
              <a:rPr lang="fr-FR" sz="1600" dirty="0">
                <a:latin typeface="Times New Roman" panose="02020603050405020304" pitchFamily="18" charset="0"/>
                <a:cs typeface="Times New Roman" panose="02020603050405020304" pitchFamily="18" charset="0"/>
              </a:rPr>
              <a:t>s du tout </a:t>
            </a:r>
            <a:r>
              <a:rPr lang="fr-FR" sz="1600" spc="5" dirty="0">
                <a:latin typeface="Times New Roman" panose="02020603050405020304" pitchFamily="18" charset="0"/>
                <a:cs typeface="Times New Roman" panose="02020603050405020304" pitchFamily="18" charset="0"/>
              </a:rPr>
              <a:t>0</a:t>
            </a:r>
            <a:r>
              <a:rPr lang="fr-FR" sz="1600" spc="-5"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-0</a:t>
            </a:r>
            <a:r>
              <a:rPr lang="fr-FR" sz="1600" spc="5"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a:t>
            </a:r>
            <a:r>
              <a:rPr lang="fr-FR" sz="1600" spc="-5" dirty="0">
                <a:latin typeface="Times New Roman" panose="02020603050405020304" pitchFamily="18" charset="0"/>
                <a:cs typeface="Times New Roman" panose="02020603050405020304" pitchFamily="18" charset="0"/>
              </a:rPr>
              <a:t>-</a:t>
            </a:r>
            <a:r>
              <a:rPr lang="fr-FR" sz="1600" spc="5"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-0-</a:t>
            </a:r>
            <a:r>
              <a:rPr lang="fr-FR" sz="1600" spc="5"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a:t>
            </a:r>
            <a:r>
              <a:rPr lang="fr-FR" sz="1600" spc="-5"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-0</a:t>
            </a:r>
            <a:r>
              <a:rPr lang="fr-FR" sz="1600" spc="5"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a:t>
            </a:r>
            <a:r>
              <a:rPr lang="fr-FR" sz="1600" spc="-5"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a:t>
            </a:r>
            <a:r>
              <a:rPr lang="fr-FR" sz="1600" spc="-5" dirty="0">
                <a:latin typeface="Times New Roman" panose="02020603050405020304" pitchFamily="18" charset="0"/>
                <a:cs typeface="Times New Roman" panose="02020603050405020304" pitchFamily="18" charset="0"/>
              </a:rPr>
              <a:t>-</a:t>
            </a:r>
            <a:r>
              <a:rPr lang="fr-FR" sz="1600" spc="10" dirty="0">
                <a:latin typeface="Times New Roman" panose="02020603050405020304" pitchFamily="18" charset="0"/>
                <a:cs typeface="Times New Roman" panose="02020603050405020304" pitchFamily="18" charset="0"/>
              </a:rPr>
              <a:t>0</a:t>
            </a:r>
            <a:r>
              <a:rPr lang="fr-FR" sz="1600" dirty="0">
                <a:latin typeface="Times New Roman" panose="02020603050405020304" pitchFamily="18" charset="0"/>
                <a:cs typeface="Times New Roman" panose="02020603050405020304" pitchFamily="18" charset="0"/>
              </a:rPr>
              <a:t>-</a:t>
            </a:r>
            <a:r>
              <a:rPr lang="fr-FR" sz="1600" spc="-5" dirty="0">
                <a:latin typeface="Times New Roman" panose="02020603050405020304" pitchFamily="18" charset="0"/>
                <a:cs typeface="Times New Roman" panose="02020603050405020304" pitchFamily="18" charset="0"/>
              </a:rPr>
              <a:t>-</a:t>
            </a:r>
            <a:r>
              <a:rPr lang="fr-FR" sz="1600" spc="5"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a:t>
            </a:r>
            <a:r>
              <a:rPr lang="fr-FR" sz="1600" spc="-5"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0</a:t>
            </a:r>
            <a:r>
              <a:rPr lang="fr-FR" sz="1600" spc="5"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a:t>
            </a:r>
            <a:r>
              <a:rPr lang="fr-FR" sz="1600" spc="-5" dirty="0">
                <a:latin typeface="Times New Roman" panose="02020603050405020304" pitchFamily="18" charset="0"/>
                <a:cs typeface="Times New Roman" panose="02020603050405020304" pitchFamily="18" charset="0"/>
              </a:rPr>
              <a:t>---</a:t>
            </a:r>
            <a:r>
              <a:rPr lang="fr-FR" sz="1600" spc="10" dirty="0">
                <a:latin typeface="Times New Roman" panose="02020603050405020304" pitchFamily="18" charset="0"/>
                <a:cs typeface="Times New Roman" panose="02020603050405020304" pitchFamily="18" charset="0"/>
              </a:rPr>
              <a:t>0</a:t>
            </a:r>
            <a:r>
              <a:rPr lang="fr-FR" sz="1600" dirty="0">
                <a:latin typeface="Times New Roman" panose="02020603050405020304" pitchFamily="18" charset="0"/>
                <a:cs typeface="Times New Roman" panose="02020603050405020304" pitchFamily="18" charset="0"/>
              </a:rPr>
              <a:t>-</a:t>
            </a:r>
            <a:r>
              <a:rPr lang="fr-FR" sz="1600" spc="-5" dirty="0">
                <a:latin typeface="Times New Roman" panose="02020603050405020304" pitchFamily="18" charset="0"/>
                <a:cs typeface="Times New Roman" panose="02020603050405020304" pitchFamily="18" charset="0"/>
              </a:rPr>
              <a:t>-</a:t>
            </a:r>
            <a:r>
              <a:rPr lang="fr-FR" sz="1600" spc="5"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a:t>
            </a:r>
            <a:r>
              <a:rPr lang="fr-FR" sz="1600" spc="-5" dirty="0">
                <a:latin typeface="Times New Roman" panose="02020603050405020304" pitchFamily="18" charset="0"/>
                <a:cs typeface="Times New Roman" panose="02020603050405020304" pitchFamily="18" charset="0"/>
              </a:rPr>
              <a:t>-</a:t>
            </a:r>
            <a:r>
              <a:rPr lang="fr-FR" sz="1600" spc="10" dirty="0">
                <a:latin typeface="Times New Roman" panose="02020603050405020304" pitchFamily="18" charset="0"/>
                <a:cs typeface="Times New Roman" panose="02020603050405020304" pitchFamily="18" charset="0"/>
              </a:rPr>
              <a:t>0</a:t>
            </a:r>
            <a:r>
              <a:rPr lang="fr-FR" sz="1600" dirty="0">
                <a:latin typeface="Times New Roman" panose="02020603050405020304" pitchFamily="18" charset="0"/>
                <a:cs typeface="Times New Roman" panose="02020603050405020304" pitchFamily="18" charset="0"/>
              </a:rPr>
              <a:t>-</a:t>
            </a:r>
            <a:r>
              <a:rPr lang="fr-FR" sz="1600" spc="-5"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a:t>
            </a:r>
            <a:r>
              <a:rPr lang="fr-FR" sz="1600" spc="5"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-0-</a:t>
            </a:r>
            <a:r>
              <a:rPr lang="fr-FR" sz="1600" spc="-5" dirty="0">
                <a:latin typeface="Times New Roman" panose="02020603050405020304" pitchFamily="18" charset="0"/>
                <a:cs typeface="Times New Roman" panose="02020603050405020304" pitchFamily="18" charset="0"/>
              </a:rPr>
              <a:t>-</a:t>
            </a:r>
            <a:r>
              <a:rPr lang="fr-FR" sz="1600" spc="5"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a:t>
            </a:r>
            <a:r>
              <a:rPr lang="fr-FR" sz="1600" spc="-5"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0</a:t>
            </a:r>
            <a:r>
              <a:rPr lang="fr-FR" sz="1600" spc="5"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a:t>
            </a:r>
            <a:r>
              <a:rPr lang="fr-FR" sz="1600" spc="-5" dirty="0">
                <a:latin typeface="Times New Roman" panose="02020603050405020304" pitchFamily="18" charset="0"/>
                <a:cs typeface="Times New Roman" panose="02020603050405020304" pitchFamily="18" charset="0"/>
              </a:rPr>
              <a:t>-</a:t>
            </a:r>
            <a:r>
              <a:rPr lang="fr-FR" sz="1600" spc="5" dirty="0">
                <a:latin typeface="Times New Roman" panose="02020603050405020304" pitchFamily="18" charset="0"/>
                <a:cs typeface="Times New Roman" panose="02020603050405020304" pitchFamily="18" charset="0"/>
              </a:rPr>
              <a:t>-</a:t>
            </a:r>
            <a:r>
              <a:rPr lang="fr-FR" sz="1600" dirty="0">
                <a:latin typeface="Times New Roman" panose="02020603050405020304" pitchFamily="18" charset="0"/>
                <a:cs typeface="Times New Roman" panose="02020603050405020304" pitchFamily="18" charset="0"/>
              </a:rPr>
              <a:t>-0 Tout à </a:t>
            </a:r>
            <a:r>
              <a:rPr lang="fr-FR" sz="1600" spc="5" dirty="0">
                <a:latin typeface="Times New Roman" panose="02020603050405020304" pitchFamily="18" charset="0"/>
                <a:cs typeface="Times New Roman" panose="02020603050405020304" pitchFamily="18" charset="0"/>
              </a:rPr>
              <a:t>f</a:t>
            </a:r>
            <a:r>
              <a:rPr lang="fr-FR" sz="1600" spc="-5" dirty="0">
                <a:latin typeface="Times New Roman" panose="02020603050405020304" pitchFamily="18" charset="0"/>
                <a:cs typeface="Times New Roman" panose="02020603050405020304" pitchFamily="18" charset="0"/>
              </a:rPr>
              <a:t>a</a:t>
            </a:r>
            <a:r>
              <a:rPr lang="fr-FR" sz="1600" dirty="0">
                <a:latin typeface="Times New Roman" panose="02020603050405020304" pitchFamily="18" charset="0"/>
                <a:cs typeface="Times New Roman" panose="02020603050405020304" pitchFamily="18" charset="0"/>
              </a:rPr>
              <a:t>it</a:t>
            </a:r>
            <a:endParaRPr lang="fr-FR" dirty="0">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id="{35E19362-AFEF-49FE-8FB0-1FB565595F1D}"/>
              </a:ext>
            </a:extLst>
          </p:cNvPr>
          <p:cNvSpPr/>
          <p:nvPr/>
        </p:nvSpPr>
        <p:spPr>
          <a:xfrm>
            <a:off x="2182691" y="2249415"/>
            <a:ext cx="6391794" cy="1945795"/>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81300" lvl="1">
              <a:lnSpc>
                <a:spcPct val="150000"/>
              </a:lnSpc>
            </a:pPr>
            <a:r>
              <a:rPr lang="fr-FR" b="1" dirty="0">
                <a:effectLst>
                  <a:outerShdw blurRad="38100" dist="38100" dir="2700000" algn="tl">
                    <a:srgbClr val="000000">
                      <a:alpha val="43137"/>
                    </a:srgbClr>
                  </a:outerShdw>
                </a:effectLst>
              </a:rPr>
              <a:t>    </a:t>
            </a:r>
            <a:r>
              <a:rPr lang="fr-FR" sz="2000" b="1" dirty="0">
                <a:effectLst>
                  <a:outerShdw blurRad="38100" dist="38100" dir="2700000" algn="tl">
                    <a:srgbClr val="000000">
                      <a:alpha val="43137"/>
                    </a:srgbClr>
                  </a:outerShdw>
                </a:effectLst>
              </a:rPr>
              <a:t>Prévention régulière</a:t>
            </a:r>
            <a:endParaRPr lang="fr-FR" b="1" dirty="0">
              <a:effectLst>
                <a:outerShdw blurRad="38100" dist="38100" dir="2700000" algn="tl">
                  <a:srgbClr val="000000">
                    <a:alpha val="43137"/>
                  </a:srgbClr>
                </a:outerShdw>
              </a:effectLst>
            </a:endParaRPr>
          </a:p>
          <a:p>
            <a:pPr marL="88900">
              <a:lnSpc>
                <a:spcPct val="150000"/>
              </a:lnSpc>
            </a:pPr>
            <a:r>
              <a:rPr lang="fr-FR" b="1" dirty="0">
                <a:effectLst>
                  <a:outerShdw blurRad="38100" dist="38100" dir="2700000" algn="tl">
                    <a:srgbClr val="000000">
                      <a:alpha val="43137"/>
                    </a:srgbClr>
                  </a:outerShdw>
                </a:effectLst>
              </a:rPr>
              <a:t>  </a:t>
            </a:r>
            <a:r>
              <a:rPr lang="fr-FR" sz="2000" b="1" dirty="0">
                <a:effectLst>
                  <a:outerShdw blurRad="38100" dist="38100" dir="2700000" algn="tl">
                    <a:srgbClr val="000000">
                      <a:alpha val="43137"/>
                    </a:srgbClr>
                  </a:outerShdw>
                </a:effectLst>
              </a:rPr>
              <a:t>Politique de lutte 	    Réglementation modérée</a:t>
            </a:r>
          </a:p>
          <a:p>
            <a:pPr marL="88900">
              <a:lnSpc>
                <a:spcPct val="150000"/>
              </a:lnSpc>
            </a:pPr>
            <a:r>
              <a:rPr lang="fr-FR" sz="2000" b="1" dirty="0">
                <a:effectLst>
                  <a:outerShdw blurRad="38100" dist="38100" dir="2700000" algn="tl">
                    <a:srgbClr val="000000">
                      <a:alpha val="43137"/>
                    </a:srgbClr>
                  </a:outerShdw>
                </a:effectLst>
              </a:rPr>
              <a:t>contre le tabagisme</a:t>
            </a:r>
            <a:r>
              <a:rPr lang="fr-FR" b="1" dirty="0">
                <a:effectLst>
                  <a:outerShdw blurRad="38100" dist="38100" dir="2700000" algn="tl">
                    <a:srgbClr val="000000">
                      <a:alpha val="43137"/>
                    </a:srgbClr>
                  </a:outerShdw>
                </a:effectLst>
              </a:rPr>
              <a:t> 	    </a:t>
            </a:r>
            <a:r>
              <a:rPr lang="fr-FR" sz="2000" b="1" dirty="0">
                <a:effectLst>
                  <a:outerShdw blurRad="38100" dist="38100" dir="2700000" algn="tl">
                    <a:srgbClr val="000000">
                      <a:alpha val="43137"/>
                    </a:srgbClr>
                  </a:outerShdw>
                </a:effectLst>
              </a:rPr>
              <a:t>Sanction sévère</a:t>
            </a:r>
          </a:p>
          <a:p>
            <a:pPr marL="2870200" indent="-546100">
              <a:lnSpc>
                <a:spcPct val="150000"/>
              </a:lnSpc>
            </a:pPr>
            <a:r>
              <a:rPr lang="fr-FR" b="1" dirty="0">
                <a:effectLst>
                  <a:outerShdw blurRad="38100" dist="38100" dir="2700000" algn="tl">
                    <a:srgbClr val="000000">
                      <a:alpha val="43137"/>
                    </a:srgbClr>
                  </a:outerShdw>
                </a:effectLst>
              </a:rPr>
              <a:t>       		</a:t>
            </a:r>
          </a:p>
        </p:txBody>
      </p:sp>
      <p:sp>
        <p:nvSpPr>
          <p:cNvPr id="15" name="Accolade ouvrante 14">
            <a:extLst>
              <a:ext uri="{FF2B5EF4-FFF2-40B4-BE49-F238E27FC236}">
                <a16:creationId xmlns:a16="http://schemas.microsoft.com/office/drawing/2014/main" id="{5B6BDDAC-C0EC-42DB-85AB-3F06CE35ABC7}"/>
              </a:ext>
            </a:extLst>
          </p:cNvPr>
          <p:cNvSpPr/>
          <p:nvPr/>
        </p:nvSpPr>
        <p:spPr>
          <a:xfrm>
            <a:off x="4985346" y="2414885"/>
            <a:ext cx="132603" cy="1324364"/>
          </a:xfrm>
          <a:prstGeom prst="leftBrace">
            <a:avLst/>
          </a:prstGeom>
          <a:ln w="28575"/>
        </p:spPr>
        <p:style>
          <a:lnRef idx="1">
            <a:schemeClr val="accent4"/>
          </a:lnRef>
          <a:fillRef idx="0">
            <a:schemeClr val="accent4"/>
          </a:fillRef>
          <a:effectRef idx="0">
            <a:schemeClr val="accent4"/>
          </a:effectRef>
          <a:fontRef idx="minor">
            <a:schemeClr val="tx1"/>
          </a:fontRef>
        </p:style>
        <p:txBody>
          <a:bodyPr rtlCol="0" anchor="ctr"/>
          <a:lstStyle/>
          <a:p>
            <a:pPr algn="ctr"/>
            <a:endParaRPr lang="fr-FR"/>
          </a:p>
        </p:txBody>
      </p:sp>
      <p:sp>
        <p:nvSpPr>
          <p:cNvPr id="28" name="Rectangle 27">
            <a:extLst>
              <a:ext uri="{FF2B5EF4-FFF2-40B4-BE49-F238E27FC236}">
                <a16:creationId xmlns:a16="http://schemas.microsoft.com/office/drawing/2014/main" id="{080DB97B-943E-417C-AA5A-0748A6C85320}"/>
              </a:ext>
            </a:extLst>
          </p:cNvPr>
          <p:cNvSpPr/>
          <p:nvPr/>
        </p:nvSpPr>
        <p:spPr>
          <a:xfrm>
            <a:off x="3172691" y="499551"/>
            <a:ext cx="6227220" cy="5516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Matériel</a:t>
            </a:r>
          </a:p>
        </p:txBody>
      </p:sp>
      <p:sp>
        <p:nvSpPr>
          <p:cNvPr id="29" name="Rectangle 28">
            <a:extLst>
              <a:ext uri="{FF2B5EF4-FFF2-40B4-BE49-F238E27FC236}">
                <a16:creationId xmlns:a16="http://schemas.microsoft.com/office/drawing/2014/main" id="{CC3C1529-83CB-4DCB-9275-C1C90D34410F}"/>
              </a:ext>
            </a:extLst>
          </p:cNvPr>
          <p:cNvSpPr/>
          <p:nvPr/>
        </p:nvSpPr>
        <p:spPr>
          <a:xfrm>
            <a:off x="-36527" y="-171330"/>
            <a:ext cx="2101932" cy="620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Tree>
    <p:custDataLst>
      <p:tags r:id="rId1"/>
    </p:custDataLst>
    <p:extLst>
      <p:ext uri="{BB962C8B-B14F-4D97-AF65-F5344CB8AC3E}">
        <p14:creationId xmlns:p14="http://schemas.microsoft.com/office/powerpoint/2010/main" val="2264676623"/>
      </p:ext>
    </p:extLst>
  </p:cSld>
  <p:clrMapOvr>
    <a:masterClrMapping/>
  </p:clrMapOvr>
  <mc:AlternateContent xmlns:mc="http://schemas.openxmlformats.org/markup-compatibility/2006" xmlns:p14="http://schemas.microsoft.com/office/powerpoint/2010/main">
    <mc:Choice Requires="p14">
      <p:transition spd="slow" p14:dur="2000" advTm="58399"/>
    </mc:Choice>
    <mc:Fallback xmlns="">
      <p:transition spd="slow" advTm="583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down)">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77119"/>
            <a:ext cx="12192000" cy="6941098"/>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20898"/>
            <a:ext cx="12192000"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9830E598-173A-4258-B36A-91CBBC92E5D5}"/>
              </a:ext>
            </a:extLst>
          </p:cNvPr>
          <p:cNvCxnSpPr>
            <a:cxnSpLocks/>
          </p:cNvCxnSpPr>
          <p:nvPr/>
        </p:nvCxnSpPr>
        <p:spPr>
          <a:xfrm>
            <a:off x="272015" y="1122363"/>
            <a:ext cx="11336216" cy="0"/>
          </a:xfrm>
          <a:prstGeom prst="line">
            <a:avLst/>
          </a:prstGeom>
        </p:spPr>
        <p:style>
          <a:lnRef idx="1">
            <a:schemeClr val="accent4"/>
          </a:lnRef>
          <a:fillRef idx="0">
            <a:schemeClr val="accent4"/>
          </a:fillRef>
          <a:effectRef idx="0">
            <a:schemeClr val="accent4"/>
          </a:effectRef>
          <a:fontRef idx="minor">
            <a:schemeClr val="tx1"/>
          </a:fontRef>
        </p:style>
      </p:cxnSp>
      <p:sp>
        <p:nvSpPr>
          <p:cNvPr id="22" name="Rectangle 21">
            <a:extLst>
              <a:ext uri="{FF2B5EF4-FFF2-40B4-BE49-F238E27FC236}">
                <a16:creationId xmlns:a16="http://schemas.microsoft.com/office/drawing/2014/main" id="{4404729C-CBA0-4FC8-9455-323139E4D93F}"/>
              </a:ext>
            </a:extLst>
          </p:cNvPr>
          <p:cNvSpPr/>
          <p:nvPr/>
        </p:nvSpPr>
        <p:spPr>
          <a:xfrm>
            <a:off x="2065405" y="-201126"/>
            <a:ext cx="1625840" cy="645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673432" y="-140112"/>
            <a:ext cx="1698172"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Méthodologie</a:t>
            </a:r>
          </a:p>
        </p:txBody>
      </p:sp>
      <p:sp>
        <p:nvSpPr>
          <p:cNvPr id="10" name="Rectangle 9">
            <a:extLst>
              <a:ext uri="{FF2B5EF4-FFF2-40B4-BE49-F238E27FC236}">
                <a16:creationId xmlns:a16="http://schemas.microsoft.com/office/drawing/2014/main" id="{FE96E6C7-5E6D-423D-BD84-220D6B74316B}"/>
              </a:ext>
            </a:extLst>
          </p:cNvPr>
          <p:cNvSpPr/>
          <p:nvPr/>
        </p:nvSpPr>
        <p:spPr>
          <a:xfrm>
            <a:off x="2189654" y="1119642"/>
            <a:ext cx="7656813" cy="8022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2800" b="1" dirty="0">
                <a:solidFill>
                  <a:schemeClr val="bg1"/>
                </a:solidFill>
                <a:effectLst>
                  <a:outerShdw blurRad="50800" dist="38100" dir="2700000" algn="tl" rotWithShape="0">
                    <a:prstClr val="black">
                      <a:alpha val="40000"/>
                    </a:prstClr>
                  </a:outerShdw>
                </a:effectLst>
                <a:ea typeface="Gadugi" panose="020B0502040204020203" pitchFamily="34" charset="0"/>
              </a:rPr>
              <a:t>Exemple de vignette relative à l’alcoolisme</a:t>
            </a:r>
            <a:endParaRPr lang="fr-FR" sz="2800" b="1" dirty="0">
              <a:solidFill>
                <a:schemeClr val="bg1"/>
              </a:solidFill>
              <a:effectLst>
                <a:outerShdw blurRad="50800" dist="38100" dir="2700000" algn="tl" rotWithShape="0">
                  <a:prstClr val="black">
                    <a:alpha val="40000"/>
                  </a:prstClr>
                </a:outerShdw>
              </a:effectLst>
              <a:ea typeface="Gadugi" panose="020B0502040204020203" pitchFamily="34" charset="0"/>
            </a:endParaRPr>
          </a:p>
        </p:txBody>
      </p:sp>
      <p:cxnSp>
        <p:nvCxnSpPr>
          <p:cNvPr id="27" name="Connecteur droit 26">
            <a:extLst>
              <a:ext uri="{FF2B5EF4-FFF2-40B4-BE49-F238E27FC236}">
                <a16:creationId xmlns:a16="http://schemas.microsoft.com/office/drawing/2014/main" id="{93BDE08A-A9F4-4293-87F0-31F6A3F0111D}"/>
              </a:ext>
            </a:extLst>
          </p:cNvPr>
          <p:cNvCxnSpPr>
            <a:cxnSpLocks/>
          </p:cNvCxnSpPr>
          <p:nvPr/>
        </p:nvCxnSpPr>
        <p:spPr>
          <a:xfrm>
            <a:off x="351882" y="6421138"/>
            <a:ext cx="11332358" cy="67730"/>
          </a:xfrm>
          <a:prstGeom prst="line">
            <a:avLst/>
          </a:prstGeom>
        </p:spPr>
        <p:style>
          <a:lnRef idx="1">
            <a:schemeClr val="accent4"/>
          </a:lnRef>
          <a:fillRef idx="0">
            <a:schemeClr val="accent4"/>
          </a:fillRef>
          <a:effectRef idx="0">
            <a:schemeClr val="accent4"/>
          </a:effectRef>
          <a:fontRef idx="minor">
            <a:schemeClr val="tx1"/>
          </a:fontRef>
        </p:style>
      </p:cxnSp>
      <p:cxnSp>
        <p:nvCxnSpPr>
          <p:cNvPr id="25" name="Connecteur droit 24">
            <a:extLst>
              <a:ext uri="{FF2B5EF4-FFF2-40B4-BE49-F238E27FC236}">
                <a16:creationId xmlns:a16="http://schemas.microsoft.com/office/drawing/2014/main" id="{C3750674-167F-436F-A05F-B5F1D5D1B58C}"/>
              </a:ext>
            </a:extLst>
          </p:cNvPr>
          <p:cNvCxnSpPr>
            <a:cxnSpLocks/>
          </p:cNvCxnSpPr>
          <p:nvPr/>
        </p:nvCxnSpPr>
        <p:spPr>
          <a:xfrm>
            <a:off x="351882" y="1747624"/>
            <a:ext cx="0" cy="4673514"/>
          </a:xfrm>
          <a:prstGeom prst="line">
            <a:avLst/>
          </a:prstGeom>
        </p:spPr>
        <p:style>
          <a:lnRef idx="1">
            <a:schemeClr val="accent4"/>
          </a:lnRef>
          <a:fillRef idx="0">
            <a:schemeClr val="accent4"/>
          </a:fillRef>
          <a:effectRef idx="0">
            <a:schemeClr val="accent4"/>
          </a:effectRef>
          <a:fontRef idx="minor">
            <a:schemeClr val="tx1"/>
          </a:fontRef>
        </p:style>
      </p:cxnSp>
      <p:sp>
        <p:nvSpPr>
          <p:cNvPr id="9" name="Rectangle 8">
            <a:extLst>
              <a:ext uri="{FF2B5EF4-FFF2-40B4-BE49-F238E27FC236}">
                <a16:creationId xmlns:a16="http://schemas.microsoft.com/office/drawing/2014/main" id="{01171B59-0880-4BEB-B99F-B80AE34B33E6}"/>
              </a:ext>
            </a:extLst>
          </p:cNvPr>
          <p:cNvSpPr/>
          <p:nvPr/>
        </p:nvSpPr>
        <p:spPr>
          <a:xfrm>
            <a:off x="1106132" y="2063179"/>
            <a:ext cx="10027344" cy="4159087"/>
          </a:xfrm>
          <a:prstGeom prst="rect">
            <a:avLst/>
          </a:prstGeom>
          <a:solidFill>
            <a:schemeClr val="bg1"/>
          </a:solidFill>
        </p:spPr>
        <p:txBody>
          <a:bodyPr wrap="square">
            <a:spAutoFit/>
          </a:bodyPr>
          <a:lstStyle/>
          <a:p>
            <a:pPr algn="ctr"/>
            <a:endParaRPr lang="fr-FR" sz="1600" dirty="0">
              <a:latin typeface="Times New Roman" panose="02020603050405020304" pitchFamily="18" charset="0"/>
              <a:cs typeface="Times New Roman" panose="02020603050405020304" pitchFamily="18" charset="0"/>
            </a:endParaRPr>
          </a:p>
          <a:p>
            <a:pPr algn="ctr"/>
            <a:r>
              <a:rPr lang="fr-FR" sz="1600" dirty="0">
                <a:latin typeface="Times New Roman" panose="02020603050405020304" pitchFamily="18" charset="0"/>
                <a:cs typeface="Times New Roman" panose="02020603050405020304" pitchFamily="18" charset="0"/>
              </a:rPr>
              <a:t>La République de Waltari est un État démocratique qui est </a:t>
            </a:r>
            <a:r>
              <a:rPr lang="fr-FR" sz="1600" b="1" dirty="0">
                <a:latin typeface="Times New Roman" panose="02020603050405020304" pitchFamily="18" charset="0"/>
                <a:cs typeface="Times New Roman" panose="02020603050405020304" pitchFamily="18" charset="0"/>
              </a:rPr>
              <a:t>engagé dans la lutte contre l'alcoolisme</a:t>
            </a:r>
            <a:r>
              <a:rPr lang="fr-FR" sz="1600" dirty="0">
                <a:latin typeface="Times New Roman" panose="02020603050405020304" pitchFamily="18" charset="0"/>
                <a:cs typeface="Times New Roman" panose="02020603050405020304" pitchFamily="18" charset="0"/>
              </a:rPr>
              <a:t>. L’ État a fixé la </a:t>
            </a:r>
            <a:r>
              <a:rPr lang="fr-FR" sz="1600" b="1" dirty="0">
                <a:latin typeface="Times New Roman" panose="02020603050405020304" pitchFamily="18" charset="0"/>
                <a:cs typeface="Times New Roman" panose="02020603050405020304" pitchFamily="18" charset="0"/>
              </a:rPr>
              <a:t>limite d’alcoolémie au volant à 0,8g/l</a:t>
            </a:r>
            <a:r>
              <a:rPr lang="fr-FR" sz="1600" dirty="0">
                <a:latin typeface="Times New Roman" panose="02020603050405020304" pitchFamily="18" charset="0"/>
                <a:cs typeface="Times New Roman" panose="02020603050405020304" pitchFamily="18" charset="0"/>
              </a:rPr>
              <a:t>. Il ne fixe </a:t>
            </a:r>
            <a:r>
              <a:rPr lang="fr-FR" sz="1600" b="1" dirty="0">
                <a:latin typeface="Times New Roman" panose="02020603050405020304" pitchFamily="18" charset="0"/>
                <a:cs typeface="Times New Roman" panose="02020603050405020304" pitchFamily="18" charset="0"/>
              </a:rPr>
              <a:t>aucune réglementation sur les lieux de vente</a:t>
            </a:r>
            <a:r>
              <a:rPr lang="fr-FR" sz="1600" dirty="0">
                <a:latin typeface="Times New Roman" panose="02020603050405020304" pitchFamily="18" charset="0"/>
                <a:cs typeface="Times New Roman" panose="02020603050405020304" pitchFamily="18" charset="0"/>
              </a:rPr>
              <a:t>.</a:t>
            </a:r>
          </a:p>
          <a:p>
            <a:pPr algn="ctr"/>
            <a:endParaRPr lang="fr-FR" sz="1100" dirty="0">
              <a:latin typeface="Times New Roman" panose="02020603050405020304" pitchFamily="18" charset="0"/>
              <a:cs typeface="Times New Roman" panose="02020603050405020304" pitchFamily="18" charset="0"/>
            </a:endParaRPr>
          </a:p>
          <a:p>
            <a:pPr algn="ctr"/>
            <a:r>
              <a:rPr lang="fr-FR" sz="1600" dirty="0">
                <a:latin typeface="Times New Roman" panose="02020603050405020304" pitchFamily="18" charset="0"/>
                <a:cs typeface="Times New Roman" panose="02020603050405020304" pitchFamily="18" charset="0"/>
              </a:rPr>
              <a:t>La vente est </a:t>
            </a:r>
            <a:r>
              <a:rPr lang="fr-FR" sz="1600" b="1" dirty="0">
                <a:latin typeface="Times New Roman" panose="02020603050405020304" pitchFamily="18" charset="0"/>
                <a:cs typeface="Times New Roman" panose="02020603050405020304" pitchFamily="18" charset="0"/>
              </a:rPr>
              <a:t>interdite aux moins de 16 ans</a:t>
            </a:r>
            <a:r>
              <a:rPr lang="fr-FR" sz="1600" dirty="0">
                <a:latin typeface="Times New Roman" panose="02020603050405020304" pitchFamily="18" charset="0"/>
                <a:cs typeface="Times New Roman" panose="02020603050405020304" pitchFamily="18" charset="0"/>
              </a:rPr>
              <a:t>.</a:t>
            </a:r>
          </a:p>
          <a:p>
            <a:pPr algn="ctr"/>
            <a:endParaRPr lang="fr-FR" sz="1050" dirty="0">
              <a:latin typeface="Times New Roman" panose="02020603050405020304" pitchFamily="18" charset="0"/>
              <a:cs typeface="Times New Roman" panose="02020603050405020304" pitchFamily="18" charset="0"/>
            </a:endParaRPr>
          </a:p>
          <a:p>
            <a:pPr algn="ctr"/>
            <a:r>
              <a:rPr lang="fr-FR" sz="1600" dirty="0">
                <a:latin typeface="Times New Roman" panose="02020603050405020304" pitchFamily="18" charset="0"/>
                <a:cs typeface="Times New Roman" panose="02020603050405020304" pitchFamily="18" charset="0"/>
              </a:rPr>
              <a:t>L’ État ne prévoit </a:t>
            </a:r>
            <a:r>
              <a:rPr lang="fr-FR" sz="1600" b="1" dirty="0">
                <a:latin typeface="Times New Roman" panose="02020603050405020304" pitchFamily="18" charset="0"/>
                <a:cs typeface="Times New Roman" panose="02020603050405020304" pitchFamily="18" charset="0"/>
              </a:rPr>
              <a:t>aucune campagne de prévention. </a:t>
            </a:r>
          </a:p>
          <a:p>
            <a:pPr algn="ctr"/>
            <a:endParaRPr lang="fr-FR" sz="1100" b="1" dirty="0">
              <a:latin typeface="Times New Roman" panose="02020603050405020304" pitchFamily="18" charset="0"/>
              <a:cs typeface="Times New Roman" panose="02020603050405020304" pitchFamily="18" charset="0"/>
            </a:endParaRPr>
          </a:p>
          <a:p>
            <a:pPr algn="ctr"/>
            <a:r>
              <a:rPr lang="fr-FR" sz="1600" dirty="0">
                <a:latin typeface="Times New Roman" panose="02020603050405020304" pitchFamily="18" charset="0"/>
                <a:cs typeface="Times New Roman" panose="02020603050405020304" pitchFamily="18" charset="0"/>
              </a:rPr>
              <a:t>En cas de non-respect de la réglementation par une personne alcoolisée, l’ État prévoit plusieurs types de </a:t>
            </a:r>
            <a:r>
              <a:rPr lang="fr-FR" sz="1600" b="1" dirty="0">
                <a:latin typeface="Times New Roman" panose="02020603050405020304" pitchFamily="18" charset="0"/>
                <a:cs typeface="Times New Roman" panose="02020603050405020304" pitchFamily="18" charset="0"/>
              </a:rPr>
              <a:t>sanctions allant de la peine d’emprisonnement à l’amende, en passant par l’injonction thérapeutique, le traitement volontaire ou obligatoire, la suspension du permis, ou encore l’immobilisation du véhicule.</a:t>
            </a:r>
          </a:p>
          <a:p>
            <a:pPr algn="ctr"/>
            <a:r>
              <a:rPr lang="fr-FR" sz="1600" dirty="0">
                <a:latin typeface="Times New Roman" panose="02020603050405020304" pitchFamily="18" charset="0"/>
                <a:cs typeface="Times New Roman" panose="02020603050405020304" pitchFamily="18" charset="0"/>
              </a:rPr>
              <a:t> </a:t>
            </a:r>
          </a:p>
          <a:p>
            <a:pPr algn="ctr"/>
            <a:r>
              <a:rPr lang="fr-FR" sz="1600" dirty="0">
                <a:latin typeface="Times New Roman" panose="02020603050405020304" pitchFamily="18" charset="0"/>
                <a:cs typeface="Times New Roman" panose="02020603050405020304" pitchFamily="18" charset="0"/>
              </a:rPr>
              <a:t> </a:t>
            </a:r>
          </a:p>
          <a:p>
            <a:pPr algn="ctr"/>
            <a:r>
              <a:rPr lang="fr-FR" sz="1600" b="1" dirty="0">
                <a:latin typeface="Times New Roman" panose="02020603050405020304" pitchFamily="18" charset="0"/>
                <a:cs typeface="Times New Roman" panose="02020603050405020304" pitchFamily="18" charset="0"/>
              </a:rPr>
              <a:t>Si ces mesures étaient appliquées en France, dans quelle mesure approuveriez-vous cette politique ?</a:t>
            </a:r>
          </a:p>
          <a:p>
            <a:pPr algn="ctr"/>
            <a:r>
              <a:rPr lang="fr-FR" sz="1600" dirty="0">
                <a:latin typeface="Times New Roman" panose="02020603050405020304" pitchFamily="18" charset="0"/>
                <a:cs typeface="Times New Roman" panose="02020603050405020304" pitchFamily="18" charset="0"/>
              </a:rPr>
              <a:t> </a:t>
            </a:r>
          </a:p>
          <a:p>
            <a:pPr algn="ctr"/>
            <a:r>
              <a:rPr lang="fr-FR" sz="1600" dirty="0">
                <a:latin typeface="Times New Roman" panose="02020603050405020304" pitchFamily="18" charset="0"/>
                <a:cs typeface="Times New Roman" panose="02020603050405020304" pitchFamily="18" charset="0"/>
              </a:rPr>
              <a:t>Pas du tout 0-----0-----0-----0-----0-----0-----0-----0-----0-----0-----0 Tout à fait</a:t>
            </a:r>
          </a:p>
          <a:p>
            <a:pPr marL="111760" marR="89535" algn="ctr">
              <a:lnSpc>
                <a:spcPct val="150000"/>
              </a:lnSpc>
              <a:spcAft>
                <a:spcPts val="0"/>
              </a:spcAft>
            </a:pPr>
            <a:endParaRPr lang="fr-FR" dirty="0">
              <a:latin typeface="Times New Roman" panose="020206030504050203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id="{44989809-6F2C-4043-88FE-B9EF026538FC}"/>
              </a:ext>
            </a:extLst>
          </p:cNvPr>
          <p:cNvSpPr/>
          <p:nvPr/>
        </p:nvSpPr>
        <p:spPr>
          <a:xfrm>
            <a:off x="2240421" y="2250349"/>
            <a:ext cx="6391794" cy="1945795"/>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81300" lvl="1">
              <a:lnSpc>
                <a:spcPct val="150000"/>
              </a:lnSpc>
            </a:pPr>
            <a:r>
              <a:rPr lang="fr-FR" b="1" dirty="0">
                <a:effectLst>
                  <a:outerShdw blurRad="38100" dist="38100" dir="2700000" algn="tl">
                    <a:srgbClr val="000000">
                      <a:alpha val="43137"/>
                    </a:srgbClr>
                  </a:outerShdw>
                </a:effectLst>
              </a:rPr>
              <a:t>    Aucune </a:t>
            </a:r>
            <a:r>
              <a:rPr lang="fr-FR" sz="2000" b="1" dirty="0">
                <a:effectLst>
                  <a:outerShdw blurRad="38100" dist="38100" dir="2700000" algn="tl">
                    <a:srgbClr val="000000">
                      <a:alpha val="43137"/>
                    </a:srgbClr>
                  </a:outerShdw>
                </a:effectLst>
              </a:rPr>
              <a:t>prévention</a:t>
            </a:r>
            <a:endParaRPr lang="fr-FR" b="1" dirty="0">
              <a:effectLst>
                <a:outerShdw blurRad="38100" dist="38100" dir="2700000" algn="tl">
                  <a:srgbClr val="000000">
                    <a:alpha val="43137"/>
                  </a:srgbClr>
                </a:outerShdw>
              </a:effectLst>
            </a:endParaRPr>
          </a:p>
          <a:p>
            <a:pPr marL="88900">
              <a:lnSpc>
                <a:spcPct val="150000"/>
              </a:lnSpc>
            </a:pPr>
            <a:r>
              <a:rPr lang="fr-FR" b="1" dirty="0">
                <a:effectLst>
                  <a:outerShdw blurRad="38100" dist="38100" dir="2700000" algn="tl">
                    <a:srgbClr val="000000">
                      <a:alpha val="43137"/>
                    </a:srgbClr>
                  </a:outerShdw>
                </a:effectLst>
              </a:rPr>
              <a:t>  </a:t>
            </a:r>
            <a:r>
              <a:rPr lang="fr-FR" sz="2000" b="1" dirty="0">
                <a:effectLst>
                  <a:outerShdw blurRad="38100" dist="38100" dir="2700000" algn="tl">
                    <a:srgbClr val="000000">
                      <a:alpha val="43137"/>
                    </a:srgbClr>
                  </a:outerShdw>
                </a:effectLst>
              </a:rPr>
              <a:t>Politique de lutte 	    Réglementation faible</a:t>
            </a:r>
          </a:p>
          <a:p>
            <a:pPr marL="88900">
              <a:lnSpc>
                <a:spcPct val="150000"/>
              </a:lnSpc>
            </a:pPr>
            <a:r>
              <a:rPr lang="fr-FR" sz="2000" b="1" dirty="0">
                <a:effectLst>
                  <a:outerShdw blurRad="38100" dist="38100" dir="2700000" algn="tl">
                    <a:srgbClr val="000000">
                      <a:alpha val="43137"/>
                    </a:srgbClr>
                  </a:outerShdw>
                </a:effectLst>
              </a:rPr>
              <a:t>contre l’alcoolisme</a:t>
            </a:r>
            <a:r>
              <a:rPr lang="fr-FR" b="1" dirty="0">
                <a:effectLst>
                  <a:outerShdw blurRad="38100" dist="38100" dir="2700000" algn="tl">
                    <a:srgbClr val="000000">
                      <a:alpha val="43137"/>
                    </a:srgbClr>
                  </a:outerShdw>
                </a:effectLst>
              </a:rPr>
              <a:t>	    </a:t>
            </a:r>
            <a:r>
              <a:rPr lang="fr-FR" sz="2000" b="1" dirty="0">
                <a:effectLst>
                  <a:outerShdw blurRad="38100" dist="38100" dir="2700000" algn="tl">
                    <a:srgbClr val="000000">
                      <a:alpha val="43137"/>
                    </a:srgbClr>
                  </a:outerShdw>
                </a:effectLst>
              </a:rPr>
              <a:t>Sanction sévère</a:t>
            </a:r>
          </a:p>
          <a:p>
            <a:pPr marL="2870200" indent="-546100">
              <a:lnSpc>
                <a:spcPct val="150000"/>
              </a:lnSpc>
            </a:pPr>
            <a:r>
              <a:rPr lang="fr-FR" b="1" dirty="0">
                <a:effectLst>
                  <a:outerShdw blurRad="38100" dist="38100" dir="2700000" algn="tl">
                    <a:srgbClr val="000000">
                      <a:alpha val="43137"/>
                    </a:srgbClr>
                  </a:outerShdw>
                </a:effectLst>
              </a:rPr>
              <a:t>       		</a:t>
            </a:r>
          </a:p>
        </p:txBody>
      </p:sp>
      <p:sp>
        <p:nvSpPr>
          <p:cNvPr id="28" name="Accolade ouvrante 27">
            <a:extLst>
              <a:ext uri="{FF2B5EF4-FFF2-40B4-BE49-F238E27FC236}">
                <a16:creationId xmlns:a16="http://schemas.microsoft.com/office/drawing/2014/main" id="{22344005-8A44-4621-9349-2487537B8FEF}"/>
              </a:ext>
            </a:extLst>
          </p:cNvPr>
          <p:cNvSpPr/>
          <p:nvPr/>
        </p:nvSpPr>
        <p:spPr>
          <a:xfrm>
            <a:off x="5051647" y="2433298"/>
            <a:ext cx="132603" cy="1324364"/>
          </a:xfrm>
          <a:prstGeom prst="leftBrace">
            <a:avLst/>
          </a:prstGeom>
          <a:ln w="28575"/>
        </p:spPr>
        <p:style>
          <a:lnRef idx="1">
            <a:schemeClr val="accent4"/>
          </a:lnRef>
          <a:fillRef idx="0">
            <a:schemeClr val="accent4"/>
          </a:fillRef>
          <a:effectRef idx="0">
            <a:schemeClr val="accent4"/>
          </a:effectRef>
          <a:fontRef idx="minor">
            <a:schemeClr val="tx1"/>
          </a:fontRef>
        </p:style>
        <p:txBody>
          <a:bodyPr rtlCol="0" anchor="ctr"/>
          <a:lstStyle/>
          <a:p>
            <a:pPr algn="ctr"/>
            <a:endParaRPr lang="fr-FR"/>
          </a:p>
        </p:txBody>
      </p:sp>
      <p:sp>
        <p:nvSpPr>
          <p:cNvPr id="31" name="Rectangle 30">
            <a:extLst>
              <a:ext uri="{FF2B5EF4-FFF2-40B4-BE49-F238E27FC236}">
                <a16:creationId xmlns:a16="http://schemas.microsoft.com/office/drawing/2014/main" id="{DAC97FF5-3DB3-4665-AD37-0EBC371197B9}"/>
              </a:ext>
            </a:extLst>
          </p:cNvPr>
          <p:cNvSpPr/>
          <p:nvPr/>
        </p:nvSpPr>
        <p:spPr>
          <a:xfrm>
            <a:off x="3228109" y="525550"/>
            <a:ext cx="6227220" cy="5516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Matériel</a:t>
            </a:r>
          </a:p>
        </p:txBody>
      </p:sp>
      <p:sp>
        <p:nvSpPr>
          <p:cNvPr id="32" name="Rectangle 31">
            <a:extLst>
              <a:ext uri="{FF2B5EF4-FFF2-40B4-BE49-F238E27FC236}">
                <a16:creationId xmlns:a16="http://schemas.microsoft.com/office/drawing/2014/main" id="{38BA63EE-9355-4211-9FD5-3B80E1582FD3}"/>
              </a:ext>
            </a:extLst>
          </p:cNvPr>
          <p:cNvSpPr/>
          <p:nvPr/>
        </p:nvSpPr>
        <p:spPr>
          <a:xfrm>
            <a:off x="-36527" y="-171330"/>
            <a:ext cx="2101932" cy="620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Tree>
    <p:custDataLst>
      <p:tags r:id="rId1"/>
    </p:custDataLst>
    <p:extLst>
      <p:ext uri="{BB962C8B-B14F-4D97-AF65-F5344CB8AC3E}">
        <p14:creationId xmlns:p14="http://schemas.microsoft.com/office/powerpoint/2010/main" val="1540845086"/>
      </p:ext>
    </p:extLst>
  </p:cSld>
  <p:clrMapOvr>
    <a:masterClrMapping/>
  </p:clrMapOvr>
  <mc:AlternateContent xmlns:mc="http://schemas.openxmlformats.org/markup-compatibility/2006" xmlns:p14="http://schemas.microsoft.com/office/powerpoint/2010/main">
    <mc:Choice Requires="p14">
      <p:transition spd="slow" p14:dur="2000" advTm="43287"/>
    </mc:Choice>
    <mc:Fallback xmlns="">
      <p:transition spd="slow" advTm="432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down)">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1000"/>
                                        <p:tgtEl>
                                          <p:spTgt spid="26"/>
                                        </p:tgtEl>
                                      </p:cBhvr>
                                    </p:animEffect>
                                    <p:anim calcmode="lin" valueType="num">
                                      <p:cBhvr>
                                        <p:cTn id="16" dur="1000" fill="hold"/>
                                        <p:tgtEl>
                                          <p:spTgt spid="26"/>
                                        </p:tgtEl>
                                        <p:attrNameLst>
                                          <p:attrName>ppt_x</p:attrName>
                                        </p:attrNameLst>
                                      </p:cBhvr>
                                      <p:tavLst>
                                        <p:tav tm="0">
                                          <p:val>
                                            <p:strVal val="#ppt_x"/>
                                          </p:val>
                                        </p:tav>
                                        <p:tav tm="100000">
                                          <p:val>
                                            <p:strVal val="#ppt_x"/>
                                          </p:val>
                                        </p:tav>
                                      </p:tavLst>
                                    </p:anim>
                                    <p:anim calcmode="lin" valueType="num">
                                      <p:cBhvr>
                                        <p:cTn id="17" dur="1000" fill="hold"/>
                                        <p:tgtEl>
                                          <p:spTgt spid="26"/>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1000"/>
                                        <p:tgtEl>
                                          <p:spTgt spid="28"/>
                                        </p:tgtEl>
                                      </p:cBhvr>
                                    </p:animEffect>
                                    <p:anim calcmode="lin" valueType="num">
                                      <p:cBhvr>
                                        <p:cTn id="21" dur="1000" fill="hold"/>
                                        <p:tgtEl>
                                          <p:spTgt spid="28"/>
                                        </p:tgtEl>
                                        <p:attrNameLst>
                                          <p:attrName>ppt_x</p:attrName>
                                        </p:attrNameLst>
                                      </p:cBhvr>
                                      <p:tavLst>
                                        <p:tav tm="0">
                                          <p:val>
                                            <p:strVal val="#ppt_x"/>
                                          </p:val>
                                        </p:tav>
                                        <p:tav tm="100000">
                                          <p:val>
                                            <p:strVal val="#ppt_x"/>
                                          </p:val>
                                        </p:tav>
                                      </p:tavLst>
                                    </p:anim>
                                    <p:anim calcmode="lin" valueType="num">
                                      <p:cBhvr>
                                        <p:cTn id="2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120898"/>
            <a:ext cx="12192000" cy="6941098"/>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20898"/>
            <a:ext cx="12192000"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9830E598-173A-4258-B36A-91CBBC92E5D5}"/>
              </a:ext>
            </a:extLst>
          </p:cNvPr>
          <p:cNvCxnSpPr>
            <a:cxnSpLocks/>
          </p:cNvCxnSpPr>
          <p:nvPr/>
        </p:nvCxnSpPr>
        <p:spPr>
          <a:xfrm>
            <a:off x="348024" y="1122363"/>
            <a:ext cx="11336216" cy="0"/>
          </a:xfrm>
          <a:prstGeom prst="line">
            <a:avLst/>
          </a:prstGeom>
        </p:spPr>
        <p:style>
          <a:lnRef idx="1">
            <a:schemeClr val="accent4"/>
          </a:lnRef>
          <a:fillRef idx="0">
            <a:schemeClr val="accent4"/>
          </a:fillRef>
          <a:effectRef idx="0">
            <a:schemeClr val="accent4"/>
          </a:effectRef>
          <a:fontRef idx="minor">
            <a:schemeClr val="tx1"/>
          </a:fontRef>
        </p:style>
      </p:cxnSp>
      <p:sp>
        <p:nvSpPr>
          <p:cNvPr id="22" name="Rectangle 21">
            <a:extLst>
              <a:ext uri="{FF2B5EF4-FFF2-40B4-BE49-F238E27FC236}">
                <a16:creationId xmlns:a16="http://schemas.microsoft.com/office/drawing/2014/main" id="{4404729C-CBA0-4FC8-9455-323139E4D93F}"/>
              </a:ext>
            </a:extLst>
          </p:cNvPr>
          <p:cNvSpPr/>
          <p:nvPr/>
        </p:nvSpPr>
        <p:spPr>
          <a:xfrm>
            <a:off x="2066306" y="-183742"/>
            <a:ext cx="1607126" cy="645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673432" y="-143511"/>
            <a:ext cx="1797470"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Méthodologie</a:t>
            </a:r>
          </a:p>
        </p:txBody>
      </p:sp>
      <p:sp>
        <p:nvSpPr>
          <p:cNvPr id="10" name="Rectangle 9">
            <a:extLst>
              <a:ext uri="{FF2B5EF4-FFF2-40B4-BE49-F238E27FC236}">
                <a16:creationId xmlns:a16="http://schemas.microsoft.com/office/drawing/2014/main" id="{FE96E6C7-5E6D-423D-BD84-220D6B74316B}"/>
              </a:ext>
            </a:extLst>
          </p:cNvPr>
          <p:cNvSpPr/>
          <p:nvPr/>
        </p:nvSpPr>
        <p:spPr>
          <a:xfrm>
            <a:off x="1417555" y="1060201"/>
            <a:ext cx="9356889" cy="8022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2800" b="1" dirty="0">
                <a:solidFill>
                  <a:schemeClr val="bg1"/>
                </a:solidFill>
                <a:effectLst>
                  <a:outerShdw blurRad="50800" dist="38100" dir="2700000" algn="tl" rotWithShape="0">
                    <a:prstClr val="black">
                      <a:alpha val="40000"/>
                    </a:prstClr>
                  </a:outerShdw>
                </a:effectLst>
                <a:ea typeface="Gadugi" panose="020B0502040204020203" pitchFamily="34" charset="0"/>
              </a:rPr>
              <a:t>Exemple de vignette relative aux jeux de hasard et d’argent</a:t>
            </a:r>
            <a:endParaRPr lang="fr-FR" sz="2800" b="1" dirty="0">
              <a:solidFill>
                <a:schemeClr val="bg1"/>
              </a:solidFill>
              <a:effectLst>
                <a:outerShdw blurRad="50800" dist="38100" dir="2700000" algn="tl" rotWithShape="0">
                  <a:prstClr val="black">
                    <a:alpha val="40000"/>
                  </a:prstClr>
                </a:outerShdw>
              </a:effectLst>
              <a:ea typeface="Gadugi" panose="020B0502040204020203" pitchFamily="34" charset="0"/>
            </a:endParaRPr>
          </a:p>
        </p:txBody>
      </p:sp>
      <p:cxnSp>
        <p:nvCxnSpPr>
          <p:cNvPr id="27" name="Connecteur droit 26">
            <a:extLst>
              <a:ext uri="{FF2B5EF4-FFF2-40B4-BE49-F238E27FC236}">
                <a16:creationId xmlns:a16="http://schemas.microsoft.com/office/drawing/2014/main" id="{93BDE08A-A9F4-4293-87F0-31F6A3F0111D}"/>
              </a:ext>
            </a:extLst>
          </p:cNvPr>
          <p:cNvCxnSpPr>
            <a:cxnSpLocks/>
          </p:cNvCxnSpPr>
          <p:nvPr/>
        </p:nvCxnSpPr>
        <p:spPr>
          <a:xfrm>
            <a:off x="351882" y="6421138"/>
            <a:ext cx="11332358" cy="67730"/>
          </a:xfrm>
          <a:prstGeom prst="line">
            <a:avLst/>
          </a:prstGeom>
        </p:spPr>
        <p:style>
          <a:lnRef idx="1">
            <a:schemeClr val="accent4"/>
          </a:lnRef>
          <a:fillRef idx="0">
            <a:schemeClr val="accent4"/>
          </a:fillRef>
          <a:effectRef idx="0">
            <a:schemeClr val="accent4"/>
          </a:effectRef>
          <a:fontRef idx="minor">
            <a:schemeClr val="tx1"/>
          </a:fontRef>
        </p:style>
      </p:cxnSp>
      <p:cxnSp>
        <p:nvCxnSpPr>
          <p:cNvPr id="25" name="Connecteur droit 24">
            <a:extLst>
              <a:ext uri="{FF2B5EF4-FFF2-40B4-BE49-F238E27FC236}">
                <a16:creationId xmlns:a16="http://schemas.microsoft.com/office/drawing/2014/main" id="{C3750674-167F-436F-A05F-B5F1D5D1B58C}"/>
              </a:ext>
            </a:extLst>
          </p:cNvPr>
          <p:cNvCxnSpPr>
            <a:cxnSpLocks/>
          </p:cNvCxnSpPr>
          <p:nvPr/>
        </p:nvCxnSpPr>
        <p:spPr>
          <a:xfrm>
            <a:off x="351882" y="1747624"/>
            <a:ext cx="0" cy="4673514"/>
          </a:xfrm>
          <a:prstGeom prst="line">
            <a:avLst/>
          </a:prstGeom>
        </p:spPr>
        <p:style>
          <a:lnRef idx="1">
            <a:schemeClr val="accent4"/>
          </a:lnRef>
          <a:fillRef idx="0">
            <a:schemeClr val="accent4"/>
          </a:fillRef>
          <a:effectRef idx="0">
            <a:schemeClr val="accent4"/>
          </a:effectRef>
          <a:fontRef idx="minor">
            <a:schemeClr val="tx1"/>
          </a:fontRef>
        </p:style>
      </p:cxnSp>
      <p:sp>
        <p:nvSpPr>
          <p:cNvPr id="9" name="Rectangle 8">
            <a:extLst>
              <a:ext uri="{FF2B5EF4-FFF2-40B4-BE49-F238E27FC236}">
                <a16:creationId xmlns:a16="http://schemas.microsoft.com/office/drawing/2014/main" id="{01171B59-0880-4BEB-B99F-B80AE34B33E6}"/>
              </a:ext>
            </a:extLst>
          </p:cNvPr>
          <p:cNvSpPr/>
          <p:nvPr/>
        </p:nvSpPr>
        <p:spPr>
          <a:xfrm>
            <a:off x="785724" y="1940149"/>
            <a:ext cx="9910781" cy="4193456"/>
          </a:xfrm>
          <a:prstGeom prst="rect">
            <a:avLst/>
          </a:prstGeom>
          <a:solidFill>
            <a:schemeClr val="bg1"/>
          </a:solidFill>
        </p:spPr>
        <p:txBody>
          <a:bodyPr wrap="square">
            <a:spAutoFit/>
          </a:bodyPr>
          <a:lstStyle/>
          <a:p>
            <a:pPr algn="ctr"/>
            <a:endParaRPr lang="fr-FR" sz="1600" dirty="0">
              <a:latin typeface="Times New Roman" panose="02020603050405020304" pitchFamily="18" charset="0"/>
              <a:cs typeface="Times New Roman" panose="02020603050405020304" pitchFamily="18" charset="0"/>
            </a:endParaRPr>
          </a:p>
          <a:p>
            <a:pPr algn="ctr"/>
            <a:r>
              <a:rPr lang="fr-FR" sz="1600" dirty="0">
                <a:latin typeface="Times New Roman" panose="02020603050405020304" pitchFamily="18" charset="0"/>
                <a:cs typeface="Times New Roman" panose="02020603050405020304" pitchFamily="18" charset="0"/>
              </a:rPr>
              <a:t>La République de </a:t>
            </a:r>
            <a:r>
              <a:rPr lang="fr-FR" sz="1600" dirty="0" err="1">
                <a:latin typeface="Times New Roman" panose="02020603050405020304" pitchFamily="18" charset="0"/>
                <a:cs typeface="Times New Roman" panose="02020603050405020304" pitchFamily="18" charset="0"/>
              </a:rPr>
              <a:t>Ratentirol</a:t>
            </a:r>
            <a:r>
              <a:rPr lang="fr-FR" sz="1600" dirty="0">
                <a:latin typeface="Times New Roman" panose="02020603050405020304" pitchFamily="18" charset="0"/>
                <a:cs typeface="Times New Roman" panose="02020603050405020304" pitchFamily="18" charset="0"/>
              </a:rPr>
              <a:t> est un État démocratique qui est engagé dans </a:t>
            </a:r>
            <a:r>
              <a:rPr lang="fr-FR" sz="1600" b="1" dirty="0">
                <a:latin typeface="Times New Roman" panose="02020603050405020304" pitchFamily="18" charset="0"/>
                <a:cs typeface="Times New Roman" panose="02020603050405020304" pitchFamily="18" charset="0"/>
              </a:rPr>
              <a:t>la lutte pour des jeux d’argent </a:t>
            </a:r>
            <a:br>
              <a:rPr lang="fr-FR" sz="1600" b="1" dirty="0">
                <a:latin typeface="Times New Roman" panose="02020603050405020304" pitchFamily="18" charset="0"/>
                <a:cs typeface="Times New Roman" panose="02020603050405020304" pitchFamily="18" charset="0"/>
              </a:rPr>
            </a:br>
            <a:r>
              <a:rPr lang="fr-FR" sz="1600" b="1" dirty="0">
                <a:latin typeface="Times New Roman" panose="02020603050405020304" pitchFamily="18" charset="0"/>
                <a:cs typeface="Times New Roman" panose="02020603050405020304" pitchFamily="18" charset="0"/>
              </a:rPr>
              <a:t>« responsables </a:t>
            </a:r>
            <a:r>
              <a:rPr lang="fr-FR" sz="1600" dirty="0">
                <a:latin typeface="Times New Roman" panose="02020603050405020304" pitchFamily="18" charset="0"/>
                <a:cs typeface="Times New Roman" panose="02020603050405020304" pitchFamily="18" charset="0"/>
              </a:rPr>
              <a:t>».</a:t>
            </a:r>
          </a:p>
          <a:p>
            <a:pPr algn="ctr"/>
            <a:r>
              <a:rPr lang="fr-FR" sz="1600" dirty="0">
                <a:latin typeface="Times New Roman" panose="02020603050405020304" pitchFamily="18" charset="0"/>
                <a:cs typeface="Times New Roman" panose="02020603050405020304" pitchFamily="18" charset="0"/>
              </a:rPr>
              <a:t>L’État </a:t>
            </a:r>
            <a:r>
              <a:rPr lang="fr-FR" sz="1600" b="1" dirty="0">
                <a:latin typeface="Times New Roman" panose="02020603050405020304" pitchFamily="18" charset="0"/>
                <a:cs typeface="Times New Roman" panose="02020603050405020304" pitchFamily="18" charset="0"/>
              </a:rPr>
              <a:t>réglemente précisément l’installation et l’organisation des jeux d’argent </a:t>
            </a:r>
            <a:r>
              <a:rPr lang="fr-FR" sz="1600" dirty="0">
                <a:latin typeface="Times New Roman" panose="02020603050405020304" pitchFamily="18" charset="0"/>
                <a:cs typeface="Times New Roman" panose="02020603050405020304" pitchFamily="18" charset="0"/>
              </a:rPr>
              <a:t>et </a:t>
            </a:r>
            <a:r>
              <a:rPr lang="fr-FR" sz="1600" b="1" dirty="0">
                <a:latin typeface="Times New Roman" panose="02020603050405020304" pitchFamily="18" charset="0"/>
                <a:cs typeface="Times New Roman" panose="02020603050405020304" pitchFamily="18" charset="0"/>
              </a:rPr>
              <a:t>plusieurs instances visent à contrôler toute activité frauduleuse </a:t>
            </a:r>
            <a:r>
              <a:rPr lang="fr-FR" sz="1600" dirty="0">
                <a:latin typeface="Times New Roman" panose="02020603050405020304" pitchFamily="18" charset="0"/>
                <a:cs typeface="Times New Roman" panose="02020603050405020304" pitchFamily="18" charset="0"/>
              </a:rPr>
              <a:t>et </a:t>
            </a:r>
            <a:r>
              <a:rPr lang="fr-FR" sz="1600" b="1" dirty="0">
                <a:latin typeface="Times New Roman" panose="02020603050405020304" pitchFamily="18" charset="0"/>
                <a:cs typeface="Times New Roman" panose="02020603050405020304" pitchFamily="18" charset="0"/>
              </a:rPr>
              <a:t>à prévenir le jeu excessif ou pathologique</a:t>
            </a:r>
            <a:r>
              <a:rPr lang="fr-FR" sz="1600" dirty="0">
                <a:latin typeface="Times New Roman" panose="02020603050405020304" pitchFamily="18" charset="0"/>
                <a:cs typeface="Times New Roman" panose="02020603050405020304" pitchFamily="18" charset="0"/>
              </a:rPr>
              <a:t>. L’</a:t>
            </a:r>
            <a:r>
              <a:rPr lang="fr-FR" sz="1600" b="1" dirty="0">
                <a:latin typeface="Times New Roman" panose="02020603050405020304" pitchFamily="18" charset="0"/>
                <a:cs typeface="Times New Roman" panose="02020603050405020304" pitchFamily="18" charset="0"/>
              </a:rPr>
              <a:t>accès </a:t>
            </a:r>
            <a:r>
              <a:rPr lang="fr-FR" sz="1600" dirty="0">
                <a:latin typeface="Times New Roman" panose="02020603050405020304" pitchFamily="18" charset="0"/>
                <a:cs typeface="Times New Roman" panose="02020603050405020304" pitchFamily="18" charset="0"/>
              </a:rPr>
              <a:t>aux jeux de hasard et d’argent est </a:t>
            </a:r>
            <a:r>
              <a:rPr lang="fr-FR" sz="1600" b="1" dirty="0">
                <a:latin typeface="Times New Roman" panose="02020603050405020304" pitchFamily="18" charset="0"/>
                <a:cs typeface="Times New Roman" panose="02020603050405020304" pitchFamily="18" charset="0"/>
              </a:rPr>
              <a:t>réglementé </a:t>
            </a:r>
            <a:r>
              <a:rPr lang="fr-FR" sz="1600" dirty="0">
                <a:latin typeface="Times New Roman" panose="02020603050405020304" pitchFamily="18" charset="0"/>
                <a:cs typeface="Times New Roman" panose="02020603050405020304" pitchFamily="18" charset="0"/>
              </a:rPr>
              <a:t>et l’identité du joueur doit être régulièrement établie.</a:t>
            </a:r>
          </a:p>
          <a:p>
            <a:pPr algn="ctr"/>
            <a:endParaRPr lang="fr-FR" sz="1050" b="1" dirty="0">
              <a:latin typeface="Times New Roman" panose="02020603050405020304" pitchFamily="18" charset="0"/>
              <a:cs typeface="Times New Roman" panose="02020603050405020304" pitchFamily="18" charset="0"/>
            </a:endParaRPr>
          </a:p>
          <a:p>
            <a:pPr algn="ctr"/>
            <a:r>
              <a:rPr lang="fr-FR" sz="1600" b="1" dirty="0">
                <a:latin typeface="Times New Roman" panose="02020603050405020304" pitchFamily="18" charset="0"/>
                <a:cs typeface="Times New Roman" panose="02020603050405020304" pitchFamily="18" charset="0"/>
              </a:rPr>
              <a:t>L’État interdit </a:t>
            </a:r>
            <a:r>
              <a:rPr lang="fr-FR" sz="1600" dirty="0">
                <a:latin typeface="Times New Roman" panose="02020603050405020304" pitchFamily="18" charset="0"/>
                <a:cs typeface="Times New Roman" panose="02020603050405020304" pitchFamily="18" charset="0"/>
              </a:rPr>
              <a:t>les jeux d’argent aux personnes </a:t>
            </a:r>
            <a:r>
              <a:rPr lang="fr-FR" sz="1600" b="1" dirty="0">
                <a:latin typeface="Times New Roman" panose="02020603050405020304" pitchFamily="18" charset="0"/>
                <a:cs typeface="Times New Roman" panose="02020603050405020304" pitchFamily="18" charset="0"/>
              </a:rPr>
              <a:t>de moins de 21 ans</a:t>
            </a:r>
            <a:r>
              <a:rPr lang="fr-FR" sz="1600" dirty="0">
                <a:latin typeface="Times New Roman" panose="02020603050405020304" pitchFamily="18" charset="0"/>
                <a:cs typeface="Times New Roman" panose="02020603050405020304" pitchFamily="18" charset="0"/>
              </a:rPr>
              <a:t>.</a:t>
            </a:r>
          </a:p>
          <a:p>
            <a:pPr algn="ctr"/>
            <a:endParaRPr lang="fr-FR" sz="1400" dirty="0">
              <a:latin typeface="Times New Roman" panose="02020603050405020304" pitchFamily="18" charset="0"/>
              <a:cs typeface="Times New Roman" panose="02020603050405020304" pitchFamily="18" charset="0"/>
            </a:endParaRPr>
          </a:p>
          <a:p>
            <a:pPr algn="ctr"/>
            <a:r>
              <a:rPr lang="fr-FR" sz="1600" dirty="0">
                <a:latin typeface="Times New Roman" panose="02020603050405020304" pitchFamily="18" charset="0"/>
                <a:cs typeface="Times New Roman" panose="02020603050405020304" pitchFamily="18" charset="0"/>
              </a:rPr>
              <a:t>L’État lance ponctuellement </a:t>
            </a:r>
            <a:r>
              <a:rPr lang="fr-FR" sz="1600" b="1" dirty="0">
                <a:latin typeface="Times New Roman" panose="02020603050405020304" pitchFamily="18" charset="0"/>
                <a:cs typeface="Times New Roman" panose="02020603050405020304" pitchFamily="18" charset="0"/>
              </a:rPr>
              <a:t>des campagnes d’information à l’égard de populations à risque</a:t>
            </a:r>
            <a:r>
              <a:rPr lang="fr-FR" sz="1600" dirty="0">
                <a:latin typeface="Times New Roman" panose="02020603050405020304" pitchFamily="18" charset="0"/>
                <a:cs typeface="Times New Roman" panose="02020603050405020304" pitchFamily="18" charset="0"/>
              </a:rPr>
              <a:t>. </a:t>
            </a:r>
          </a:p>
          <a:p>
            <a:pPr algn="ctr"/>
            <a:r>
              <a:rPr lang="fr-FR" sz="1600" dirty="0">
                <a:latin typeface="Times New Roman" panose="02020603050405020304" pitchFamily="18" charset="0"/>
                <a:cs typeface="Times New Roman" panose="02020603050405020304" pitchFamily="18" charset="0"/>
              </a:rPr>
              <a:t>En cas de non-respect de la réglementation par le joueur, l’État prévoit seulement des </a:t>
            </a:r>
            <a:r>
              <a:rPr lang="fr-FR" sz="1600" b="1" dirty="0">
                <a:latin typeface="Times New Roman" panose="02020603050405020304" pitchFamily="18" charset="0"/>
                <a:cs typeface="Times New Roman" panose="02020603050405020304" pitchFamily="18" charset="0"/>
              </a:rPr>
              <a:t>interdictions de jeu pour une période délimitée</a:t>
            </a:r>
            <a:r>
              <a:rPr lang="fr-FR" sz="1600" dirty="0">
                <a:latin typeface="Times New Roman" panose="02020603050405020304" pitchFamily="18" charset="0"/>
                <a:cs typeface="Times New Roman" panose="02020603050405020304" pitchFamily="18" charset="0"/>
              </a:rPr>
              <a:t>.</a:t>
            </a:r>
          </a:p>
          <a:p>
            <a:pPr algn="ctr"/>
            <a:r>
              <a:rPr lang="fr-FR" sz="1600" dirty="0">
                <a:latin typeface="Times New Roman" panose="02020603050405020304" pitchFamily="18" charset="0"/>
                <a:cs typeface="Times New Roman" panose="02020603050405020304" pitchFamily="18" charset="0"/>
              </a:rPr>
              <a:t> </a:t>
            </a:r>
          </a:p>
          <a:p>
            <a:pPr algn="ctr"/>
            <a:r>
              <a:rPr lang="fr-FR" sz="1600" b="1" dirty="0">
                <a:latin typeface="Times New Roman" panose="02020603050405020304" pitchFamily="18" charset="0"/>
                <a:cs typeface="Times New Roman" panose="02020603050405020304" pitchFamily="18" charset="0"/>
              </a:rPr>
              <a:t>Si ces mesures étaient appliquées en France, dans quelle mesure approuveriez-vous cette politique ?</a:t>
            </a:r>
            <a:endParaRPr lang="fr-FR" sz="1600" dirty="0">
              <a:latin typeface="Times New Roman" panose="02020603050405020304" pitchFamily="18" charset="0"/>
              <a:cs typeface="Times New Roman" panose="02020603050405020304" pitchFamily="18" charset="0"/>
            </a:endParaRPr>
          </a:p>
          <a:p>
            <a:pPr algn="ctr"/>
            <a:r>
              <a:rPr lang="fr-FR" sz="1600" dirty="0">
                <a:latin typeface="Times New Roman" panose="02020603050405020304" pitchFamily="18" charset="0"/>
                <a:cs typeface="Times New Roman" panose="02020603050405020304" pitchFamily="18" charset="0"/>
              </a:rPr>
              <a:t> </a:t>
            </a:r>
          </a:p>
          <a:p>
            <a:pPr algn="ctr"/>
            <a:r>
              <a:rPr lang="fr-FR" sz="1600" dirty="0">
                <a:latin typeface="Times New Roman" panose="02020603050405020304" pitchFamily="18" charset="0"/>
                <a:cs typeface="Times New Roman" panose="02020603050405020304" pitchFamily="18" charset="0"/>
              </a:rPr>
              <a:t>Pas du tout 0-----0-----0-----0-----0-----0-----0-----0-----0-----0-----0 Tout à fait</a:t>
            </a:r>
          </a:p>
          <a:p>
            <a:r>
              <a:rPr lang="fr-FR" dirty="0"/>
              <a:t> </a:t>
            </a:r>
          </a:p>
        </p:txBody>
      </p:sp>
      <p:sp>
        <p:nvSpPr>
          <p:cNvPr id="23" name="Rectangle 22">
            <a:extLst>
              <a:ext uri="{FF2B5EF4-FFF2-40B4-BE49-F238E27FC236}">
                <a16:creationId xmlns:a16="http://schemas.microsoft.com/office/drawing/2014/main" id="{81773A86-4EDD-473C-841B-33116CF4CD03}"/>
              </a:ext>
            </a:extLst>
          </p:cNvPr>
          <p:cNvSpPr/>
          <p:nvPr/>
        </p:nvSpPr>
        <p:spPr>
          <a:xfrm>
            <a:off x="2312425" y="2506606"/>
            <a:ext cx="6391794" cy="1945795"/>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81300" lvl="1">
              <a:lnSpc>
                <a:spcPct val="150000"/>
              </a:lnSpc>
            </a:pPr>
            <a:r>
              <a:rPr lang="fr-FR" b="1" dirty="0">
                <a:effectLst>
                  <a:outerShdw blurRad="38100" dist="38100" dir="2700000" algn="tl">
                    <a:srgbClr val="000000">
                      <a:alpha val="43137"/>
                    </a:srgbClr>
                  </a:outerShdw>
                </a:effectLst>
              </a:rPr>
              <a:t>    </a:t>
            </a:r>
          </a:p>
          <a:p>
            <a:pPr marL="88900">
              <a:lnSpc>
                <a:spcPct val="150000"/>
              </a:lnSpc>
            </a:pPr>
            <a:r>
              <a:rPr lang="fr-FR" b="1" dirty="0">
                <a:effectLst>
                  <a:outerShdw blurRad="38100" dist="38100" dir="2700000" algn="tl">
                    <a:srgbClr val="000000">
                      <a:alpha val="43137"/>
                    </a:srgbClr>
                  </a:outerShdw>
                </a:effectLst>
              </a:rPr>
              <a:t> </a:t>
            </a:r>
            <a:r>
              <a:rPr lang="fr-FR" sz="2000" b="1" dirty="0">
                <a:effectLst>
                  <a:outerShdw blurRad="38100" dist="38100" dir="2700000" algn="tl">
                    <a:srgbClr val="000000">
                      <a:alpha val="43137"/>
                    </a:srgbClr>
                  </a:outerShdw>
                </a:effectLst>
              </a:rPr>
              <a:t>Politique de lutte 	       Prévention ponctuelle</a:t>
            </a:r>
          </a:p>
          <a:p>
            <a:pPr marL="88900">
              <a:lnSpc>
                <a:spcPct val="150000"/>
              </a:lnSpc>
            </a:pPr>
            <a:r>
              <a:rPr lang="fr-FR" sz="2000" b="1" dirty="0">
                <a:effectLst>
                  <a:outerShdw blurRad="38100" dist="38100" dir="2700000" algn="tl">
                    <a:srgbClr val="000000">
                      <a:alpha val="43137"/>
                    </a:srgbClr>
                  </a:outerShdw>
                </a:effectLst>
              </a:rPr>
              <a:t>pour des jeux d’argent            Réglementation forte</a:t>
            </a:r>
          </a:p>
          <a:p>
            <a:pPr marL="88900">
              <a:lnSpc>
                <a:spcPct val="150000"/>
              </a:lnSpc>
            </a:pPr>
            <a:r>
              <a:rPr lang="fr-FR" sz="2000" b="1" dirty="0">
                <a:effectLst>
                  <a:outerShdw blurRad="38100" dist="38100" dir="2700000" algn="tl">
                    <a:srgbClr val="000000">
                      <a:alpha val="43137"/>
                    </a:srgbClr>
                  </a:outerShdw>
                </a:effectLst>
              </a:rPr>
              <a:t>responsables</a:t>
            </a:r>
            <a:r>
              <a:rPr lang="fr-FR" b="1" dirty="0">
                <a:effectLst>
                  <a:outerShdw blurRad="38100" dist="38100" dir="2700000" algn="tl">
                    <a:srgbClr val="000000">
                      <a:alpha val="43137"/>
                    </a:srgbClr>
                  </a:outerShdw>
                </a:effectLst>
              </a:rPr>
              <a:t>	                         </a:t>
            </a:r>
            <a:r>
              <a:rPr lang="fr-FR" sz="2000" b="1" dirty="0">
                <a:effectLst>
                  <a:outerShdw blurRad="38100" dist="38100" dir="2700000" algn="tl">
                    <a:srgbClr val="000000">
                      <a:alpha val="43137"/>
                    </a:srgbClr>
                  </a:outerShdw>
                </a:effectLst>
              </a:rPr>
              <a:t>Sanction modérée</a:t>
            </a:r>
          </a:p>
          <a:p>
            <a:pPr marL="2870200" indent="-546100">
              <a:lnSpc>
                <a:spcPct val="150000"/>
              </a:lnSpc>
            </a:pPr>
            <a:r>
              <a:rPr lang="fr-FR" b="1" dirty="0">
                <a:effectLst>
                  <a:outerShdw blurRad="38100" dist="38100" dir="2700000" algn="tl">
                    <a:srgbClr val="000000">
                      <a:alpha val="43137"/>
                    </a:srgbClr>
                  </a:outerShdw>
                </a:effectLst>
              </a:rPr>
              <a:t>       		</a:t>
            </a:r>
          </a:p>
        </p:txBody>
      </p:sp>
      <p:sp>
        <p:nvSpPr>
          <p:cNvPr id="26" name="Accolade ouvrante 25">
            <a:extLst>
              <a:ext uri="{FF2B5EF4-FFF2-40B4-BE49-F238E27FC236}">
                <a16:creationId xmlns:a16="http://schemas.microsoft.com/office/drawing/2014/main" id="{2891A357-317F-4EF6-9502-996B2152FC08}"/>
              </a:ext>
            </a:extLst>
          </p:cNvPr>
          <p:cNvSpPr/>
          <p:nvPr/>
        </p:nvSpPr>
        <p:spPr>
          <a:xfrm>
            <a:off x="5226495" y="2866704"/>
            <a:ext cx="132603" cy="1324364"/>
          </a:xfrm>
          <a:prstGeom prst="leftBrace">
            <a:avLst/>
          </a:prstGeom>
          <a:ln w="28575"/>
        </p:spPr>
        <p:style>
          <a:lnRef idx="1">
            <a:schemeClr val="accent4"/>
          </a:lnRef>
          <a:fillRef idx="0">
            <a:schemeClr val="accent4"/>
          </a:fillRef>
          <a:effectRef idx="0">
            <a:schemeClr val="accent4"/>
          </a:effectRef>
          <a:fontRef idx="minor">
            <a:schemeClr val="tx1"/>
          </a:fontRef>
        </p:style>
        <p:txBody>
          <a:bodyPr rtlCol="0" anchor="ctr"/>
          <a:lstStyle/>
          <a:p>
            <a:pPr algn="ctr"/>
            <a:endParaRPr lang="fr-FR"/>
          </a:p>
        </p:txBody>
      </p:sp>
      <p:sp>
        <p:nvSpPr>
          <p:cNvPr id="29" name="Rectangle 28">
            <a:extLst>
              <a:ext uri="{FF2B5EF4-FFF2-40B4-BE49-F238E27FC236}">
                <a16:creationId xmlns:a16="http://schemas.microsoft.com/office/drawing/2014/main" id="{3D7AA5EE-93EA-4D3E-8685-0BA51E1824C5}"/>
              </a:ext>
            </a:extLst>
          </p:cNvPr>
          <p:cNvSpPr/>
          <p:nvPr/>
        </p:nvSpPr>
        <p:spPr>
          <a:xfrm>
            <a:off x="3214255" y="455749"/>
            <a:ext cx="6227220" cy="5516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t>Matériel</a:t>
            </a:r>
          </a:p>
        </p:txBody>
      </p:sp>
      <p:sp>
        <p:nvSpPr>
          <p:cNvPr id="31" name="Rectangle 30">
            <a:extLst>
              <a:ext uri="{FF2B5EF4-FFF2-40B4-BE49-F238E27FC236}">
                <a16:creationId xmlns:a16="http://schemas.microsoft.com/office/drawing/2014/main" id="{8F346930-63DA-446B-BA58-FC45CD4D80F3}"/>
              </a:ext>
            </a:extLst>
          </p:cNvPr>
          <p:cNvSpPr/>
          <p:nvPr/>
        </p:nvSpPr>
        <p:spPr>
          <a:xfrm>
            <a:off x="-36527" y="-171330"/>
            <a:ext cx="2101932" cy="620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Tree>
    <p:custDataLst>
      <p:tags r:id="rId1"/>
    </p:custDataLst>
    <p:extLst>
      <p:ext uri="{BB962C8B-B14F-4D97-AF65-F5344CB8AC3E}">
        <p14:creationId xmlns:p14="http://schemas.microsoft.com/office/powerpoint/2010/main" val="208104583"/>
      </p:ext>
    </p:extLst>
  </p:cSld>
  <p:clrMapOvr>
    <a:masterClrMapping/>
  </p:clrMapOvr>
  <mc:AlternateContent xmlns:mc="http://schemas.openxmlformats.org/markup-compatibility/2006" xmlns:p14="http://schemas.microsoft.com/office/powerpoint/2010/main">
    <mc:Choice Requires="p14">
      <p:transition spd="slow" p14:dur="2000" advTm="50584"/>
    </mc:Choice>
    <mc:Fallback xmlns="">
      <p:transition spd="slow" advTm="505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down)">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1000"/>
                                        <p:tgtEl>
                                          <p:spTgt spid="26"/>
                                        </p:tgtEl>
                                      </p:cBhvr>
                                    </p:animEffect>
                                    <p:anim calcmode="lin" valueType="num">
                                      <p:cBhvr>
                                        <p:cTn id="21" dur="1000" fill="hold"/>
                                        <p:tgtEl>
                                          <p:spTgt spid="26"/>
                                        </p:tgtEl>
                                        <p:attrNameLst>
                                          <p:attrName>ppt_x</p:attrName>
                                        </p:attrNameLst>
                                      </p:cBhvr>
                                      <p:tavLst>
                                        <p:tav tm="0">
                                          <p:val>
                                            <p:strVal val="#ppt_x"/>
                                          </p:val>
                                        </p:tav>
                                        <p:tav tm="100000">
                                          <p:val>
                                            <p:strVal val="#ppt_x"/>
                                          </p:val>
                                        </p:tav>
                                      </p:tavLst>
                                    </p:anim>
                                    <p:anim calcmode="lin" valueType="num">
                                      <p:cBhvr>
                                        <p:cTn id="22"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46740" y="-116387"/>
            <a:ext cx="12192000" cy="6941098"/>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03706"/>
            <a:ext cx="12192000" cy="61714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4404729C-CBA0-4FC8-9455-323139E4D93F}"/>
              </a:ext>
            </a:extLst>
          </p:cNvPr>
          <p:cNvSpPr/>
          <p:nvPr/>
        </p:nvSpPr>
        <p:spPr>
          <a:xfrm>
            <a:off x="2010886" y="-149676"/>
            <a:ext cx="1698172" cy="6620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673432" y="-140253"/>
            <a:ext cx="1698172" cy="6328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Méthodologie</a:t>
            </a:r>
          </a:p>
        </p:txBody>
      </p:sp>
      <p:sp>
        <p:nvSpPr>
          <p:cNvPr id="10" name="Rectangle 9">
            <a:extLst>
              <a:ext uri="{FF2B5EF4-FFF2-40B4-BE49-F238E27FC236}">
                <a16:creationId xmlns:a16="http://schemas.microsoft.com/office/drawing/2014/main" id="{FE96E6C7-5E6D-423D-BD84-220D6B74316B}"/>
              </a:ext>
            </a:extLst>
          </p:cNvPr>
          <p:cNvSpPr/>
          <p:nvPr/>
        </p:nvSpPr>
        <p:spPr>
          <a:xfrm>
            <a:off x="166255" y="531861"/>
            <a:ext cx="11153115" cy="6541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fr-FR" sz="2400" b="1" dirty="0">
                <a:solidFill>
                  <a:schemeClr val="bg1"/>
                </a:solidFill>
                <a:effectLst>
                  <a:outerShdw blurRad="50800" dist="38100" dir="2700000" algn="tl" rotWithShape="0">
                    <a:prstClr val="black">
                      <a:alpha val="40000"/>
                    </a:prstClr>
                  </a:outerShdw>
                </a:effectLst>
                <a:latin typeface="Gadugi" panose="020B0502040204020203" pitchFamily="34" charset="0"/>
                <a:ea typeface="Gadugi" panose="020B0502040204020203" pitchFamily="34" charset="0"/>
              </a:rPr>
              <a:t>Procédure</a:t>
            </a:r>
            <a:endParaRPr lang="fr-FR" sz="2400" b="1" dirty="0">
              <a:solidFill>
                <a:schemeClr val="bg1"/>
              </a:solidFill>
              <a:effectLst>
                <a:outerShdw blurRad="50800" dist="38100" dir="2700000" algn="tl" rotWithShape="0">
                  <a:prstClr val="black">
                    <a:alpha val="40000"/>
                  </a:prstClr>
                </a:outerShdw>
              </a:effectLst>
              <a:latin typeface="Gadugi" panose="020B0502040204020203" pitchFamily="34" charset="0"/>
              <a:ea typeface="Gadugi" panose="020B0502040204020203" pitchFamily="34" charset="0"/>
            </a:endParaRPr>
          </a:p>
        </p:txBody>
      </p:sp>
      <p:cxnSp>
        <p:nvCxnSpPr>
          <p:cNvPr id="27" name="Connecteur droit 26">
            <a:extLst>
              <a:ext uri="{FF2B5EF4-FFF2-40B4-BE49-F238E27FC236}">
                <a16:creationId xmlns:a16="http://schemas.microsoft.com/office/drawing/2014/main" id="{93BDE08A-A9F4-4293-87F0-31F6A3F0111D}"/>
              </a:ext>
            </a:extLst>
          </p:cNvPr>
          <p:cNvCxnSpPr>
            <a:cxnSpLocks/>
          </p:cNvCxnSpPr>
          <p:nvPr/>
        </p:nvCxnSpPr>
        <p:spPr>
          <a:xfrm>
            <a:off x="284724" y="871393"/>
            <a:ext cx="0" cy="5115214"/>
          </a:xfrm>
          <a:prstGeom prst="line">
            <a:avLst/>
          </a:prstGeom>
        </p:spPr>
        <p:style>
          <a:lnRef idx="1">
            <a:schemeClr val="accent4"/>
          </a:lnRef>
          <a:fillRef idx="0">
            <a:schemeClr val="accent4"/>
          </a:fillRef>
          <a:effectRef idx="0">
            <a:schemeClr val="accent4"/>
          </a:effectRef>
          <a:fontRef idx="minor">
            <a:schemeClr val="tx1"/>
          </a:fontRef>
        </p:style>
      </p:cxnSp>
      <p:cxnSp>
        <p:nvCxnSpPr>
          <p:cNvPr id="31" name="Connecteur droit 30">
            <a:extLst>
              <a:ext uri="{FF2B5EF4-FFF2-40B4-BE49-F238E27FC236}">
                <a16:creationId xmlns:a16="http://schemas.microsoft.com/office/drawing/2014/main" id="{9D9FA0CB-21E2-4861-9D4F-B654079AFAF2}"/>
              </a:ext>
            </a:extLst>
          </p:cNvPr>
          <p:cNvCxnSpPr>
            <a:cxnSpLocks/>
          </p:cNvCxnSpPr>
          <p:nvPr/>
        </p:nvCxnSpPr>
        <p:spPr>
          <a:xfrm flipH="1">
            <a:off x="284724" y="5951534"/>
            <a:ext cx="11486230" cy="57586"/>
          </a:xfrm>
          <a:prstGeom prst="line">
            <a:avLst/>
          </a:prstGeom>
        </p:spPr>
        <p:style>
          <a:lnRef idx="1">
            <a:schemeClr val="accent4"/>
          </a:lnRef>
          <a:fillRef idx="0">
            <a:schemeClr val="accent4"/>
          </a:fillRef>
          <a:effectRef idx="0">
            <a:schemeClr val="accent4"/>
          </a:effectRef>
          <a:fontRef idx="minor">
            <a:schemeClr val="tx1"/>
          </a:fontRef>
        </p:style>
      </p:cxnSp>
      <p:sp>
        <p:nvSpPr>
          <p:cNvPr id="23" name="Rectangle 22">
            <a:extLst>
              <a:ext uri="{FF2B5EF4-FFF2-40B4-BE49-F238E27FC236}">
                <a16:creationId xmlns:a16="http://schemas.microsoft.com/office/drawing/2014/main" id="{8CB4C573-B07F-4B23-9B35-BE80DA326E57}"/>
              </a:ext>
            </a:extLst>
          </p:cNvPr>
          <p:cNvSpPr/>
          <p:nvPr/>
        </p:nvSpPr>
        <p:spPr>
          <a:xfrm>
            <a:off x="1524000" y="4005012"/>
            <a:ext cx="8851891" cy="2093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42EF3EEF-F89F-41BD-9588-7B1F34C0D2FA}"/>
              </a:ext>
            </a:extLst>
          </p:cNvPr>
          <p:cNvSpPr/>
          <p:nvPr/>
        </p:nvSpPr>
        <p:spPr>
          <a:xfrm>
            <a:off x="459941" y="1156061"/>
            <a:ext cx="11357749" cy="5863144"/>
          </a:xfrm>
          <a:prstGeom prst="rect">
            <a:avLst/>
          </a:prstGeom>
        </p:spPr>
        <p:txBody>
          <a:bodyPr wrap="square">
            <a:spAutoFit/>
          </a:bodyPr>
          <a:lstStyle/>
          <a:p>
            <a:pPr algn="just" eaLnBrk="0" fontAlgn="base" hangingPunct="0">
              <a:spcBef>
                <a:spcPct val="0"/>
              </a:spcBef>
              <a:spcAft>
                <a:spcPct val="0"/>
              </a:spcAft>
            </a:pPr>
            <a:r>
              <a:rPr lang="fr-FR" altLang="fr-FR" sz="2000" b="1" dirty="0">
                <a:solidFill>
                  <a:schemeClr val="bg1"/>
                </a:solidFill>
                <a:effectLst>
                  <a:outerShdw blurRad="38100" dist="38100" dir="2700000" algn="tl">
                    <a:srgbClr val="000000">
                      <a:alpha val="43137"/>
                    </a:srgbClr>
                  </a:outerShdw>
                </a:effectLst>
                <a:cs typeface="Times New Roman" panose="02020603050405020304" pitchFamily="18" charset="0"/>
              </a:rPr>
              <a:t>Chaque personne :</a:t>
            </a:r>
          </a:p>
          <a:p>
            <a:pPr lvl="0" algn="just" eaLnBrk="0" fontAlgn="base" hangingPunct="0">
              <a:spcBef>
                <a:spcPct val="0"/>
              </a:spcBef>
              <a:spcAft>
                <a:spcPct val="0"/>
              </a:spcAft>
            </a:pPr>
            <a:r>
              <a:rPr lang="fr-FR" altLang="fr-FR" sz="2400" dirty="0">
                <a:solidFill>
                  <a:schemeClr val="bg1"/>
                </a:solidFill>
                <a:ea typeface="Calibri" panose="020F0502020204030204" pitchFamily="34" charset="0"/>
                <a:cs typeface="Times New Roman" panose="02020603050405020304" pitchFamily="18" charset="0"/>
              </a:rPr>
              <a:t>        </a:t>
            </a:r>
            <a:r>
              <a:rPr lang="fr-FR" altLang="fr-FR" sz="2000" dirty="0">
                <a:solidFill>
                  <a:schemeClr val="bg1"/>
                </a:solidFill>
                <a:ea typeface="Calibri" panose="020F0502020204030204" pitchFamily="34" charset="0"/>
                <a:cs typeface="Times New Roman" panose="02020603050405020304" pitchFamily="18" charset="0"/>
              </a:rPr>
              <a:t>a été testée individuellement et anonymement</a:t>
            </a:r>
          </a:p>
          <a:p>
            <a:pPr lvl="0" algn="just" eaLnBrk="0" fontAlgn="base" hangingPunct="0">
              <a:spcBef>
                <a:spcPct val="0"/>
              </a:spcBef>
              <a:spcAft>
                <a:spcPct val="0"/>
              </a:spcAft>
            </a:pPr>
            <a:r>
              <a:rPr lang="fr-FR" altLang="fr-FR" sz="2000" dirty="0">
                <a:solidFill>
                  <a:schemeClr val="bg1"/>
                </a:solidFill>
                <a:ea typeface="Calibri" panose="020F0502020204030204" pitchFamily="34" charset="0"/>
                <a:cs typeface="Times New Roman" panose="02020603050405020304" pitchFamily="18" charset="0"/>
              </a:rPr>
              <a:t>         a suivi deux phases de la procédure </a:t>
            </a:r>
          </a:p>
          <a:p>
            <a:pPr lvl="0" algn="just" eaLnBrk="0" fontAlgn="base" hangingPunct="0">
              <a:spcBef>
                <a:spcPct val="0"/>
              </a:spcBef>
              <a:spcAft>
                <a:spcPct val="0"/>
              </a:spcAft>
            </a:pPr>
            <a:endParaRPr lang="fr-FR" altLang="fr-FR" dirty="0">
              <a:solidFill>
                <a:schemeClr val="bg1"/>
              </a:solidFill>
              <a:ea typeface="Calibri" panose="020F0502020204030204" pitchFamily="34" charset="0"/>
              <a:cs typeface="Times New Roman" panose="02020603050405020304" pitchFamily="18" charset="0"/>
            </a:endParaRPr>
          </a:p>
          <a:p>
            <a:pPr lvl="0" algn="ctr" eaLnBrk="0" fontAlgn="base" hangingPunct="0">
              <a:spcBef>
                <a:spcPct val="0"/>
              </a:spcBef>
              <a:spcAft>
                <a:spcPct val="0"/>
              </a:spcAft>
            </a:pPr>
            <a:r>
              <a:rPr lang="fr-FR" altLang="fr-FR" sz="2000" b="1" dirty="0">
                <a:solidFill>
                  <a:schemeClr val="bg1"/>
                </a:solidFill>
                <a:effectLst>
                  <a:outerShdw blurRad="38100" dist="38100" dir="2700000" algn="tl">
                    <a:srgbClr val="000000">
                      <a:alpha val="43137"/>
                    </a:srgbClr>
                  </a:outerShdw>
                </a:effectLst>
                <a:cs typeface="Times New Roman" panose="02020603050405020304" pitchFamily="18" charset="0"/>
              </a:rPr>
              <a:t>Deux phases de la procédure </a:t>
            </a:r>
            <a:r>
              <a:rPr lang="fr-FR" altLang="fr-FR" dirty="0">
                <a:solidFill>
                  <a:schemeClr val="bg1"/>
                </a:solidFill>
                <a:cs typeface="Times New Roman" panose="02020603050405020304" pitchFamily="18" charset="0"/>
              </a:rPr>
              <a:t>(durée : </a:t>
            </a:r>
            <a:r>
              <a:rPr lang="fr-FR" dirty="0">
                <a:solidFill>
                  <a:schemeClr val="bg1"/>
                </a:solidFill>
              </a:rPr>
              <a:t>± </a:t>
            </a:r>
            <a:r>
              <a:rPr lang="fr-FR" altLang="fr-FR" dirty="0">
                <a:solidFill>
                  <a:schemeClr val="bg1"/>
                </a:solidFill>
                <a:cs typeface="Times New Roman" panose="02020603050405020304" pitchFamily="18" charset="0"/>
              </a:rPr>
              <a:t>20 minutes)</a:t>
            </a:r>
            <a:r>
              <a:rPr lang="fr-FR" altLang="fr-FR" dirty="0">
                <a:solidFill>
                  <a:schemeClr val="bg1"/>
                </a:solidFill>
                <a:ea typeface="Calibri" panose="020F0502020204030204" pitchFamily="34" charset="0"/>
                <a:cs typeface="Times New Roman" panose="02020603050405020304" pitchFamily="18" charset="0"/>
              </a:rPr>
              <a:t> </a:t>
            </a:r>
          </a:p>
          <a:p>
            <a:pPr lvl="0" algn="just" eaLnBrk="0" fontAlgn="base" hangingPunct="0">
              <a:spcBef>
                <a:spcPct val="0"/>
              </a:spcBef>
              <a:spcAft>
                <a:spcPct val="0"/>
              </a:spcAft>
            </a:pPr>
            <a:endParaRPr lang="fr-FR" altLang="fr-FR" sz="1100" dirty="0">
              <a:solidFill>
                <a:schemeClr val="bg1"/>
              </a:solidFill>
              <a:ea typeface="Calibri" panose="020F0502020204030204" pitchFamily="34" charset="0"/>
              <a:cs typeface="Times New Roman" panose="02020603050405020304" pitchFamily="18" charset="0"/>
            </a:endParaRPr>
          </a:p>
          <a:p>
            <a:pPr marL="342900" lvl="0" indent="-342900" algn="just" eaLnBrk="0" fontAlgn="base" hangingPunct="0">
              <a:spcBef>
                <a:spcPct val="0"/>
              </a:spcBef>
              <a:spcAft>
                <a:spcPct val="0"/>
              </a:spcAft>
              <a:buFont typeface="+mj-lt"/>
              <a:buAutoNum type="arabicPeriod"/>
            </a:pPr>
            <a:r>
              <a:rPr lang="fr-FR" altLang="fr-FR" sz="2200" b="1" dirty="0">
                <a:solidFill>
                  <a:schemeClr val="bg1"/>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Phase de familiarisation </a:t>
            </a:r>
          </a:p>
          <a:p>
            <a:pPr marL="742950" lvl="1" indent="-285750" algn="just" eaLnBrk="0" fontAlgn="base" hangingPunct="0">
              <a:spcBef>
                <a:spcPct val="0"/>
              </a:spcBef>
              <a:spcAft>
                <a:spcPct val="0"/>
              </a:spcAft>
              <a:buFont typeface="Wingdings" panose="05000000000000000000" pitchFamily="2" charset="2"/>
              <a:buChar char="§"/>
            </a:pPr>
            <a:r>
              <a:rPr lang="fr-FR" altLang="fr-FR" dirty="0">
                <a:solidFill>
                  <a:schemeClr val="bg1"/>
                </a:solidFill>
                <a:ea typeface="Calibri" panose="020F0502020204030204" pitchFamily="34" charset="0"/>
                <a:cs typeface="Times New Roman" panose="02020603050405020304" pitchFamily="18" charset="0"/>
              </a:rPr>
              <a:t>Explications sur ce qui est attendu </a:t>
            </a:r>
          </a:p>
          <a:p>
            <a:pPr marL="742950" lvl="1" indent="-285750" algn="just" eaLnBrk="0" fontAlgn="base" hangingPunct="0">
              <a:spcBef>
                <a:spcPct val="0"/>
              </a:spcBef>
              <a:spcAft>
                <a:spcPct val="0"/>
              </a:spcAft>
              <a:buFont typeface="Wingdings" panose="05000000000000000000" pitchFamily="2" charset="2"/>
              <a:buChar char="§"/>
            </a:pPr>
            <a:r>
              <a:rPr lang="fr-FR" altLang="fr-FR" dirty="0">
                <a:solidFill>
                  <a:schemeClr val="bg1"/>
                </a:solidFill>
                <a:ea typeface="Calibri" panose="020F0502020204030204" pitchFamily="34" charset="0"/>
                <a:cs typeface="Times New Roman" panose="02020603050405020304" pitchFamily="18" charset="0"/>
              </a:rPr>
              <a:t>Le participant prend connaissance d’un ensemble de 10 scénarios au total </a:t>
            </a:r>
          </a:p>
          <a:p>
            <a:pPr marL="742950" lvl="1" indent="-285750" algn="just" eaLnBrk="0" fontAlgn="base" hangingPunct="0">
              <a:spcBef>
                <a:spcPct val="0"/>
              </a:spcBef>
              <a:spcAft>
                <a:spcPct val="0"/>
              </a:spcAft>
              <a:buFont typeface="Wingdings" panose="05000000000000000000" pitchFamily="2" charset="2"/>
              <a:buChar char="§"/>
            </a:pPr>
            <a:r>
              <a:rPr lang="fr-FR" altLang="fr-FR" dirty="0">
                <a:solidFill>
                  <a:schemeClr val="bg1"/>
                </a:solidFill>
                <a:ea typeface="Calibri" panose="020F0502020204030204" pitchFamily="34" charset="0"/>
                <a:cs typeface="Times New Roman" panose="02020603050405020304" pitchFamily="18" charset="0"/>
              </a:rPr>
              <a:t>Indique sur l’échelle sa réponse d’acceptabilité (possibilité de regarder en arrière, de comparer et modifier la réponse)</a:t>
            </a:r>
          </a:p>
          <a:p>
            <a:pPr lvl="1" algn="just" eaLnBrk="0" fontAlgn="base" hangingPunct="0">
              <a:spcBef>
                <a:spcPct val="0"/>
              </a:spcBef>
              <a:spcAft>
                <a:spcPct val="0"/>
              </a:spcAft>
            </a:pPr>
            <a:endParaRPr lang="fr-FR" altLang="fr-FR" dirty="0">
              <a:solidFill>
                <a:schemeClr val="bg1"/>
              </a:solidFill>
              <a:cs typeface="Times New Roman" panose="02020603050405020304" pitchFamily="18" charset="0"/>
            </a:endParaRPr>
          </a:p>
          <a:p>
            <a:pPr marL="342900" indent="-342900" algn="just" eaLnBrk="0" fontAlgn="base" hangingPunct="0">
              <a:spcBef>
                <a:spcPct val="0"/>
              </a:spcBef>
              <a:spcAft>
                <a:spcPct val="0"/>
              </a:spcAft>
              <a:buFont typeface="+mj-lt"/>
              <a:buAutoNum type="arabicPeriod"/>
            </a:pPr>
            <a:r>
              <a:rPr lang="fr-FR" altLang="fr-FR" sz="2200" b="1" dirty="0">
                <a:solidFill>
                  <a:schemeClr val="bg1"/>
                </a:solidFill>
                <a:effectLst>
                  <a:outerShdw blurRad="38100" dist="38100" dir="2700000" algn="tl">
                    <a:srgbClr val="000000">
                      <a:alpha val="43137"/>
                    </a:srgbClr>
                  </a:outerShdw>
                </a:effectLst>
                <a:cs typeface="Times New Roman" panose="02020603050405020304" pitchFamily="18" charset="0"/>
              </a:rPr>
              <a:t>Phase expérimentale  </a:t>
            </a:r>
          </a:p>
          <a:p>
            <a:pPr marL="449263" lvl="1" algn="just" eaLnBrk="0" fontAlgn="base" hangingPunct="0">
              <a:spcBef>
                <a:spcPct val="0"/>
              </a:spcBef>
              <a:spcAft>
                <a:spcPct val="0"/>
              </a:spcAft>
              <a:buFont typeface="Wingdings" panose="05000000000000000000" pitchFamily="2" charset="2"/>
              <a:buChar char="§"/>
            </a:pPr>
            <a:r>
              <a:rPr lang="fr-FR" altLang="fr-FR" sz="2000" b="1" dirty="0">
                <a:solidFill>
                  <a:schemeClr val="bg1"/>
                </a:solidFill>
                <a:effectLst>
                  <a:outerShdw blurRad="38100" dist="38100" dir="2700000" algn="tl">
                    <a:srgbClr val="000000">
                      <a:alpha val="43137"/>
                    </a:srgbClr>
                  </a:outerShdw>
                </a:effectLst>
                <a:cs typeface="Times New Roman" panose="02020603050405020304" pitchFamily="18" charset="0"/>
              </a:rPr>
              <a:t> </a:t>
            </a:r>
            <a:r>
              <a:rPr lang="fr-FR" altLang="fr-FR" sz="2000" dirty="0">
                <a:solidFill>
                  <a:schemeClr val="bg1"/>
                </a:solidFill>
                <a:cs typeface="Times New Roman" panose="02020603050405020304" pitchFamily="18" charset="0"/>
              </a:rPr>
              <a:t>Les vignettes ont été mélangées de façon aléatoire pour chaque participant</a:t>
            </a:r>
          </a:p>
          <a:p>
            <a:pPr marL="449263" lvl="1" indent="200025" algn="just" eaLnBrk="0" fontAlgn="base" hangingPunct="0">
              <a:spcBef>
                <a:spcPct val="0"/>
              </a:spcBef>
              <a:spcAft>
                <a:spcPct val="0"/>
              </a:spcAft>
              <a:buFont typeface="Wingdings" panose="05000000000000000000" pitchFamily="2" charset="2"/>
              <a:buChar char="§"/>
            </a:pPr>
            <a:r>
              <a:rPr lang="fr-FR" dirty="0">
                <a:solidFill>
                  <a:schemeClr val="bg1"/>
                </a:solidFill>
                <a:cs typeface="Times New Roman" panose="02020603050405020304" pitchFamily="18" charset="0"/>
              </a:rPr>
              <a:t>Chaque participant travaille à son rythme</a:t>
            </a:r>
          </a:p>
          <a:p>
            <a:pPr marL="449263" lvl="1" indent="200025" algn="just" eaLnBrk="0" fontAlgn="base" hangingPunct="0">
              <a:spcBef>
                <a:spcPct val="0"/>
              </a:spcBef>
              <a:spcAft>
                <a:spcPct val="0"/>
              </a:spcAft>
              <a:buFont typeface="Wingdings" panose="05000000000000000000" pitchFamily="2" charset="2"/>
              <a:buChar char="§"/>
            </a:pPr>
            <a:r>
              <a:rPr lang="fr-FR" dirty="0">
                <a:solidFill>
                  <a:schemeClr val="bg1"/>
                </a:solidFill>
                <a:cs typeface="Times New Roman" panose="02020603050405020304" pitchFamily="18" charset="0"/>
              </a:rPr>
              <a:t>N’est pas été autorisé à revenir en arrière, ni à modifier les réponses précédentes</a:t>
            </a:r>
          </a:p>
          <a:p>
            <a:pPr marL="742950" lvl="1" indent="-285750" algn="just" eaLnBrk="0" fontAlgn="base" hangingPunct="0">
              <a:spcBef>
                <a:spcPct val="0"/>
              </a:spcBef>
              <a:spcAft>
                <a:spcPct val="0"/>
              </a:spcAft>
              <a:buFont typeface="Wingdings" panose="05000000000000000000" pitchFamily="2" charset="2"/>
              <a:buChar char="§"/>
            </a:pPr>
            <a:endParaRPr lang="fr-FR" altLang="fr-FR" dirty="0">
              <a:solidFill>
                <a:schemeClr val="bg1"/>
              </a:solidFill>
              <a:ea typeface="Calibri" panose="020F0502020204030204" pitchFamily="34" charset="0"/>
              <a:cs typeface="Times New Roman" panose="02020603050405020304" pitchFamily="18" charset="0"/>
            </a:endParaRPr>
          </a:p>
          <a:p>
            <a:pPr marL="742950" lvl="1" indent="-285750" algn="just" eaLnBrk="0" fontAlgn="base" hangingPunct="0">
              <a:spcBef>
                <a:spcPct val="0"/>
              </a:spcBef>
              <a:spcAft>
                <a:spcPct val="0"/>
              </a:spcAft>
              <a:buFont typeface="Wingdings" panose="05000000000000000000" pitchFamily="2" charset="2"/>
              <a:buChar char="§"/>
            </a:pPr>
            <a:endParaRPr lang="fr-FR" altLang="fr-FR" dirty="0">
              <a:solidFill>
                <a:schemeClr val="bg1"/>
              </a:solidFill>
              <a:ea typeface="Calibri" panose="020F0502020204030204" pitchFamily="34" charset="0"/>
              <a:cs typeface="Times New Roman" panose="02020603050405020304" pitchFamily="18" charset="0"/>
            </a:endParaRPr>
          </a:p>
          <a:p>
            <a:pPr marL="742950" lvl="1" indent="-285750" algn="just" eaLnBrk="0" fontAlgn="base" hangingPunct="0">
              <a:spcBef>
                <a:spcPct val="0"/>
              </a:spcBef>
              <a:spcAft>
                <a:spcPct val="0"/>
              </a:spcAft>
              <a:buFont typeface="Wingdings" panose="05000000000000000000" pitchFamily="2" charset="2"/>
              <a:buChar char="§"/>
            </a:pPr>
            <a:endParaRPr lang="fr-FR" altLang="fr-FR" dirty="0">
              <a:solidFill>
                <a:schemeClr val="bg1"/>
              </a:solidFill>
              <a:ea typeface="Calibri" panose="020F0502020204030204" pitchFamily="34" charset="0"/>
              <a:cs typeface="Times New Roman" panose="02020603050405020304" pitchFamily="18" charset="0"/>
            </a:endParaRPr>
          </a:p>
          <a:p>
            <a:pPr marL="463550" lvl="0" indent="-285750" algn="just" eaLnBrk="0" fontAlgn="base" hangingPunct="0">
              <a:spcBef>
                <a:spcPct val="0"/>
              </a:spcBef>
              <a:spcAft>
                <a:spcPct val="0"/>
              </a:spcAft>
              <a:buClr>
                <a:srgbClr val="FFC000"/>
              </a:buClr>
              <a:buFont typeface="Wingdings" panose="05000000000000000000" pitchFamily="2" charset="2"/>
              <a:buChar char="q"/>
            </a:pPr>
            <a:endParaRPr lang="fr-FR" altLang="fr-FR" dirty="0">
              <a:solidFill>
                <a:schemeClr val="bg1"/>
              </a:solidFill>
              <a:ea typeface="Calibri" panose="020F0502020204030204" pitchFamily="34" charset="0"/>
              <a:cs typeface="Times New Roman" panose="02020603050405020304" pitchFamily="18" charset="0"/>
            </a:endParaRPr>
          </a:p>
        </p:txBody>
      </p:sp>
      <p:sp>
        <p:nvSpPr>
          <p:cNvPr id="11" name="Accolade ouvrante 10">
            <a:extLst>
              <a:ext uri="{FF2B5EF4-FFF2-40B4-BE49-F238E27FC236}">
                <a16:creationId xmlns:a16="http://schemas.microsoft.com/office/drawing/2014/main" id="{5C500FAF-B2A9-4228-BDC4-E4FB6C4F5A5B}"/>
              </a:ext>
            </a:extLst>
          </p:cNvPr>
          <p:cNvSpPr/>
          <p:nvPr/>
        </p:nvSpPr>
        <p:spPr>
          <a:xfrm>
            <a:off x="872630" y="1588647"/>
            <a:ext cx="172766" cy="586363"/>
          </a:xfrm>
          <a:prstGeom prst="leftBrace">
            <a:avLst/>
          </a:prstGeom>
          <a:ln w="28575"/>
        </p:spPr>
        <p:style>
          <a:lnRef idx="1">
            <a:schemeClr val="accent4"/>
          </a:lnRef>
          <a:fillRef idx="0">
            <a:schemeClr val="accent4"/>
          </a:fillRef>
          <a:effectRef idx="0">
            <a:schemeClr val="accent4"/>
          </a:effectRef>
          <a:fontRef idx="minor">
            <a:schemeClr val="tx1"/>
          </a:fontRef>
        </p:style>
        <p:txBody>
          <a:bodyPr rtlCol="0" anchor="ctr"/>
          <a:lstStyle/>
          <a:p>
            <a:pPr algn="ctr"/>
            <a:endParaRPr lang="fr-FR" dirty="0"/>
          </a:p>
        </p:txBody>
      </p:sp>
      <p:sp>
        <p:nvSpPr>
          <p:cNvPr id="29" name="Rectangle 28">
            <a:extLst>
              <a:ext uri="{FF2B5EF4-FFF2-40B4-BE49-F238E27FC236}">
                <a16:creationId xmlns:a16="http://schemas.microsoft.com/office/drawing/2014/main" id="{57925136-6206-4C95-AB3F-A5F4449ABA2F}"/>
              </a:ext>
            </a:extLst>
          </p:cNvPr>
          <p:cNvSpPr/>
          <p:nvPr/>
        </p:nvSpPr>
        <p:spPr>
          <a:xfrm>
            <a:off x="-36527" y="-171330"/>
            <a:ext cx="2101932" cy="680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Tree>
    <p:custDataLst>
      <p:tags r:id="rId1"/>
    </p:custDataLst>
    <p:extLst>
      <p:ext uri="{BB962C8B-B14F-4D97-AF65-F5344CB8AC3E}">
        <p14:creationId xmlns:p14="http://schemas.microsoft.com/office/powerpoint/2010/main" val="2501888289"/>
      </p:ext>
    </p:extLst>
  </p:cSld>
  <p:clrMapOvr>
    <a:masterClrMapping/>
  </p:clrMapOvr>
  <mc:AlternateContent xmlns:mc="http://schemas.openxmlformats.org/markup-compatibility/2006" xmlns:p14="http://schemas.microsoft.com/office/powerpoint/2010/main">
    <mc:Choice Requires="p14">
      <p:transition spd="slow" p14:dur="2000" advTm="26255"/>
    </mc:Choice>
    <mc:Fallback xmlns="">
      <p:transition spd="slow" advTm="262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par>
                                <p:cTn id="8" presetID="22" presetClass="entr" presetSubtype="4"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down)">
                                      <p:cBhvr>
                                        <p:cTn id="1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B8841DA3-3D0F-42DD-8258-176E14D0CB62}"/>
              </a:ext>
            </a:extLst>
          </p:cNvPr>
          <p:cNvSpPr/>
          <p:nvPr/>
        </p:nvSpPr>
        <p:spPr>
          <a:xfrm>
            <a:off x="560152" y="1202933"/>
            <a:ext cx="4866537" cy="4088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A672ABAD-719D-416E-A31B-625198B1B866}"/>
              </a:ext>
            </a:extLst>
          </p:cNvPr>
          <p:cNvSpPr/>
          <p:nvPr/>
        </p:nvSpPr>
        <p:spPr>
          <a:xfrm>
            <a:off x="312576" y="1158950"/>
            <a:ext cx="4955278" cy="4066642"/>
          </a:xfrm>
          <a:prstGeom prst="ellipse">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21929" y="-77119"/>
            <a:ext cx="12192000" cy="6941098"/>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20898"/>
            <a:ext cx="12213929"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9830E598-173A-4258-B36A-91CBBC92E5D5}"/>
              </a:ext>
            </a:extLst>
          </p:cNvPr>
          <p:cNvCxnSpPr>
            <a:cxnSpLocks/>
          </p:cNvCxnSpPr>
          <p:nvPr/>
        </p:nvCxnSpPr>
        <p:spPr>
          <a:xfrm>
            <a:off x="257706" y="1009514"/>
            <a:ext cx="11336216" cy="0"/>
          </a:xfrm>
          <a:prstGeom prst="line">
            <a:avLst/>
          </a:prstGeom>
        </p:spPr>
        <p:style>
          <a:lnRef idx="1">
            <a:schemeClr val="accent4"/>
          </a:lnRef>
          <a:fillRef idx="0">
            <a:schemeClr val="accent4"/>
          </a:fillRef>
          <a:effectRef idx="0">
            <a:schemeClr val="accent4"/>
          </a:effectRef>
          <a:fontRef idx="minor">
            <a:schemeClr val="tx1"/>
          </a:fontRef>
        </p:style>
      </p:cxnSp>
      <p:sp>
        <p:nvSpPr>
          <p:cNvPr id="22" name="Rectangle 21">
            <a:extLst>
              <a:ext uri="{FF2B5EF4-FFF2-40B4-BE49-F238E27FC236}">
                <a16:creationId xmlns:a16="http://schemas.microsoft.com/office/drawing/2014/main" id="{4404729C-CBA0-4FC8-9455-323139E4D93F}"/>
              </a:ext>
            </a:extLst>
          </p:cNvPr>
          <p:cNvSpPr/>
          <p:nvPr/>
        </p:nvSpPr>
        <p:spPr>
          <a:xfrm>
            <a:off x="2065405" y="-162253"/>
            <a:ext cx="1865794" cy="645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931199" y="-138142"/>
            <a:ext cx="2004651" cy="6350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Méthodologie</a:t>
            </a:r>
          </a:p>
        </p:txBody>
      </p:sp>
      <p:sp>
        <p:nvSpPr>
          <p:cNvPr id="31" name="Rectangle 30">
            <a:extLst>
              <a:ext uri="{FF2B5EF4-FFF2-40B4-BE49-F238E27FC236}">
                <a16:creationId xmlns:a16="http://schemas.microsoft.com/office/drawing/2014/main" id="{F6BC3EA1-DA68-4FE1-A5B9-14C6BF55967A}"/>
              </a:ext>
            </a:extLst>
          </p:cNvPr>
          <p:cNvSpPr/>
          <p:nvPr/>
        </p:nvSpPr>
        <p:spPr>
          <a:xfrm>
            <a:off x="5914662" y="-147788"/>
            <a:ext cx="1716617" cy="6171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Résultats</a:t>
            </a:r>
          </a:p>
        </p:txBody>
      </p:sp>
      <p:sp>
        <p:nvSpPr>
          <p:cNvPr id="33" name="Rectangle 32">
            <a:extLst>
              <a:ext uri="{FF2B5EF4-FFF2-40B4-BE49-F238E27FC236}">
                <a16:creationId xmlns:a16="http://schemas.microsoft.com/office/drawing/2014/main" id="{EB6E7816-55D6-47EB-93C5-C08338455C4D}"/>
              </a:ext>
            </a:extLst>
          </p:cNvPr>
          <p:cNvSpPr/>
          <p:nvPr/>
        </p:nvSpPr>
        <p:spPr>
          <a:xfrm>
            <a:off x="216394" y="589623"/>
            <a:ext cx="9771804" cy="400110"/>
          </a:xfrm>
          <a:prstGeom prst="rect">
            <a:avLst/>
          </a:prstGeom>
        </p:spPr>
        <p:txBody>
          <a:bodyPr wrap="square">
            <a:spAutoFit/>
          </a:bodyPr>
          <a:lstStyle/>
          <a:p>
            <a:pPr marL="82550"/>
            <a:r>
              <a:rPr lang="fr-FR" sz="2000" b="1" dirty="0">
                <a:solidFill>
                  <a:srgbClr val="FFCC00"/>
                </a:solidFill>
              </a:rPr>
              <a:t>Les positions des Français sur les politiques de contrôle : alcool, tabac et JHA</a:t>
            </a:r>
          </a:p>
        </p:txBody>
      </p:sp>
      <p:sp>
        <p:nvSpPr>
          <p:cNvPr id="16" name="Ellipse 15">
            <a:extLst>
              <a:ext uri="{FF2B5EF4-FFF2-40B4-BE49-F238E27FC236}">
                <a16:creationId xmlns:a16="http://schemas.microsoft.com/office/drawing/2014/main" id="{B6428F10-13FD-4C11-B081-3D8186954C9F}"/>
              </a:ext>
            </a:extLst>
          </p:cNvPr>
          <p:cNvSpPr/>
          <p:nvPr/>
        </p:nvSpPr>
        <p:spPr>
          <a:xfrm>
            <a:off x="348888" y="1422335"/>
            <a:ext cx="4955278" cy="4011266"/>
          </a:xfrm>
          <a:prstGeom prst="ellipse">
            <a:avLst/>
          </a:prstGeom>
          <a:solidFill>
            <a:schemeClr val="bg1"/>
          </a:solidFill>
          <a:ln>
            <a:solidFill>
              <a:srgbClr val="F96327"/>
            </a:solidFill>
          </a:ln>
          <a:effectLst>
            <a:outerShdw blurRad="50800" dist="38100" algn="l" rotWithShape="0">
              <a:srgbClr val="FFFF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0" name="Groupe 39">
            <a:extLst>
              <a:ext uri="{FF2B5EF4-FFF2-40B4-BE49-F238E27FC236}">
                <a16:creationId xmlns:a16="http://schemas.microsoft.com/office/drawing/2014/main" id="{1D840AAE-311D-4A95-8591-68AC9439B68E}"/>
              </a:ext>
            </a:extLst>
          </p:cNvPr>
          <p:cNvGrpSpPr/>
          <p:nvPr/>
        </p:nvGrpSpPr>
        <p:grpSpPr>
          <a:xfrm>
            <a:off x="733833" y="2219513"/>
            <a:ext cx="1617780" cy="1334229"/>
            <a:chOff x="2991485" y="569370"/>
            <a:chExt cx="1617780" cy="1334229"/>
          </a:xfrm>
          <a:solidFill>
            <a:schemeClr val="accent5">
              <a:lumMod val="60000"/>
              <a:lumOff val="40000"/>
            </a:schemeClr>
          </a:solidFill>
          <a:scene3d>
            <a:camera prst="orthographicFront"/>
            <a:lightRig rig="flat" dir="t"/>
          </a:scene3d>
        </p:grpSpPr>
        <p:sp>
          <p:nvSpPr>
            <p:cNvPr id="41" name="Hexagone 40">
              <a:extLst>
                <a:ext uri="{FF2B5EF4-FFF2-40B4-BE49-F238E27FC236}">
                  <a16:creationId xmlns:a16="http://schemas.microsoft.com/office/drawing/2014/main" id="{76907281-6F85-41DC-821F-DEFB80D80EA5}"/>
                </a:ext>
              </a:extLst>
            </p:cNvPr>
            <p:cNvSpPr/>
            <p:nvPr/>
          </p:nvSpPr>
          <p:spPr>
            <a:xfrm rot="5400000">
              <a:off x="3133260" y="427595"/>
              <a:ext cx="1334229" cy="1617780"/>
            </a:xfrm>
            <a:prstGeom prst="hexagon">
              <a:avLst>
                <a:gd name="adj" fmla="val 25000"/>
                <a:gd name="vf" fmla="val 115470"/>
              </a:avLst>
            </a:prstGeom>
            <a:grpFill/>
            <a:sp3d prstMaterial="plastic">
              <a:bevelT w="120900" h="88900"/>
              <a:bevelB w="88900" h="3175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42" name="Hexagone 4">
              <a:extLst>
                <a:ext uri="{FF2B5EF4-FFF2-40B4-BE49-F238E27FC236}">
                  <a16:creationId xmlns:a16="http://schemas.microsoft.com/office/drawing/2014/main" id="{B5080678-09A6-4A9D-97F3-25B1A0C16FF3}"/>
                </a:ext>
              </a:extLst>
            </p:cNvPr>
            <p:cNvSpPr txBox="1"/>
            <p:nvPr/>
          </p:nvSpPr>
          <p:spPr>
            <a:xfrm>
              <a:off x="3329601" y="798711"/>
              <a:ext cx="1010033" cy="868234"/>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466725">
                <a:lnSpc>
                  <a:spcPct val="90000"/>
                </a:lnSpc>
                <a:spcBef>
                  <a:spcPct val="0"/>
                </a:spcBef>
                <a:spcAft>
                  <a:spcPct val="35000"/>
                </a:spcAft>
                <a:tabLst/>
              </a:pPr>
              <a:r>
                <a:rPr lang="fr-FR" sz="1600" b="1" dirty="0">
                  <a:solidFill>
                    <a:schemeClr val="tx1"/>
                  </a:solidFill>
                </a:rPr>
                <a:t>Groupe 2 Règlement. faibles ou modérés </a:t>
              </a:r>
            </a:p>
          </p:txBody>
        </p:sp>
      </p:grpSp>
      <p:grpSp>
        <p:nvGrpSpPr>
          <p:cNvPr id="43" name="Groupe 42">
            <a:extLst>
              <a:ext uri="{FF2B5EF4-FFF2-40B4-BE49-F238E27FC236}">
                <a16:creationId xmlns:a16="http://schemas.microsoft.com/office/drawing/2014/main" id="{1B1D2C49-C073-4378-B003-3158F48E0A39}"/>
              </a:ext>
            </a:extLst>
          </p:cNvPr>
          <p:cNvGrpSpPr/>
          <p:nvPr/>
        </p:nvGrpSpPr>
        <p:grpSpPr>
          <a:xfrm>
            <a:off x="2557188" y="1796788"/>
            <a:ext cx="1582404" cy="1437668"/>
            <a:chOff x="4946900" y="496497"/>
            <a:chExt cx="1683061" cy="1436077"/>
          </a:xfrm>
          <a:scene3d>
            <a:camera prst="orthographicFront"/>
            <a:lightRig rig="flat" dir="t"/>
          </a:scene3d>
        </p:grpSpPr>
        <p:sp>
          <p:nvSpPr>
            <p:cNvPr id="44" name="Hexagone 43">
              <a:extLst>
                <a:ext uri="{FF2B5EF4-FFF2-40B4-BE49-F238E27FC236}">
                  <a16:creationId xmlns:a16="http://schemas.microsoft.com/office/drawing/2014/main" id="{33050053-6034-4C99-8EBB-FF7C2856DB0D}"/>
                </a:ext>
              </a:extLst>
            </p:cNvPr>
            <p:cNvSpPr/>
            <p:nvPr/>
          </p:nvSpPr>
          <p:spPr>
            <a:xfrm rot="5400000">
              <a:off x="5070392" y="373005"/>
              <a:ext cx="1436077" cy="1683061"/>
            </a:xfrm>
            <a:prstGeom prst="hexagon">
              <a:avLst>
                <a:gd name="adj" fmla="val 25000"/>
                <a:gd name="vf" fmla="val 115470"/>
              </a:avLst>
            </a:prstGeom>
            <a:solidFill>
              <a:schemeClr val="accent2">
                <a:lumMod val="60000"/>
                <a:lumOff val="40000"/>
              </a:schemeClr>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sp>
        <p:sp>
          <p:nvSpPr>
            <p:cNvPr id="45" name="Hexagone 4">
              <a:extLst>
                <a:ext uri="{FF2B5EF4-FFF2-40B4-BE49-F238E27FC236}">
                  <a16:creationId xmlns:a16="http://schemas.microsoft.com/office/drawing/2014/main" id="{803CD76D-D6FA-4E4A-906E-F5C36363B9AA}"/>
                </a:ext>
              </a:extLst>
            </p:cNvPr>
            <p:cNvSpPr txBox="1"/>
            <p:nvPr/>
          </p:nvSpPr>
          <p:spPr>
            <a:xfrm>
              <a:off x="5227410" y="735843"/>
              <a:ext cx="1122041" cy="9573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r-FR" sz="1600" b="1" dirty="0">
                  <a:solidFill>
                    <a:schemeClr val="tx1"/>
                  </a:solidFill>
                </a:rPr>
                <a:t>Groupe 3 Règlement. modérés</a:t>
              </a:r>
              <a:r>
                <a:rPr lang="fr-FR" sz="900" b="1" kern="1200" dirty="0">
                  <a:solidFill>
                    <a:schemeClr val="tx1"/>
                  </a:solidFill>
                  <a:latin typeface="Arial Black" panose="020B0A04020102020204" pitchFamily="34" charset="0"/>
                </a:rPr>
                <a:t> </a:t>
              </a:r>
              <a:endParaRPr lang="fr-FR" sz="1000" kern="1200" dirty="0">
                <a:latin typeface="Arial Black" panose="020B0A04020102020204" pitchFamily="34" charset="0"/>
              </a:endParaRPr>
            </a:p>
          </p:txBody>
        </p:sp>
      </p:grpSp>
      <p:grpSp>
        <p:nvGrpSpPr>
          <p:cNvPr id="46" name="Groupe 45">
            <a:extLst>
              <a:ext uri="{FF2B5EF4-FFF2-40B4-BE49-F238E27FC236}">
                <a16:creationId xmlns:a16="http://schemas.microsoft.com/office/drawing/2014/main" id="{313B4493-D696-4359-9AF8-A64B83134567}"/>
              </a:ext>
            </a:extLst>
          </p:cNvPr>
          <p:cNvGrpSpPr/>
          <p:nvPr/>
        </p:nvGrpSpPr>
        <p:grpSpPr>
          <a:xfrm>
            <a:off x="1396404" y="3667614"/>
            <a:ext cx="1634509" cy="1286245"/>
            <a:chOff x="6903063" y="608883"/>
            <a:chExt cx="1823111" cy="1092346"/>
          </a:xfrm>
          <a:scene3d>
            <a:camera prst="orthographicFront"/>
            <a:lightRig rig="flat" dir="t"/>
          </a:scene3d>
        </p:grpSpPr>
        <p:sp>
          <p:nvSpPr>
            <p:cNvPr id="48" name="Hexagone 4">
              <a:extLst>
                <a:ext uri="{FF2B5EF4-FFF2-40B4-BE49-F238E27FC236}">
                  <a16:creationId xmlns:a16="http://schemas.microsoft.com/office/drawing/2014/main" id="{4ACC9E7F-0C6E-4B25-8BC8-6B533AB64559}"/>
                </a:ext>
              </a:extLst>
            </p:cNvPr>
            <p:cNvSpPr txBox="1"/>
            <p:nvPr/>
          </p:nvSpPr>
          <p:spPr>
            <a:xfrm>
              <a:off x="7187909" y="787688"/>
              <a:ext cx="1246034" cy="774153"/>
            </a:xfrm>
            <a:prstGeom prst="rect">
              <a:avLst/>
            </a:prstGeom>
            <a:ln w="19050">
              <a:noFill/>
            </a:ln>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fr-FR" sz="1600" b="1" dirty="0">
                  <a:solidFill>
                    <a:schemeClr val="tx1"/>
                  </a:solidFill>
                </a:rPr>
                <a:t>Groupe 4</a:t>
              </a:r>
            </a:p>
            <a:p>
              <a:pPr marL="0" lvl="0" indent="0" algn="ctr" defTabSz="444500">
                <a:lnSpc>
                  <a:spcPct val="90000"/>
                </a:lnSpc>
                <a:spcBef>
                  <a:spcPct val="0"/>
                </a:spcBef>
                <a:spcAft>
                  <a:spcPct val="35000"/>
                </a:spcAft>
                <a:buNone/>
              </a:pPr>
              <a:r>
                <a:rPr lang="fr-FR" sz="1600" b="1" dirty="0" err="1">
                  <a:solidFill>
                    <a:schemeClr val="tx1"/>
                  </a:solidFill>
                </a:rPr>
                <a:t>Réglement</a:t>
              </a:r>
              <a:r>
                <a:rPr lang="fr-FR" sz="1600" b="1" dirty="0">
                  <a:solidFill>
                    <a:schemeClr val="tx1"/>
                  </a:solidFill>
                </a:rPr>
                <a:t>. modérés ou forts</a:t>
              </a:r>
            </a:p>
          </p:txBody>
        </p:sp>
        <p:sp>
          <p:nvSpPr>
            <p:cNvPr id="47" name="Hexagone 46">
              <a:extLst>
                <a:ext uri="{FF2B5EF4-FFF2-40B4-BE49-F238E27FC236}">
                  <a16:creationId xmlns:a16="http://schemas.microsoft.com/office/drawing/2014/main" id="{2B20B892-0FC9-4728-B4D7-722B67FC5A41}"/>
                </a:ext>
              </a:extLst>
            </p:cNvPr>
            <p:cNvSpPr/>
            <p:nvPr/>
          </p:nvSpPr>
          <p:spPr>
            <a:xfrm rot="5400000">
              <a:off x="7268446" y="243500"/>
              <a:ext cx="1092346" cy="1823111"/>
            </a:xfrm>
            <a:prstGeom prst="hexagon">
              <a:avLst>
                <a:gd name="adj" fmla="val 25000"/>
                <a:gd name="vf" fmla="val 115470"/>
              </a:avLst>
            </a:prstGeom>
            <a:solidFill>
              <a:schemeClr val="accent4">
                <a:lumMod val="60000"/>
                <a:lumOff val="40000"/>
              </a:schemeClr>
            </a:solidFill>
            <a:ln w="19050">
              <a:noFill/>
            </a:ln>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sp>
      </p:grpSp>
      <p:grpSp>
        <p:nvGrpSpPr>
          <p:cNvPr id="52" name="Groupe 51">
            <a:extLst>
              <a:ext uri="{FF2B5EF4-FFF2-40B4-BE49-F238E27FC236}">
                <a16:creationId xmlns:a16="http://schemas.microsoft.com/office/drawing/2014/main" id="{FA6F3174-F569-490E-ACFA-3034B3EA7FB9}"/>
              </a:ext>
            </a:extLst>
          </p:cNvPr>
          <p:cNvGrpSpPr/>
          <p:nvPr/>
        </p:nvGrpSpPr>
        <p:grpSpPr>
          <a:xfrm>
            <a:off x="3262281" y="3221643"/>
            <a:ext cx="1683061" cy="1436076"/>
            <a:chOff x="1722937" y="2245122"/>
            <a:chExt cx="1755916" cy="1240752"/>
          </a:xfrm>
          <a:solidFill>
            <a:schemeClr val="accent4">
              <a:lumMod val="75000"/>
            </a:schemeClr>
          </a:solidFill>
          <a:scene3d>
            <a:camera prst="orthographicFront"/>
            <a:lightRig rig="flat" dir="t"/>
          </a:scene3d>
        </p:grpSpPr>
        <p:sp>
          <p:nvSpPr>
            <p:cNvPr id="54" name="Hexagone 4">
              <a:extLst>
                <a:ext uri="{FF2B5EF4-FFF2-40B4-BE49-F238E27FC236}">
                  <a16:creationId xmlns:a16="http://schemas.microsoft.com/office/drawing/2014/main" id="{938FBC97-F2C2-4024-8705-CED83DE822FB}"/>
                </a:ext>
              </a:extLst>
            </p:cNvPr>
            <p:cNvSpPr txBox="1"/>
            <p:nvPr/>
          </p:nvSpPr>
          <p:spPr>
            <a:xfrm>
              <a:off x="1950658" y="2463213"/>
              <a:ext cx="1355300" cy="743793"/>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38100" tIns="38100" rIns="38100" bIns="38100" numCol="1" spcCol="1270" anchor="ctr" anchorCtr="0">
              <a:noAutofit/>
            </a:bodyPr>
            <a:lstStyle/>
            <a:p>
              <a:pPr algn="ctr" defTabSz="444500">
                <a:lnSpc>
                  <a:spcPct val="90000"/>
                </a:lnSpc>
                <a:spcBef>
                  <a:spcPct val="0"/>
                </a:spcBef>
                <a:spcAft>
                  <a:spcPct val="35000"/>
                </a:spcAft>
              </a:pPr>
              <a:r>
                <a:rPr lang="fr-FR" sz="1600" b="1" dirty="0">
                  <a:solidFill>
                    <a:schemeClr val="bg1"/>
                  </a:solidFill>
                </a:rPr>
                <a:t>Groupe 6</a:t>
              </a:r>
            </a:p>
            <a:p>
              <a:pPr algn="ctr" defTabSz="444500">
                <a:lnSpc>
                  <a:spcPct val="90000"/>
                </a:lnSpc>
                <a:spcBef>
                  <a:spcPct val="0"/>
                </a:spcBef>
                <a:spcAft>
                  <a:spcPct val="35000"/>
                </a:spcAft>
              </a:pPr>
              <a:r>
                <a:rPr lang="fr-FR" sz="1600" b="1" dirty="0" err="1">
                  <a:solidFill>
                    <a:schemeClr val="bg1"/>
                  </a:solidFill>
                </a:rPr>
                <a:t>Sanct</a:t>
              </a:r>
              <a:r>
                <a:rPr lang="fr-FR" sz="1600" b="1" dirty="0">
                  <a:solidFill>
                    <a:schemeClr val="bg1"/>
                  </a:solidFill>
                </a:rPr>
                <a:t>. modérés</a:t>
              </a:r>
            </a:p>
          </p:txBody>
        </p:sp>
        <p:sp>
          <p:nvSpPr>
            <p:cNvPr id="53" name="Hexagone 52">
              <a:extLst>
                <a:ext uri="{FF2B5EF4-FFF2-40B4-BE49-F238E27FC236}">
                  <a16:creationId xmlns:a16="http://schemas.microsoft.com/office/drawing/2014/main" id="{074821DC-00E7-428C-A97B-53E14E7086A7}"/>
                </a:ext>
              </a:extLst>
            </p:cNvPr>
            <p:cNvSpPr/>
            <p:nvPr/>
          </p:nvSpPr>
          <p:spPr>
            <a:xfrm rot="5400000">
              <a:off x="1980519" y="1987540"/>
              <a:ext cx="1240752" cy="1755916"/>
            </a:xfrm>
            <a:prstGeom prst="hexagon">
              <a:avLst>
                <a:gd name="adj" fmla="val 25000"/>
                <a:gd name="vf" fmla="val 115470"/>
              </a:avLst>
            </a:prstGeom>
            <a:grpFill/>
            <a:sp3d prstMaterial="plastic">
              <a:bevelT w="120900" h="88900"/>
              <a:bevelB w="88900" h="31750" prst="angle"/>
            </a:sp3d>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sp>
      </p:grpSp>
      <p:sp>
        <p:nvSpPr>
          <p:cNvPr id="64" name="Ellipse 63">
            <a:extLst>
              <a:ext uri="{FF2B5EF4-FFF2-40B4-BE49-F238E27FC236}">
                <a16:creationId xmlns:a16="http://schemas.microsoft.com/office/drawing/2014/main" id="{03632A0B-31D8-4EF9-A807-22CFB4F1D5FB}"/>
              </a:ext>
            </a:extLst>
          </p:cNvPr>
          <p:cNvSpPr/>
          <p:nvPr/>
        </p:nvSpPr>
        <p:spPr>
          <a:xfrm>
            <a:off x="8912388" y="1399977"/>
            <a:ext cx="3140527" cy="3958992"/>
          </a:xfrm>
          <a:prstGeom prst="ellipse">
            <a:avLst/>
          </a:prstGeom>
          <a:solidFill>
            <a:schemeClr val="bg1"/>
          </a:solidFill>
          <a:ln>
            <a:solidFill>
              <a:srgbClr val="F96327"/>
            </a:solidFill>
          </a:ln>
          <a:effectLst>
            <a:outerShdw blurRad="50800" dist="38100" algn="l" rotWithShape="0">
              <a:schemeClr val="accent5">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Ellipse 64">
            <a:extLst>
              <a:ext uri="{FF2B5EF4-FFF2-40B4-BE49-F238E27FC236}">
                <a16:creationId xmlns:a16="http://schemas.microsoft.com/office/drawing/2014/main" id="{A003D9F5-22DB-4739-848C-E86592241FBA}"/>
              </a:ext>
            </a:extLst>
          </p:cNvPr>
          <p:cNvSpPr/>
          <p:nvPr/>
        </p:nvSpPr>
        <p:spPr>
          <a:xfrm>
            <a:off x="5488570" y="1566293"/>
            <a:ext cx="3098680" cy="3350309"/>
          </a:xfrm>
          <a:prstGeom prst="ellipse">
            <a:avLst/>
          </a:prstGeom>
          <a:solidFill>
            <a:schemeClr val="bg1"/>
          </a:solidFill>
          <a:ln>
            <a:solidFill>
              <a:srgbClr val="F96327"/>
            </a:solidFill>
          </a:ln>
          <a:effectLst>
            <a:outerShdw blurRad="50800" dist="38100" algn="l" rotWithShape="0">
              <a:schemeClr val="accent5">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1" name="Groupe 60">
            <a:extLst>
              <a:ext uri="{FF2B5EF4-FFF2-40B4-BE49-F238E27FC236}">
                <a16:creationId xmlns:a16="http://schemas.microsoft.com/office/drawing/2014/main" id="{9342DD3B-22A2-42E8-94C3-3FDF8EFB2517}"/>
              </a:ext>
            </a:extLst>
          </p:cNvPr>
          <p:cNvGrpSpPr/>
          <p:nvPr/>
        </p:nvGrpSpPr>
        <p:grpSpPr>
          <a:xfrm>
            <a:off x="9664475" y="1608370"/>
            <a:ext cx="1646276" cy="1198109"/>
            <a:chOff x="7678640" y="3064405"/>
            <a:chExt cx="1401434" cy="1009886"/>
          </a:xfrm>
          <a:solidFill>
            <a:schemeClr val="accent1">
              <a:lumMod val="60000"/>
              <a:lumOff val="40000"/>
            </a:schemeClr>
          </a:solidFill>
          <a:scene3d>
            <a:camera prst="orthographicFront"/>
            <a:lightRig rig="flat" dir="t"/>
          </a:scene3d>
        </p:grpSpPr>
        <p:sp>
          <p:nvSpPr>
            <p:cNvPr id="62" name="Hexagone 61">
              <a:extLst>
                <a:ext uri="{FF2B5EF4-FFF2-40B4-BE49-F238E27FC236}">
                  <a16:creationId xmlns:a16="http://schemas.microsoft.com/office/drawing/2014/main" id="{93F2B878-5458-4E48-8446-A09004F9329D}"/>
                </a:ext>
              </a:extLst>
            </p:cNvPr>
            <p:cNvSpPr/>
            <p:nvPr/>
          </p:nvSpPr>
          <p:spPr>
            <a:xfrm rot="5400000">
              <a:off x="7874414" y="2868631"/>
              <a:ext cx="1009886" cy="1401434"/>
            </a:xfrm>
            <a:prstGeom prst="hexagon">
              <a:avLst>
                <a:gd name="adj" fmla="val 25000"/>
                <a:gd name="vf" fmla="val 115470"/>
              </a:avLst>
            </a:prstGeom>
            <a:grpFill/>
            <a:ln>
              <a:solidFill>
                <a:schemeClr val="bg1"/>
              </a:solidFill>
            </a:ln>
            <a:sp3d prstMaterial="plastic">
              <a:bevelT w="120900" h="88900"/>
              <a:bevelB w="88900" h="31750" prst="angle"/>
            </a:sp3d>
          </p:spPr>
          <p:style>
            <a:lnRef idx="0">
              <a:scrgbClr r="0" g="0" b="0"/>
            </a:lnRef>
            <a:fillRef idx="3">
              <a:scrgbClr r="0" g="0" b="0"/>
            </a:fillRef>
            <a:effectRef idx="2">
              <a:schemeClr val="accent6">
                <a:hueOff val="0"/>
                <a:satOff val="0"/>
                <a:lumOff val="0"/>
                <a:alphaOff val="0"/>
              </a:schemeClr>
            </a:effectRef>
            <a:fontRef idx="minor">
              <a:schemeClr val="lt1"/>
            </a:fontRef>
          </p:style>
        </p:sp>
        <p:sp>
          <p:nvSpPr>
            <p:cNvPr id="63" name="Hexagone 4">
              <a:extLst>
                <a:ext uri="{FF2B5EF4-FFF2-40B4-BE49-F238E27FC236}">
                  <a16:creationId xmlns:a16="http://schemas.microsoft.com/office/drawing/2014/main" id="{61F3BA42-5419-4B96-8300-E82545A271F3}"/>
                </a:ext>
              </a:extLst>
            </p:cNvPr>
            <p:cNvSpPr txBox="1"/>
            <p:nvPr/>
          </p:nvSpPr>
          <p:spPr>
            <a:xfrm>
              <a:off x="7954217" y="3267359"/>
              <a:ext cx="784593" cy="555939"/>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444500">
                <a:lnSpc>
                  <a:spcPct val="90000"/>
                </a:lnSpc>
                <a:spcBef>
                  <a:spcPct val="0"/>
                </a:spcBef>
                <a:spcAft>
                  <a:spcPct val="35000"/>
                </a:spcAft>
              </a:pPr>
              <a:r>
                <a:rPr lang="fr-FR" sz="1600" b="1" dirty="0">
                  <a:solidFill>
                    <a:schemeClr val="bg2">
                      <a:lumMod val="25000"/>
                    </a:schemeClr>
                  </a:solidFill>
                </a:rPr>
                <a:t>Groupe 9</a:t>
              </a:r>
            </a:p>
            <a:p>
              <a:pPr algn="ctr" defTabSz="444500">
                <a:lnSpc>
                  <a:spcPct val="90000"/>
                </a:lnSpc>
                <a:spcBef>
                  <a:spcPct val="0"/>
                </a:spcBef>
                <a:spcAft>
                  <a:spcPct val="35000"/>
                </a:spcAft>
              </a:pPr>
              <a:r>
                <a:rPr lang="fr-FR" sz="1600" b="1" dirty="0">
                  <a:solidFill>
                    <a:schemeClr val="bg2">
                      <a:lumMod val="25000"/>
                    </a:schemeClr>
                  </a:solidFill>
                </a:rPr>
                <a:t>Indécis</a:t>
              </a:r>
            </a:p>
          </p:txBody>
        </p:sp>
      </p:grpSp>
      <p:grpSp>
        <p:nvGrpSpPr>
          <p:cNvPr id="34" name="Groupe 33">
            <a:extLst>
              <a:ext uri="{FF2B5EF4-FFF2-40B4-BE49-F238E27FC236}">
                <a16:creationId xmlns:a16="http://schemas.microsoft.com/office/drawing/2014/main" id="{5F45ECC4-52CD-41D6-A896-9A36F0158CB8}"/>
              </a:ext>
            </a:extLst>
          </p:cNvPr>
          <p:cNvGrpSpPr/>
          <p:nvPr/>
        </p:nvGrpSpPr>
        <p:grpSpPr>
          <a:xfrm>
            <a:off x="9382957" y="3774318"/>
            <a:ext cx="1625467" cy="1327630"/>
            <a:chOff x="1036993" y="483095"/>
            <a:chExt cx="1625467" cy="1327630"/>
          </a:xfrm>
          <a:solidFill>
            <a:srgbClr val="FF0000"/>
          </a:solidFill>
          <a:scene3d>
            <a:camera prst="orthographicFront"/>
            <a:lightRig rig="flat" dir="t"/>
          </a:scene3d>
        </p:grpSpPr>
        <p:sp>
          <p:nvSpPr>
            <p:cNvPr id="35" name="Hexagone 34">
              <a:extLst>
                <a:ext uri="{FF2B5EF4-FFF2-40B4-BE49-F238E27FC236}">
                  <a16:creationId xmlns:a16="http://schemas.microsoft.com/office/drawing/2014/main" id="{00358E45-8228-4391-973B-A6DC453C586C}"/>
                </a:ext>
              </a:extLst>
            </p:cNvPr>
            <p:cNvSpPr/>
            <p:nvPr/>
          </p:nvSpPr>
          <p:spPr>
            <a:xfrm rot="5400000">
              <a:off x="1185912" y="334176"/>
              <a:ext cx="1327630" cy="1625467"/>
            </a:xfrm>
            <a:prstGeom prst="hexagon">
              <a:avLst>
                <a:gd name="adj" fmla="val 25000"/>
                <a:gd name="vf" fmla="val 115470"/>
              </a:avLst>
            </a:prstGeom>
            <a:grpFill/>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36" name="Hexagone 4">
              <a:extLst>
                <a:ext uri="{FF2B5EF4-FFF2-40B4-BE49-F238E27FC236}">
                  <a16:creationId xmlns:a16="http://schemas.microsoft.com/office/drawing/2014/main" id="{4CF029AF-9E91-4181-983C-E2377BDB0C1D}"/>
                </a:ext>
              </a:extLst>
            </p:cNvPr>
            <p:cNvSpPr txBox="1"/>
            <p:nvPr/>
          </p:nvSpPr>
          <p:spPr>
            <a:xfrm>
              <a:off x="1330792" y="773859"/>
              <a:ext cx="1060760" cy="768292"/>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r-FR" sz="1600" b="1" kern="1200" dirty="0">
                  <a:solidFill>
                    <a:schemeClr val="tx1"/>
                  </a:solidFill>
                </a:rPr>
                <a:t>Groupe 1  </a:t>
              </a:r>
            </a:p>
            <a:p>
              <a:pPr marL="0" lvl="0" indent="0" algn="ctr" defTabSz="466725">
                <a:lnSpc>
                  <a:spcPct val="90000"/>
                </a:lnSpc>
                <a:spcBef>
                  <a:spcPct val="0"/>
                </a:spcBef>
                <a:spcAft>
                  <a:spcPct val="35000"/>
                </a:spcAft>
                <a:buNone/>
              </a:pPr>
              <a:r>
                <a:rPr lang="fr-FR" sz="1600" b="1" kern="1200" dirty="0">
                  <a:solidFill>
                    <a:schemeClr val="tx1"/>
                  </a:solidFill>
                </a:rPr>
                <a:t>Jamais favorables </a:t>
              </a:r>
            </a:p>
          </p:txBody>
        </p:sp>
      </p:grpSp>
      <p:grpSp>
        <p:nvGrpSpPr>
          <p:cNvPr id="58" name="Groupe 57">
            <a:extLst>
              <a:ext uri="{FF2B5EF4-FFF2-40B4-BE49-F238E27FC236}">
                <a16:creationId xmlns:a16="http://schemas.microsoft.com/office/drawing/2014/main" id="{9778838F-70F8-4C43-B2EC-96619DE4A47B}"/>
              </a:ext>
            </a:extLst>
          </p:cNvPr>
          <p:cNvGrpSpPr/>
          <p:nvPr/>
        </p:nvGrpSpPr>
        <p:grpSpPr>
          <a:xfrm>
            <a:off x="10273694" y="2770849"/>
            <a:ext cx="1527414" cy="1222774"/>
            <a:chOff x="6377471" y="2308284"/>
            <a:chExt cx="1674963" cy="1222774"/>
          </a:xfrm>
          <a:solidFill>
            <a:srgbClr val="33CC33"/>
          </a:solidFill>
          <a:scene3d>
            <a:camera prst="orthographicFront"/>
            <a:lightRig rig="flat" dir="t"/>
          </a:scene3d>
        </p:grpSpPr>
        <p:sp>
          <p:nvSpPr>
            <p:cNvPr id="59" name="Hexagone 58">
              <a:extLst>
                <a:ext uri="{FF2B5EF4-FFF2-40B4-BE49-F238E27FC236}">
                  <a16:creationId xmlns:a16="http://schemas.microsoft.com/office/drawing/2014/main" id="{A75628F7-6AFE-4AC6-8828-2958CD21F0EB}"/>
                </a:ext>
              </a:extLst>
            </p:cNvPr>
            <p:cNvSpPr/>
            <p:nvPr/>
          </p:nvSpPr>
          <p:spPr>
            <a:xfrm rot="5400000">
              <a:off x="6603566" y="2082189"/>
              <a:ext cx="1222774" cy="1674963"/>
            </a:xfrm>
            <a:prstGeom prst="hexagon">
              <a:avLst>
                <a:gd name="adj" fmla="val 25000"/>
                <a:gd name="vf" fmla="val 115470"/>
              </a:avLst>
            </a:prstGeom>
            <a:grp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sp>
        <p:sp>
          <p:nvSpPr>
            <p:cNvPr id="60" name="Hexagone 4">
              <a:extLst>
                <a:ext uri="{FF2B5EF4-FFF2-40B4-BE49-F238E27FC236}">
                  <a16:creationId xmlns:a16="http://schemas.microsoft.com/office/drawing/2014/main" id="{878583A4-4DF5-464A-8072-6CC1671F2A01}"/>
                </a:ext>
              </a:extLst>
            </p:cNvPr>
            <p:cNvSpPr txBox="1"/>
            <p:nvPr/>
          </p:nvSpPr>
          <p:spPr>
            <a:xfrm>
              <a:off x="6725974" y="2500088"/>
              <a:ext cx="1056605" cy="765291"/>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444500">
                <a:lnSpc>
                  <a:spcPct val="90000"/>
                </a:lnSpc>
                <a:spcBef>
                  <a:spcPct val="0"/>
                </a:spcBef>
                <a:spcAft>
                  <a:spcPct val="35000"/>
                </a:spcAft>
              </a:pPr>
              <a:r>
                <a:rPr lang="fr-FR" sz="1600" b="1" dirty="0">
                  <a:solidFill>
                    <a:schemeClr val="bg2">
                      <a:lumMod val="25000"/>
                    </a:schemeClr>
                  </a:solidFill>
                </a:rPr>
                <a:t>Groupe 8</a:t>
              </a:r>
            </a:p>
            <a:p>
              <a:pPr algn="ctr" defTabSz="444500">
                <a:lnSpc>
                  <a:spcPct val="90000"/>
                </a:lnSpc>
                <a:spcBef>
                  <a:spcPct val="0"/>
                </a:spcBef>
                <a:spcAft>
                  <a:spcPct val="35000"/>
                </a:spcAft>
              </a:pPr>
              <a:r>
                <a:rPr lang="fr-FR" sz="1600" b="1" dirty="0">
                  <a:solidFill>
                    <a:schemeClr val="bg2">
                      <a:lumMod val="25000"/>
                    </a:schemeClr>
                  </a:solidFill>
                </a:rPr>
                <a:t>Toujours favorables</a:t>
              </a:r>
            </a:p>
          </p:txBody>
        </p:sp>
      </p:grpSp>
      <p:grpSp>
        <p:nvGrpSpPr>
          <p:cNvPr id="49" name="Groupe 48">
            <a:extLst>
              <a:ext uri="{FF2B5EF4-FFF2-40B4-BE49-F238E27FC236}">
                <a16:creationId xmlns:a16="http://schemas.microsoft.com/office/drawing/2014/main" id="{F7CDF1D8-FA30-41C4-9A7E-6F0CB1CE8134}"/>
              </a:ext>
            </a:extLst>
          </p:cNvPr>
          <p:cNvGrpSpPr/>
          <p:nvPr/>
        </p:nvGrpSpPr>
        <p:grpSpPr>
          <a:xfrm>
            <a:off x="6159218" y="1830831"/>
            <a:ext cx="1493324" cy="1321875"/>
            <a:chOff x="8892649" y="541416"/>
            <a:chExt cx="1570004" cy="1334795"/>
          </a:xfrm>
          <a:solidFill>
            <a:srgbClr val="0070C0"/>
          </a:solidFill>
          <a:scene3d>
            <a:camera prst="orthographicFront"/>
            <a:lightRig rig="flat" dir="t"/>
          </a:scene3d>
        </p:grpSpPr>
        <p:sp>
          <p:nvSpPr>
            <p:cNvPr id="51" name="Hexagone 4">
              <a:extLst>
                <a:ext uri="{FF2B5EF4-FFF2-40B4-BE49-F238E27FC236}">
                  <a16:creationId xmlns:a16="http://schemas.microsoft.com/office/drawing/2014/main" id="{4302930E-E973-4EC0-A54E-960E570630C8}"/>
                </a:ext>
              </a:extLst>
            </p:cNvPr>
            <p:cNvSpPr txBox="1"/>
            <p:nvPr/>
          </p:nvSpPr>
          <p:spPr>
            <a:xfrm>
              <a:off x="9154316" y="763882"/>
              <a:ext cx="1046670" cy="889863"/>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fr-FR" sz="1600" b="1" dirty="0">
                  <a:solidFill>
                    <a:schemeClr val="bg1"/>
                  </a:solidFill>
                </a:rPr>
                <a:t>Groupe 5</a:t>
              </a:r>
            </a:p>
            <a:p>
              <a:pPr marL="0" lvl="0" indent="0" algn="ctr" defTabSz="444500">
                <a:lnSpc>
                  <a:spcPct val="90000"/>
                </a:lnSpc>
                <a:spcBef>
                  <a:spcPct val="0"/>
                </a:spcBef>
                <a:spcAft>
                  <a:spcPct val="35000"/>
                </a:spcAft>
                <a:buNone/>
              </a:pPr>
              <a:r>
                <a:rPr lang="fr-FR" sz="1600" b="1" dirty="0">
                  <a:solidFill>
                    <a:schemeClr val="bg1"/>
                  </a:solidFill>
                </a:rPr>
                <a:t>Règlement. forts</a:t>
              </a:r>
            </a:p>
          </p:txBody>
        </p:sp>
        <p:sp>
          <p:nvSpPr>
            <p:cNvPr id="50" name="Hexagone 49">
              <a:extLst>
                <a:ext uri="{FF2B5EF4-FFF2-40B4-BE49-F238E27FC236}">
                  <a16:creationId xmlns:a16="http://schemas.microsoft.com/office/drawing/2014/main" id="{4FC86FEB-6063-4DEE-B565-9AD3A6777613}"/>
                </a:ext>
              </a:extLst>
            </p:cNvPr>
            <p:cNvSpPr/>
            <p:nvPr/>
          </p:nvSpPr>
          <p:spPr>
            <a:xfrm rot="5400000">
              <a:off x="9010253" y="423812"/>
              <a:ext cx="1334795" cy="1570004"/>
            </a:xfrm>
            <a:prstGeom prst="hexagon">
              <a:avLst>
                <a:gd name="adj" fmla="val 25000"/>
                <a:gd name="vf" fmla="val 115470"/>
              </a:avLst>
            </a:prstGeom>
            <a:grp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grpSp>
      <p:grpSp>
        <p:nvGrpSpPr>
          <p:cNvPr id="55" name="Groupe 54">
            <a:extLst>
              <a:ext uri="{FF2B5EF4-FFF2-40B4-BE49-F238E27FC236}">
                <a16:creationId xmlns:a16="http://schemas.microsoft.com/office/drawing/2014/main" id="{C59B3084-96C0-4428-8A79-B65CF69854EF}"/>
              </a:ext>
            </a:extLst>
          </p:cNvPr>
          <p:cNvGrpSpPr/>
          <p:nvPr/>
        </p:nvGrpSpPr>
        <p:grpSpPr>
          <a:xfrm>
            <a:off x="6317426" y="3302660"/>
            <a:ext cx="1606532" cy="1184252"/>
            <a:chOff x="4660882" y="2300535"/>
            <a:chExt cx="1618474" cy="1303722"/>
          </a:xfrm>
          <a:solidFill>
            <a:schemeClr val="bg2">
              <a:lumMod val="25000"/>
            </a:schemeClr>
          </a:solidFill>
          <a:scene3d>
            <a:camera prst="orthographicFront"/>
            <a:lightRig rig="flat" dir="t"/>
          </a:scene3d>
        </p:grpSpPr>
        <p:sp>
          <p:nvSpPr>
            <p:cNvPr id="56" name="Hexagone 55">
              <a:extLst>
                <a:ext uri="{FF2B5EF4-FFF2-40B4-BE49-F238E27FC236}">
                  <a16:creationId xmlns:a16="http://schemas.microsoft.com/office/drawing/2014/main" id="{3C923AE7-938F-435F-A152-50FDFBB62877}"/>
                </a:ext>
              </a:extLst>
            </p:cNvPr>
            <p:cNvSpPr/>
            <p:nvPr/>
          </p:nvSpPr>
          <p:spPr>
            <a:xfrm rot="5400000">
              <a:off x="4818258" y="2143159"/>
              <a:ext cx="1303722" cy="1618474"/>
            </a:xfrm>
            <a:prstGeom prst="hexagon">
              <a:avLst>
                <a:gd name="adj" fmla="val 25000"/>
                <a:gd name="vf" fmla="val 115470"/>
              </a:avLst>
            </a:prstGeom>
            <a:grp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a:lstStyle/>
            <a:p>
              <a:endParaRPr lang="fr-FR"/>
            </a:p>
          </p:txBody>
        </p:sp>
        <p:sp>
          <p:nvSpPr>
            <p:cNvPr id="57" name="Hexagone 4">
              <a:extLst>
                <a:ext uri="{FF2B5EF4-FFF2-40B4-BE49-F238E27FC236}">
                  <a16:creationId xmlns:a16="http://schemas.microsoft.com/office/drawing/2014/main" id="{4DD715F2-E811-420A-A43A-948F7F0CA316}"/>
                </a:ext>
              </a:extLst>
            </p:cNvPr>
            <p:cNvSpPr txBox="1"/>
            <p:nvPr/>
          </p:nvSpPr>
          <p:spPr>
            <a:xfrm>
              <a:off x="4764632" y="2630115"/>
              <a:ext cx="1496182" cy="712148"/>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38100" tIns="38100" rIns="38100" bIns="38100" numCol="1" spcCol="1270" anchor="ctr" anchorCtr="0">
              <a:noAutofit/>
            </a:bodyPr>
            <a:lstStyle/>
            <a:p>
              <a:pPr lvl="0" indent="0" algn="ctr" defTabSz="444500">
                <a:lnSpc>
                  <a:spcPct val="90000"/>
                </a:lnSpc>
                <a:spcBef>
                  <a:spcPct val="0"/>
                </a:spcBef>
                <a:spcAft>
                  <a:spcPct val="35000"/>
                </a:spcAft>
                <a:buNone/>
              </a:pPr>
              <a:r>
                <a:rPr lang="fr-FR" sz="1600" b="1" dirty="0">
                  <a:solidFill>
                    <a:schemeClr val="bg1"/>
                  </a:solidFill>
                </a:rPr>
                <a:t>Groupe 7</a:t>
              </a:r>
            </a:p>
            <a:p>
              <a:pPr lvl="0" indent="0" algn="ctr" defTabSz="444500">
                <a:lnSpc>
                  <a:spcPct val="90000"/>
                </a:lnSpc>
                <a:spcBef>
                  <a:spcPct val="0"/>
                </a:spcBef>
                <a:spcAft>
                  <a:spcPct val="35000"/>
                </a:spcAft>
                <a:buNone/>
              </a:pPr>
              <a:r>
                <a:rPr lang="fr-FR" sz="1600" b="1" dirty="0">
                  <a:solidFill>
                    <a:schemeClr val="bg1"/>
                  </a:solidFill>
                </a:rPr>
                <a:t>Sanction. sévères</a:t>
              </a:r>
            </a:p>
          </p:txBody>
        </p:sp>
      </p:grpSp>
      <p:sp>
        <p:nvSpPr>
          <p:cNvPr id="66" name="ZoneTexte 65">
            <a:extLst>
              <a:ext uri="{FF2B5EF4-FFF2-40B4-BE49-F238E27FC236}">
                <a16:creationId xmlns:a16="http://schemas.microsoft.com/office/drawing/2014/main" id="{985320EE-8A06-473E-ACFB-DE34699CE048}"/>
              </a:ext>
            </a:extLst>
          </p:cNvPr>
          <p:cNvSpPr txBox="1"/>
          <p:nvPr/>
        </p:nvSpPr>
        <p:spPr>
          <a:xfrm>
            <a:off x="906325" y="5540866"/>
            <a:ext cx="3590278" cy="646331"/>
          </a:xfrm>
          <a:prstGeom prst="rect">
            <a:avLst/>
          </a:prstGeom>
          <a:solidFill>
            <a:schemeClr val="bg1"/>
          </a:solidFill>
        </p:spPr>
        <p:txBody>
          <a:bodyPr wrap="square" rtlCol="0">
            <a:spAutoFit/>
          </a:bodyPr>
          <a:lstStyle>
            <a:defPPr>
              <a:defRPr lang="fr-FR"/>
            </a:defPPr>
            <a:lvl1pPr algn="ctr">
              <a:defRPr b="1">
                <a:ln w="0"/>
                <a:solidFill>
                  <a:srgbClr val="0070C0"/>
                </a:solidFill>
                <a:effectLst>
                  <a:outerShdw blurRad="38100" dist="19050" dir="2700000" algn="tl" rotWithShape="0">
                    <a:schemeClr val="dk1">
                      <a:alpha val="40000"/>
                    </a:schemeClr>
                  </a:outerShdw>
                </a:effectLst>
              </a:defRPr>
            </a:lvl1pPr>
          </a:lstStyle>
          <a:p>
            <a:r>
              <a:rPr lang="fr-FR" dirty="0"/>
              <a:t>Positions en faveur des politiques de contrôle modéré</a:t>
            </a:r>
          </a:p>
        </p:txBody>
      </p:sp>
      <p:sp>
        <p:nvSpPr>
          <p:cNvPr id="69" name="ZoneTexte 68">
            <a:extLst>
              <a:ext uri="{FF2B5EF4-FFF2-40B4-BE49-F238E27FC236}">
                <a16:creationId xmlns:a16="http://schemas.microsoft.com/office/drawing/2014/main" id="{D5FD7BA1-DF78-4FAC-A8E0-12C0C9E2B13F}"/>
              </a:ext>
            </a:extLst>
          </p:cNvPr>
          <p:cNvSpPr txBox="1"/>
          <p:nvPr/>
        </p:nvSpPr>
        <p:spPr>
          <a:xfrm>
            <a:off x="5449998" y="5440334"/>
            <a:ext cx="3306270" cy="646331"/>
          </a:xfrm>
          <a:prstGeom prst="rect">
            <a:avLst/>
          </a:prstGeom>
          <a:solidFill>
            <a:schemeClr val="bg1"/>
          </a:solidFill>
        </p:spPr>
        <p:txBody>
          <a:bodyPr wrap="square" rtlCol="0">
            <a:spAutoFit/>
          </a:bodyPr>
          <a:lstStyle>
            <a:defPPr>
              <a:defRPr lang="fr-FR"/>
            </a:defPPr>
            <a:lvl1pPr algn="ctr">
              <a:defRPr b="1">
                <a:ln w="0"/>
                <a:solidFill>
                  <a:srgbClr val="0070C0"/>
                </a:solidFill>
                <a:effectLst>
                  <a:outerShdw blurRad="38100" dist="19050" dir="2700000" algn="tl" rotWithShape="0">
                    <a:schemeClr val="dk1">
                      <a:alpha val="40000"/>
                    </a:schemeClr>
                  </a:outerShdw>
                </a:effectLst>
              </a:defRPr>
            </a:lvl1pPr>
          </a:lstStyle>
          <a:p>
            <a:r>
              <a:rPr lang="fr-FR" dirty="0"/>
              <a:t>Positions en faveur des politiques de contrôle fort</a:t>
            </a:r>
          </a:p>
        </p:txBody>
      </p:sp>
      <p:sp>
        <p:nvSpPr>
          <p:cNvPr id="70" name="ZoneTexte 69">
            <a:extLst>
              <a:ext uri="{FF2B5EF4-FFF2-40B4-BE49-F238E27FC236}">
                <a16:creationId xmlns:a16="http://schemas.microsoft.com/office/drawing/2014/main" id="{C62C88D8-D4C1-412C-80AE-81DAF4D201AD}"/>
              </a:ext>
            </a:extLst>
          </p:cNvPr>
          <p:cNvSpPr txBox="1"/>
          <p:nvPr/>
        </p:nvSpPr>
        <p:spPr>
          <a:xfrm>
            <a:off x="9293607" y="5451637"/>
            <a:ext cx="2300315" cy="646331"/>
          </a:xfrm>
          <a:prstGeom prst="rect">
            <a:avLst/>
          </a:prstGeom>
          <a:solidFill>
            <a:schemeClr val="bg1"/>
          </a:solidFill>
        </p:spPr>
        <p:txBody>
          <a:bodyPr wrap="square" rtlCol="0">
            <a:spAutoFit/>
          </a:bodyPr>
          <a:lstStyle>
            <a:defPPr>
              <a:defRPr lang="fr-FR"/>
            </a:defPPr>
            <a:lvl1pPr algn="ctr">
              <a:defRPr b="1">
                <a:ln w="0"/>
                <a:solidFill>
                  <a:srgbClr val="0070C0"/>
                </a:solidFill>
                <a:effectLst>
                  <a:outerShdw blurRad="38100" dist="19050" dir="2700000" algn="tl" rotWithShape="0">
                    <a:schemeClr val="dk1">
                      <a:alpha val="40000"/>
                    </a:schemeClr>
                  </a:outerShdw>
                </a:effectLst>
              </a:defRPr>
            </a:lvl1pPr>
          </a:lstStyle>
          <a:p>
            <a:r>
              <a:rPr lang="fr-FR" dirty="0"/>
              <a:t>Positions systématiques</a:t>
            </a:r>
          </a:p>
        </p:txBody>
      </p:sp>
      <p:sp>
        <p:nvSpPr>
          <p:cNvPr id="18" name="Rectangle 17">
            <a:extLst>
              <a:ext uri="{FF2B5EF4-FFF2-40B4-BE49-F238E27FC236}">
                <a16:creationId xmlns:a16="http://schemas.microsoft.com/office/drawing/2014/main" id="{37DAACDB-8DEE-4E69-821F-5834B8A8DF50}"/>
              </a:ext>
            </a:extLst>
          </p:cNvPr>
          <p:cNvSpPr/>
          <p:nvPr/>
        </p:nvSpPr>
        <p:spPr>
          <a:xfrm>
            <a:off x="348889" y="6363229"/>
            <a:ext cx="11391190" cy="3252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ea typeface="Gadugi" panose="020B0502040204020203" pitchFamily="34" charset="0"/>
                <a:cs typeface="Times New Roman" panose="02020603050405020304" pitchFamily="18" charset="0"/>
              </a:rPr>
              <a:t>                    Règlement. </a:t>
            </a:r>
            <a:r>
              <a:rPr lang="fr-FR" sz="1600" dirty="0">
                <a:ea typeface="Gadugi" panose="020B0502040204020203" pitchFamily="34" charset="0"/>
                <a:cs typeface="Times New Roman" panose="02020603050405020304" pitchFamily="18" charset="0"/>
              </a:rPr>
              <a:t>: Réglementationnistes                                            </a:t>
            </a:r>
            <a:r>
              <a:rPr lang="fr-FR" sz="1600" b="1" dirty="0">
                <a:ea typeface="Gadugi" panose="020B0502040204020203" pitchFamily="34" charset="0"/>
                <a:cs typeface="Times New Roman" panose="02020603050405020304" pitchFamily="18" charset="0"/>
              </a:rPr>
              <a:t>Sanction. </a:t>
            </a:r>
            <a:r>
              <a:rPr lang="fr-FR" sz="1600" dirty="0">
                <a:ea typeface="Gadugi" panose="020B0502040204020203" pitchFamily="34" charset="0"/>
                <a:cs typeface="Times New Roman" panose="02020603050405020304" pitchFamily="18" charset="0"/>
              </a:rPr>
              <a:t>: Sanctionnistes</a:t>
            </a:r>
          </a:p>
        </p:txBody>
      </p:sp>
      <p:sp>
        <p:nvSpPr>
          <p:cNvPr id="6" name="Rectangle 5">
            <a:extLst>
              <a:ext uri="{FF2B5EF4-FFF2-40B4-BE49-F238E27FC236}">
                <a16:creationId xmlns:a16="http://schemas.microsoft.com/office/drawing/2014/main" id="{BC236F88-7886-459D-ABDD-309994235F4D}"/>
              </a:ext>
            </a:extLst>
          </p:cNvPr>
          <p:cNvSpPr/>
          <p:nvPr/>
        </p:nvSpPr>
        <p:spPr>
          <a:xfrm>
            <a:off x="3931199" y="1052592"/>
            <a:ext cx="3724777" cy="276999"/>
          </a:xfrm>
          <a:prstGeom prst="rect">
            <a:avLst/>
          </a:prstGeom>
          <a:noFill/>
        </p:spPr>
        <p:txBody>
          <a:bodyPr wrap="square">
            <a:spAutoFit/>
          </a:bodyPr>
          <a:lstStyle/>
          <a:p>
            <a:pPr algn="ctr"/>
            <a:r>
              <a:rPr lang="fr-FR" sz="1200" dirty="0">
                <a:solidFill>
                  <a:schemeClr val="bg1"/>
                </a:solidFill>
                <a:latin typeface="Times New Roman" panose="02020603050405020304" pitchFamily="18" charset="0"/>
                <a:ea typeface="Times New Roman" panose="02020603050405020304" pitchFamily="18" charset="0"/>
              </a:rPr>
              <a:t>Nombre total de profils analysés : 1 032 (3 x 344)</a:t>
            </a:r>
            <a:endParaRPr lang="fr-FR" sz="1200" dirty="0">
              <a:solidFill>
                <a:schemeClr val="bg1"/>
              </a:solidFill>
            </a:endParaRPr>
          </a:p>
        </p:txBody>
      </p:sp>
      <p:sp>
        <p:nvSpPr>
          <p:cNvPr id="67" name="Rectangle 66">
            <a:extLst>
              <a:ext uri="{FF2B5EF4-FFF2-40B4-BE49-F238E27FC236}">
                <a16:creationId xmlns:a16="http://schemas.microsoft.com/office/drawing/2014/main" id="{44A48A04-7ECA-4054-9309-4E72CC413A05}"/>
              </a:ext>
            </a:extLst>
          </p:cNvPr>
          <p:cNvSpPr/>
          <p:nvPr/>
        </p:nvSpPr>
        <p:spPr>
          <a:xfrm>
            <a:off x="-99453" y="-171330"/>
            <a:ext cx="2164858" cy="6183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Tree>
    <p:extLst>
      <p:ext uri="{BB962C8B-B14F-4D97-AF65-F5344CB8AC3E}">
        <p14:creationId xmlns:p14="http://schemas.microsoft.com/office/powerpoint/2010/main" val="1903120192"/>
      </p:ext>
    </p:extLst>
  </p:cSld>
  <p:clrMapOvr>
    <a:masterClrMapping/>
  </p:clrMapOvr>
  <mc:AlternateContent xmlns:mc="http://schemas.openxmlformats.org/markup-compatibility/2006" xmlns:p14="http://schemas.microsoft.com/office/powerpoint/2010/main">
    <mc:Choice Requires="p14">
      <p:transition spd="slow" p14:dur="2000" advTm="56792"/>
    </mc:Choice>
    <mc:Fallback xmlns="">
      <p:transition spd="slow" advTm="567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0"/>
                                        <p:tgtEl>
                                          <p:spTgt spid="66"/>
                                        </p:tgtEl>
                                      </p:cBhvr>
                                    </p:animEffect>
                                    <p:anim calcmode="lin" valueType="num">
                                      <p:cBhvr>
                                        <p:cTn id="8" dur="1000" fill="hold"/>
                                        <p:tgtEl>
                                          <p:spTgt spid="66"/>
                                        </p:tgtEl>
                                        <p:attrNameLst>
                                          <p:attrName>ppt_x</p:attrName>
                                        </p:attrNameLst>
                                      </p:cBhvr>
                                      <p:tavLst>
                                        <p:tav tm="0">
                                          <p:val>
                                            <p:strVal val="#ppt_x"/>
                                          </p:val>
                                        </p:tav>
                                        <p:tav tm="100000">
                                          <p:val>
                                            <p:strVal val="#ppt_x"/>
                                          </p:val>
                                        </p:tav>
                                      </p:tavLst>
                                    </p:anim>
                                    <p:anim calcmode="lin" valueType="num">
                                      <p:cBhvr>
                                        <p:cTn id="9" dur="1000" fill="hold"/>
                                        <p:tgtEl>
                                          <p:spTgt spid="6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fade">
                                      <p:cBhvr>
                                        <p:cTn id="13" dur="1000"/>
                                        <p:tgtEl>
                                          <p:spTgt spid="69"/>
                                        </p:tgtEl>
                                      </p:cBhvr>
                                    </p:animEffect>
                                    <p:anim calcmode="lin" valueType="num">
                                      <p:cBhvr>
                                        <p:cTn id="14" dur="1000" fill="hold"/>
                                        <p:tgtEl>
                                          <p:spTgt spid="69"/>
                                        </p:tgtEl>
                                        <p:attrNameLst>
                                          <p:attrName>ppt_x</p:attrName>
                                        </p:attrNameLst>
                                      </p:cBhvr>
                                      <p:tavLst>
                                        <p:tav tm="0">
                                          <p:val>
                                            <p:strVal val="#ppt_x"/>
                                          </p:val>
                                        </p:tav>
                                        <p:tav tm="100000">
                                          <p:val>
                                            <p:strVal val="#ppt_x"/>
                                          </p:val>
                                        </p:tav>
                                      </p:tavLst>
                                    </p:anim>
                                    <p:anim calcmode="lin" valueType="num">
                                      <p:cBhvr>
                                        <p:cTn id="15" dur="1000" fill="hold"/>
                                        <p:tgtEl>
                                          <p:spTgt spid="6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1000"/>
                                        <p:tgtEl>
                                          <p:spTgt spid="70"/>
                                        </p:tgtEl>
                                      </p:cBhvr>
                                    </p:animEffect>
                                    <p:anim calcmode="lin" valueType="num">
                                      <p:cBhvr>
                                        <p:cTn id="20" dur="1000" fill="hold"/>
                                        <p:tgtEl>
                                          <p:spTgt spid="70"/>
                                        </p:tgtEl>
                                        <p:attrNameLst>
                                          <p:attrName>ppt_x</p:attrName>
                                        </p:attrNameLst>
                                      </p:cBhvr>
                                      <p:tavLst>
                                        <p:tav tm="0">
                                          <p:val>
                                            <p:strVal val="#ppt_x"/>
                                          </p:val>
                                        </p:tav>
                                        <p:tav tm="100000">
                                          <p:val>
                                            <p:strVal val="#ppt_x"/>
                                          </p:val>
                                        </p:tav>
                                      </p:tavLst>
                                    </p:anim>
                                    <p:anim calcmode="lin" valueType="num">
                                      <p:cBhvr>
                                        <p:cTn id="21"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9" grpId="0" animBg="1"/>
      <p:bldP spid="7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B8841DA3-3D0F-42DD-8258-176E14D0CB62}"/>
              </a:ext>
            </a:extLst>
          </p:cNvPr>
          <p:cNvSpPr/>
          <p:nvPr/>
        </p:nvSpPr>
        <p:spPr>
          <a:xfrm>
            <a:off x="560152" y="1202933"/>
            <a:ext cx="4866537" cy="4088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A672ABAD-719D-416E-A31B-625198B1B866}"/>
              </a:ext>
            </a:extLst>
          </p:cNvPr>
          <p:cNvSpPr/>
          <p:nvPr/>
        </p:nvSpPr>
        <p:spPr>
          <a:xfrm>
            <a:off x="312576" y="1158950"/>
            <a:ext cx="4955278" cy="4066642"/>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108940"/>
            <a:ext cx="12261580" cy="6972919"/>
          </a:xfrm>
          <a:prstGeom prst="rect">
            <a:avLst/>
          </a:prstGeom>
          <a:solidFill>
            <a:schemeClr val="accent1">
              <a:lumMod val="50000"/>
              <a:alpha val="82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pPr algn="ctr"/>
            <a:r>
              <a:rPr lang="fr-FR" sz="1600" b="1" dirty="0">
                <a:effectLst>
                  <a:outerShdw blurRad="38100" dist="38100" dir="2700000" algn="tl">
                    <a:srgbClr val="000000">
                      <a:alpha val="43137"/>
                    </a:srgbClr>
                  </a:outerShdw>
                </a:effectLst>
              </a:rPr>
              <a:t>Figure 20. Dendrogramme des six clusters ayant des positions nuancées</a:t>
            </a:r>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pPr algn="ctr"/>
            <a:r>
              <a:rPr lang="fr-FR" sz="1050" b="1" i="1" dirty="0"/>
              <a:t>                    </a:t>
            </a:r>
            <a:endParaRPr lang="fr-FR" sz="1050" b="1" dirty="0"/>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20898"/>
            <a:ext cx="12261580"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4404729C-CBA0-4FC8-9455-323139E4D93F}"/>
              </a:ext>
            </a:extLst>
          </p:cNvPr>
          <p:cNvSpPr/>
          <p:nvPr/>
        </p:nvSpPr>
        <p:spPr>
          <a:xfrm>
            <a:off x="2065405" y="-181663"/>
            <a:ext cx="2107747" cy="6344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10" name="Rectangle 9">
            <a:extLst>
              <a:ext uri="{FF2B5EF4-FFF2-40B4-BE49-F238E27FC236}">
                <a16:creationId xmlns:a16="http://schemas.microsoft.com/office/drawing/2014/main" id="{FE96E6C7-5E6D-423D-BD84-220D6B74316B}"/>
              </a:ext>
            </a:extLst>
          </p:cNvPr>
          <p:cNvSpPr/>
          <p:nvPr/>
        </p:nvSpPr>
        <p:spPr>
          <a:xfrm>
            <a:off x="1339616" y="1308258"/>
            <a:ext cx="9356889" cy="8022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solidFill>
                <a:schemeClr val="bg1"/>
              </a:solidFill>
              <a:effectLst>
                <a:outerShdw blurRad="50800" dist="38100" dir="2700000" algn="tl" rotWithShape="0">
                  <a:prstClr val="black">
                    <a:alpha val="40000"/>
                  </a:prstClr>
                </a:outerShdw>
              </a:effectLst>
              <a:ea typeface="Gadugi" panose="020B0502040204020203" pitchFamily="34" charset="0"/>
            </a:endParaRPr>
          </a:p>
        </p:txBody>
      </p:sp>
      <p:sp>
        <p:nvSpPr>
          <p:cNvPr id="31" name="Rectangle 30">
            <a:extLst>
              <a:ext uri="{FF2B5EF4-FFF2-40B4-BE49-F238E27FC236}">
                <a16:creationId xmlns:a16="http://schemas.microsoft.com/office/drawing/2014/main" id="{F6BC3EA1-DA68-4FE1-A5B9-14C6BF55967A}"/>
              </a:ext>
            </a:extLst>
          </p:cNvPr>
          <p:cNvSpPr/>
          <p:nvPr/>
        </p:nvSpPr>
        <p:spPr>
          <a:xfrm>
            <a:off x="6096000" y="-150515"/>
            <a:ext cx="1732962" cy="6100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Résultats</a:t>
            </a:r>
          </a:p>
        </p:txBody>
      </p:sp>
      <p:sp>
        <p:nvSpPr>
          <p:cNvPr id="33" name="Rectangle 32">
            <a:extLst>
              <a:ext uri="{FF2B5EF4-FFF2-40B4-BE49-F238E27FC236}">
                <a16:creationId xmlns:a16="http://schemas.microsoft.com/office/drawing/2014/main" id="{EB6E7816-55D6-47EB-93C5-C08338455C4D}"/>
              </a:ext>
            </a:extLst>
          </p:cNvPr>
          <p:cNvSpPr/>
          <p:nvPr/>
        </p:nvSpPr>
        <p:spPr>
          <a:xfrm>
            <a:off x="64323" y="593666"/>
            <a:ext cx="11125200" cy="400110"/>
          </a:xfrm>
          <a:prstGeom prst="rect">
            <a:avLst/>
          </a:prstGeom>
        </p:spPr>
        <p:txBody>
          <a:bodyPr wrap="square">
            <a:spAutoFit/>
          </a:bodyPr>
          <a:lstStyle/>
          <a:p>
            <a:pPr marL="82550"/>
            <a:r>
              <a:rPr lang="fr-FR" sz="2000" b="1" dirty="0">
                <a:solidFill>
                  <a:srgbClr val="FFCC00"/>
                </a:solidFill>
              </a:rPr>
              <a:t>Les positions </a:t>
            </a:r>
            <a:r>
              <a:rPr lang="fr-FR" sz="2000" b="1" dirty="0">
                <a:solidFill>
                  <a:schemeClr val="bg1"/>
                </a:solidFill>
              </a:rPr>
              <a:t>nuancées </a:t>
            </a:r>
            <a:r>
              <a:rPr lang="fr-FR" sz="2000" b="1" dirty="0">
                <a:solidFill>
                  <a:srgbClr val="FFCC00"/>
                </a:solidFill>
              </a:rPr>
              <a:t>des Français en faveur des politiques de contrôle : alcool, tabac et JHA</a:t>
            </a:r>
          </a:p>
        </p:txBody>
      </p:sp>
      <p:pic>
        <p:nvPicPr>
          <p:cNvPr id="25" name="Image 24">
            <a:extLst>
              <a:ext uri="{FF2B5EF4-FFF2-40B4-BE49-F238E27FC236}">
                <a16:creationId xmlns:a16="http://schemas.microsoft.com/office/drawing/2014/main" id="{A4CF6D0D-DE5C-4E9E-9A2A-D99193F56E06}"/>
              </a:ext>
            </a:extLst>
          </p:cNvPr>
          <p:cNvPicPr/>
          <p:nvPr/>
        </p:nvPicPr>
        <p:blipFill>
          <a:blip r:embed="rId5" cstate="print"/>
          <a:stretch>
            <a:fillRect/>
          </a:stretch>
        </p:blipFill>
        <p:spPr>
          <a:xfrm>
            <a:off x="2012203" y="1181669"/>
            <a:ext cx="8514608" cy="5092846"/>
          </a:xfrm>
          <a:prstGeom prst="rect">
            <a:avLst/>
          </a:prstGeom>
          <a:ln w="6350">
            <a:solidFill>
              <a:schemeClr val="bg1"/>
            </a:solidFill>
          </a:ln>
        </p:spPr>
      </p:pic>
      <p:sp>
        <p:nvSpPr>
          <p:cNvPr id="26" name="Ellipse 25">
            <a:extLst>
              <a:ext uri="{FF2B5EF4-FFF2-40B4-BE49-F238E27FC236}">
                <a16:creationId xmlns:a16="http://schemas.microsoft.com/office/drawing/2014/main" id="{B27B3CAE-E500-4D99-884C-3F487D0DC266}"/>
              </a:ext>
            </a:extLst>
          </p:cNvPr>
          <p:cNvSpPr/>
          <p:nvPr/>
        </p:nvSpPr>
        <p:spPr>
          <a:xfrm>
            <a:off x="3309041" y="5009752"/>
            <a:ext cx="906699" cy="6050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Ellipse 26">
            <a:extLst>
              <a:ext uri="{FF2B5EF4-FFF2-40B4-BE49-F238E27FC236}">
                <a16:creationId xmlns:a16="http://schemas.microsoft.com/office/drawing/2014/main" id="{8F06D51C-0ABD-4291-B61B-69B93B6DB9A1}"/>
              </a:ext>
            </a:extLst>
          </p:cNvPr>
          <p:cNvSpPr/>
          <p:nvPr/>
        </p:nvSpPr>
        <p:spPr>
          <a:xfrm>
            <a:off x="8771711" y="5006783"/>
            <a:ext cx="889710" cy="6050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Ellipse 5">
            <a:extLst>
              <a:ext uri="{FF2B5EF4-FFF2-40B4-BE49-F238E27FC236}">
                <a16:creationId xmlns:a16="http://schemas.microsoft.com/office/drawing/2014/main" id="{946A0581-4D88-4501-9444-F9E1301EE6AE}"/>
              </a:ext>
            </a:extLst>
          </p:cNvPr>
          <p:cNvSpPr/>
          <p:nvPr/>
        </p:nvSpPr>
        <p:spPr>
          <a:xfrm>
            <a:off x="3166281" y="4530981"/>
            <a:ext cx="4414133" cy="1602624"/>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11C0FB88-E63A-4546-A97D-3B24E4C58F9F}"/>
              </a:ext>
            </a:extLst>
          </p:cNvPr>
          <p:cNvSpPr/>
          <p:nvPr/>
        </p:nvSpPr>
        <p:spPr>
          <a:xfrm>
            <a:off x="7580414" y="4548563"/>
            <a:ext cx="2273270" cy="1408761"/>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Légende : encadrée 8">
            <a:extLst>
              <a:ext uri="{FF2B5EF4-FFF2-40B4-BE49-F238E27FC236}">
                <a16:creationId xmlns:a16="http://schemas.microsoft.com/office/drawing/2014/main" id="{A224C7D5-0BAD-49C4-8BD3-4E9E16727B55}"/>
              </a:ext>
            </a:extLst>
          </p:cNvPr>
          <p:cNvSpPr/>
          <p:nvPr/>
        </p:nvSpPr>
        <p:spPr>
          <a:xfrm>
            <a:off x="177483" y="5006783"/>
            <a:ext cx="1766119" cy="1066916"/>
          </a:xfrm>
          <a:prstGeom prst="borderCallout1">
            <a:avLst>
              <a:gd name="adj1" fmla="val 47883"/>
              <a:gd name="adj2" fmla="val 99996"/>
              <a:gd name="adj3" fmla="val 35216"/>
              <a:gd name="adj4" fmla="val 167975"/>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effectLst>
                  <a:outerShdw blurRad="38100" dist="38100" dir="2700000" algn="tl">
                    <a:srgbClr val="000000">
                      <a:alpha val="43137"/>
                    </a:srgbClr>
                  </a:outerShdw>
                </a:effectLst>
              </a:rPr>
              <a:t>Positions en faveur des politiques de contrôle modéré</a:t>
            </a:r>
          </a:p>
        </p:txBody>
      </p:sp>
      <p:sp>
        <p:nvSpPr>
          <p:cNvPr id="34" name="Légende : encadrée 33">
            <a:extLst>
              <a:ext uri="{FF2B5EF4-FFF2-40B4-BE49-F238E27FC236}">
                <a16:creationId xmlns:a16="http://schemas.microsoft.com/office/drawing/2014/main" id="{BA6EC9C0-A3DA-4F4B-805A-5E513CC4C078}"/>
              </a:ext>
            </a:extLst>
          </p:cNvPr>
          <p:cNvSpPr/>
          <p:nvPr/>
        </p:nvSpPr>
        <p:spPr>
          <a:xfrm>
            <a:off x="10538240" y="4591990"/>
            <a:ext cx="1602958" cy="1066916"/>
          </a:xfrm>
          <a:prstGeom prst="borderCallout1">
            <a:avLst>
              <a:gd name="adj1" fmla="val 46604"/>
              <a:gd name="adj2" fmla="val 12675"/>
              <a:gd name="adj3" fmla="val 55683"/>
              <a:gd name="adj4" fmla="val -44246"/>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effectLst>
                  <a:outerShdw blurRad="38100" dist="38100" dir="2700000" algn="tl">
                    <a:srgbClr val="000000">
                      <a:alpha val="43137"/>
                    </a:srgbClr>
                  </a:outerShdw>
                </a:effectLst>
              </a:rPr>
              <a:t>Positions en faveur des politiques de contrôle fort</a:t>
            </a:r>
          </a:p>
        </p:txBody>
      </p:sp>
      <p:sp>
        <p:nvSpPr>
          <p:cNvPr id="35" name="Rectangle 34">
            <a:extLst>
              <a:ext uri="{FF2B5EF4-FFF2-40B4-BE49-F238E27FC236}">
                <a16:creationId xmlns:a16="http://schemas.microsoft.com/office/drawing/2014/main" id="{D1F881D4-902D-4CD2-9913-62C75B6085E0}"/>
              </a:ext>
            </a:extLst>
          </p:cNvPr>
          <p:cNvSpPr/>
          <p:nvPr/>
        </p:nvSpPr>
        <p:spPr>
          <a:xfrm>
            <a:off x="-36527" y="-171330"/>
            <a:ext cx="2101932" cy="61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
        <p:nvSpPr>
          <p:cNvPr id="36" name="Rectangle 35">
            <a:extLst>
              <a:ext uri="{FF2B5EF4-FFF2-40B4-BE49-F238E27FC236}">
                <a16:creationId xmlns:a16="http://schemas.microsoft.com/office/drawing/2014/main" id="{8409FA52-DCD3-435B-98EA-F7B92C1F4A97}"/>
              </a:ext>
            </a:extLst>
          </p:cNvPr>
          <p:cNvSpPr/>
          <p:nvPr/>
        </p:nvSpPr>
        <p:spPr>
          <a:xfrm>
            <a:off x="4167337" y="-155801"/>
            <a:ext cx="1928663" cy="602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Méthodologie</a:t>
            </a:r>
          </a:p>
        </p:txBody>
      </p:sp>
    </p:spTree>
    <p:extLst>
      <p:ext uri="{BB962C8B-B14F-4D97-AF65-F5344CB8AC3E}">
        <p14:creationId xmlns:p14="http://schemas.microsoft.com/office/powerpoint/2010/main" val="1491826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heel(1)">
                                      <p:cBhvr>
                                        <p:cTn id="7" dur="2000"/>
                                        <p:tgtEl>
                                          <p:spTgt spid="2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heel(1)">
                                      <p:cBhvr>
                                        <p:cTn id="10" dur="20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26"/>
                                        </p:tgtEl>
                                      </p:cBhvr>
                                    </p:animEffect>
                                    <p:set>
                                      <p:cBhvr>
                                        <p:cTn id="15" dur="1" fill="hold">
                                          <p:stCondLst>
                                            <p:cond delay="499"/>
                                          </p:stCondLst>
                                        </p:cTn>
                                        <p:tgtEl>
                                          <p:spTgt spid="26"/>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500"/>
                                        <p:tgtEl>
                                          <p:spTgt spid="27"/>
                                        </p:tgtEl>
                                      </p:cBhvr>
                                    </p:animEffect>
                                    <p:set>
                                      <p:cBhvr>
                                        <p:cTn id="18" dur="1" fill="hold">
                                          <p:stCondLst>
                                            <p:cond delay="499"/>
                                          </p:stCondLst>
                                        </p:cTn>
                                        <p:tgtEl>
                                          <p:spTgt spid="27"/>
                                        </p:tgtEl>
                                        <p:attrNameLst>
                                          <p:attrName>style.visibility</p:attrName>
                                        </p:attrNameLst>
                                      </p:cBhvr>
                                      <p:to>
                                        <p:strVal val="hidden"/>
                                      </p:to>
                                    </p:set>
                                  </p:childTnLst>
                                </p:cTn>
                              </p:par>
                              <p:par>
                                <p:cTn id="19" presetID="2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down)">
                                      <p:cBhvr>
                                        <p:cTn id="24" dur="500"/>
                                        <p:tgtEl>
                                          <p:spTgt spid="32"/>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down)">
                                      <p:cBhvr>
                                        <p:cTn id="3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7" grpId="0" animBg="1"/>
      <p:bldP spid="27" grpId="1" animBg="1"/>
      <p:bldP spid="6" grpId="0" animBg="1"/>
      <p:bldP spid="32" grpId="0" animBg="1"/>
      <p:bldP spid="9" grpId="0" animBg="1"/>
      <p:bldP spid="3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B8841DA3-3D0F-42DD-8258-176E14D0CB62}"/>
              </a:ext>
            </a:extLst>
          </p:cNvPr>
          <p:cNvSpPr/>
          <p:nvPr/>
        </p:nvSpPr>
        <p:spPr>
          <a:xfrm>
            <a:off x="560152" y="1202933"/>
            <a:ext cx="4866537" cy="4088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A672ABAD-719D-416E-A31B-625198B1B866}"/>
              </a:ext>
            </a:extLst>
          </p:cNvPr>
          <p:cNvSpPr/>
          <p:nvPr/>
        </p:nvSpPr>
        <p:spPr>
          <a:xfrm>
            <a:off x="312576" y="1158950"/>
            <a:ext cx="4955278" cy="4066642"/>
          </a:xfrm>
          <a:prstGeom prst="ellipse">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89007"/>
            <a:ext cx="12192000" cy="6941098"/>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20898"/>
            <a:ext cx="12213929"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9830E598-173A-4258-B36A-91CBBC92E5D5}"/>
              </a:ext>
            </a:extLst>
          </p:cNvPr>
          <p:cNvCxnSpPr>
            <a:cxnSpLocks/>
          </p:cNvCxnSpPr>
          <p:nvPr/>
        </p:nvCxnSpPr>
        <p:spPr>
          <a:xfrm>
            <a:off x="272015" y="1161119"/>
            <a:ext cx="11336216" cy="0"/>
          </a:xfrm>
          <a:prstGeom prst="line">
            <a:avLst/>
          </a:prstGeom>
        </p:spPr>
        <p:style>
          <a:lnRef idx="1">
            <a:schemeClr val="accent4"/>
          </a:lnRef>
          <a:fillRef idx="0">
            <a:schemeClr val="accent4"/>
          </a:fillRef>
          <a:effectRef idx="0">
            <a:schemeClr val="accent4"/>
          </a:effectRef>
          <a:fontRef idx="minor">
            <a:schemeClr val="tx1"/>
          </a:fontRef>
        </p:style>
      </p:cxnSp>
      <p:sp>
        <p:nvSpPr>
          <p:cNvPr id="22" name="Rectangle 21">
            <a:extLst>
              <a:ext uri="{FF2B5EF4-FFF2-40B4-BE49-F238E27FC236}">
                <a16:creationId xmlns:a16="http://schemas.microsoft.com/office/drawing/2014/main" id="{4404729C-CBA0-4FC8-9455-323139E4D93F}"/>
              </a:ext>
            </a:extLst>
          </p:cNvPr>
          <p:cNvSpPr/>
          <p:nvPr/>
        </p:nvSpPr>
        <p:spPr>
          <a:xfrm>
            <a:off x="2065405" y="-153683"/>
            <a:ext cx="1698172" cy="61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728517" y="-137727"/>
            <a:ext cx="1698172"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Méthodologie</a:t>
            </a:r>
          </a:p>
        </p:txBody>
      </p:sp>
      <p:sp>
        <p:nvSpPr>
          <p:cNvPr id="10" name="Rectangle 9">
            <a:extLst>
              <a:ext uri="{FF2B5EF4-FFF2-40B4-BE49-F238E27FC236}">
                <a16:creationId xmlns:a16="http://schemas.microsoft.com/office/drawing/2014/main" id="{FE96E6C7-5E6D-423D-BD84-220D6B74316B}"/>
              </a:ext>
            </a:extLst>
          </p:cNvPr>
          <p:cNvSpPr/>
          <p:nvPr/>
        </p:nvSpPr>
        <p:spPr>
          <a:xfrm>
            <a:off x="1339616" y="1308258"/>
            <a:ext cx="9356889" cy="8022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solidFill>
                <a:schemeClr val="bg1"/>
              </a:solidFill>
              <a:effectLst>
                <a:outerShdw blurRad="50800" dist="38100" dir="2700000" algn="tl" rotWithShape="0">
                  <a:prstClr val="black">
                    <a:alpha val="40000"/>
                  </a:prstClr>
                </a:outerShdw>
              </a:effectLst>
              <a:ea typeface="Gadugi" panose="020B0502040204020203" pitchFamily="34" charset="0"/>
            </a:endParaRPr>
          </a:p>
        </p:txBody>
      </p:sp>
      <p:sp>
        <p:nvSpPr>
          <p:cNvPr id="31" name="Rectangle 30">
            <a:extLst>
              <a:ext uri="{FF2B5EF4-FFF2-40B4-BE49-F238E27FC236}">
                <a16:creationId xmlns:a16="http://schemas.microsoft.com/office/drawing/2014/main" id="{F6BC3EA1-DA68-4FE1-A5B9-14C6BF55967A}"/>
              </a:ext>
            </a:extLst>
          </p:cNvPr>
          <p:cNvSpPr/>
          <p:nvPr/>
        </p:nvSpPr>
        <p:spPr>
          <a:xfrm>
            <a:off x="5426689" y="-137727"/>
            <a:ext cx="1698172"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Résultats</a:t>
            </a:r>
          </a:p>
        </p:txBody>
      </p:sp>
      <p:sp>
        <p:nvSpPr>
          <p:cNvPr id="33" name="Rectangle 32">
            <a:extLst>
              <a:ext uri="{FF2B5EF4-FFF2-40B4-BE49-F238E27FC236}">
                <a16:creationId xmlns:a16="http://schemas.microsoft.com/office/drawing/2014/main" id="{EB6E7816-55D6-47EB-93C5-C08338455C4D}"/>
              </a:ext>
            </a:extLst>
          </p:cNvPr>
          <p:cNvSpPr/>
          <p:nvPr/>
        </p:nvSpPr>
        <p:spPr>
          <a:xfrm>
            <a:off x="216394" y="682522"/>
            <a:ext cx="9771804" cy="400110"/>
          </a:xfrm>
          <a:prstGeom prst="rect">
            <a:avLst/>
          </a:prstGeom>
        </p:spPr>
        <p:txBody>
          <a:bodyPr wrap="square">
            <a:spAutoFit/>
          </a:bodyPr>
          <a:lstStyle/>
          <a:p>
            <a:pPr marL="82550"/>
            <a:r>
              <a:rPr lang="fr-FR" sz="2000" b="1" dirty="0">
                <a:solidFill>
                  <a:srgbClr val="FFCC00"/>
                </a:solidFill>
              </a:rPr>
              <a:t>Positions des Français en faveur des politiques de </a:t>
            </a:r>
            <a:r>
              <a:rPr lang="fr-FR" sz="2000" b="1" dirty="0">
                <a:solidFill>
                  <a:schemeClr val="bg1"/>
                </a:solidFill>
                <a:effectLst>
                  <a:outerShdw blurRad="38100" dist="38100" dir="2700000" algn="tl">
                    <a:srgbClr val="000000">
                      <a:alpha val="43137"/>
                    </a:srgbClr>
                  </a:outerShdw>
                </a:effectLst>
              </a:rPr>
              <a:t>contrôle modéré : </a:t>
            </a:r>
            <a:r>
              <a:rPr lang="fr-FR" sz="2000" b="1" dirty="0">
                <a:solidFill>
                  <a:srgbClr val="FFC000"/>
                </a:solidFill>
                <a:effectLst>
                  <a:outerShdw blurRad="38100" dist="38100" dir="2700000" algn="tl">
                    <a:srgbClr val="000000">
                      <a:alpha val="43137"/>
                    </a:srgbClr>
                  </a:outerShdw>
                </a:effectLst>
              </a:rPr>
              <a:t>alcool, tabac et JHA </a:t>
            </a:r>
          </a:p>
        </p:txBody>
      </p:sp>
      <p:sp>
        <p:nvSpPr>
          <p:cNvPr id="16" name="Ellipse 15">
            <a:extLst>
              <a:ext uri="{FF2B5EF4-FFF2-40B4-BE49-F238E27FC236}">
                <a16:creationId xmlns:a16="http://schemas.microsoft.com/office/drawing/2014/main" id="{B6428F10-13FD-4C11-B081-3D8186954C9F}"/>
              </a:ext>
            </a:extLst>
          </p:cNvPr>
          <p:cNvSpPr/>
          <p:nvPr/>
        </p:nvSpPr>
        <p:spPr>
          <a:xfrm>
            <a:off x="13049" y="2145769"/>
            <a:ext cx="3611340" cy="2101222"/>
          </a:xfrm>
          <a:prstGeom prst="ellipse">
            <a:avLst/>
          </a:prstGeom>
          <a:solidFill>
            <a:schemeClr val="bg1"/>
          </a:solidFill>
          <a:ln>
            <a:solidFill>
              <a:srgbClr val="F96327"/>
            </a:solidFill>
          </a:ln>
          <a:effectLst>
            <a:outerShdw blurRad="50800" dist="38100" algn="l" rotWithShape="0">
              <a:srgbClr val="FFFF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0" name="Groupe 39">
            <a:extLst>
              <a:ext uri="{FF2B5EF4-FFF2-40B4-BE49-F238E27FC236}">
                <a16:creationId xmlns:a16="http://schemas.microsoft.com/office/drawing/2014/main" id="{1D840AAE-311D-4A95-8591-68AC9439B68E}"/>
              </a:ext>
            </a:extLst>
          </p:cNvPr>
          <p:cNvGrpSpPr/>
          <p:nvPr/>
        </p:nvGrpSpPr>
        <p:grpSpPr>
          <a:xfrm>
            <a:off x="266301" y="2407740"/>
            <a:ext cx="1223711" cy="1021568"/>
            <a:chOff x="2991485" y="569370"/>
            <a:chExt cx="1617780" cy="1334229"/>
          </a:xfrm>
          <a:solidFill>
            <a:schemeClr val="accent5">
              <a:lumMod val="60000"/>
              <a:lumOff val="40000"/>
            </a:schemeClr>
          </a:solidFill>
          <a:scene3d>
            <a:camera prst="orthographicFront"/>
            <a:lightRig rig="flat" dir="t"/>
          </a:scene3d>
        </p:grpSpPr>
        <p:sp>
          <p:nvSpPr>
            <p:cNvPr id="41" name="Hexagone 40">
              <a:extLst>
                <a:ext uri="{FF2B5EF4-FFF2-40B4-BE49-F238E27FC236}">
                  <a16:creationId xmlns:a16="http://schemas.microsoft.com/office/drawing/2014/main" id="{76907281-6F85-41DC-821F-DEFB80D80EA5}"/>
                </a:ext>
              </a:extLst>
            </p:cNvPr>
            <p:cNvSpPr/>
            <p:nvPr/>
          </p:nvSpPr>
          <p:spPr>
            <a:xfrm rot="5400000">
              <a:off x="3133260" y="427595"/>
              <a:ext cx="1334229" cy="1617780"/>
            </a:xfrm>
            <a:prstGeom prst="hexagon">
              <a:avLst>
                <a:gd name="adj" fmla="val 25000"/>
                <a:gd name="vf" fmla="val 115470"/>
              </a:avLst>
            </a:prstGeom>
            <a:grpFill/>
            <a:sp3d prstMaterial="plastic">
              <a:bevelT w="120900" h="88900"/>
              <a:bevelB w="88900" h="3175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42" name="Hexagone 4">
              <a:extLst>
                <a:ext uri="{FF2B5EF4-FFF2-40B4-BE49-F238E27FC236}">
                  <a16:creationId xmlns:a16="http://schemas.microsoft.com/office/drawing/2014/main" id="{B5080678-09A6-4A9D-97F3-25B1A0C16FF3}"/>
                </a:ext>
              </a:extLst>
            </p:cNvPr>
            <p:cNvSpPr txBox="1"/>
            <p:nvPr/>
          </p:nvSpPr>
          <p:spPr>
            <a:xfrm>
              <a:off x="3285659" y="817354"/>
              <a:ext cx="1010033" cy="868233"/>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466725">
                <a:lnSpc>
                  <a:spcPct val="90000"/>
                </a:lnSpc>
                <a:spcBef>
                  <a:spcPct val="0"/>
                </a:spcBef>
                <a:spcAft>
                  <a:spcPct val="35000"/>
                </a:spcAft>
                <a:tabLst/>
              </a:pPr>
              <a:r>
                <a:rPr lang="fr-FR" sz="1200" b="1" dirty="0">
                  <a:solidFill>
                    <a:schemeClr val="tx1"/>
                  </a:solidFill>
                </a:rPr>
                <a:t>Groupe 2 Règlement. faibles ou modérés </a:t>
              </a:r>
            </a:p>
          </p:txBody>
        </p:sp>
      </p:grpSp>
      <p:grpSp>
        <p:nvGrpSpPr>
          <p:cNvPr id="43" name="Groupe 42">
            <a:extLst>
              <a:ext uri="{FF2B5EF4-FFF2-40B4-BE49-F238E27FC236}">
                <a16:creationId xmlns:a16="http://schemas.microsoft.com/office/drawing/2014/main" id="{1B1D2C49-C073-4378-B003-3158F48E0A39}"/>
              </a:ext>
            </a:extLst>
          </p:cNvPr>
          <p:cNvGrpSpPr/>
          <p:nvPr/>
        </p:nvGrpSpPr>
        <p:grpSpPr>
          <a:xfrm>
            <a:off x="1616689" y="2135947"/>
            <a:ext cx="1157038" cy="1037726"/>
            <a:chOff x="4946900" y="496497"/>
            <a:chExt cx="1683061" cy="1436077"/>
          </a:xfrm>
          <a:scene3d>
            <a:camera prst="orthographicFront"/>
            <a:lightRig rig="flat" dir="t"/>
          </a:scene3d>
        </p:grpSpPr>
        <p:sp>
          <p:nvSpPr>
            <p:cNvPr id="44" name="Hexagone 43">
              <a:extLst>
                <a:ext uri="{FF2B5EF4-FFF2-40B4-BE49-F238E27FC236}">
                  <a16:creationId xmlns:a16="http://schemas.microsoft.com/office/drawing/2014/main" id="{33050053-6034-4C99-8EBB-FF7C2856DB0D}"/>
                </a:ext>
              </a:extLst>
            </p:cNvPr>
            <p:cNvSpPr/>
            <p:nvPr/>
          </p:nvSpPr>
          <p:spPr>
            <a:xfrm rot="5400000">
              <a:off x="5070392" y="373005"/>
              <a:ext cx="1436077" cy="1683061"/>
            </a:xfrm>
            <a:prstGeom prst="hexagon">
              <a:avLst>
                <a:gd name="adj" fmla="val 25000"/>
                <a:gd name="vf" fmla="val 115470"/>
              </a:avLst>
            </a:prstGeom>
            <a:solidFill>
              <a:schemeClr val="accent2">
                <a:lumMod val="60000"/>
                <a:lumOff val="40000"/>
              </a:schemeClr>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sp>
        <p:sp>
          <p:nvSpPr>
            <p:cNvPr id="45" name="Hexagone 4">
              <a:extLst>
                <a:ext uri="{FF2B5EF4-FFF2-40B4-BE49-F238E27FC236}">
                  <a16:creationId xmlns:a16="http://schemas.microsoft.com/office/drawing/2014/main" id="{803CD76D-D6FA-4E4A-906E-F5C36363B9AA}"/>
                </a:ext>
              </a:extLst>
            </p:cNvPr>
            <p:cNvSpPr txBox="1"/>
            <p:nvPr/>
          </p:nvSpPr>
          <p:spPr>
            <a:xfrm>
              <a:off x="5227410" y="735843"/>
              <a:ext cx="1257255" cy="9573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r-FR" sz="1100" b="1" dirty="0">
                  <a:solidFill>
                    <a:schemeClr val="tx1"/>
                  </a:solidFill>
                </a:rPr>
                <a:t>Groupe 3 </a:t>
              </a:r>
              <a:r>
                <a:rPr lang="fr-FR" sz="1100" b="1" dirty="0" err="1">
                  <a:solidFill>
                    <a:schemeClr val="tx1"/>
                  </a:solidFill>
                </a:rPr>
                <a:t>Règlement.modérés</a:t>
              </a:r>
              <a:r>
                <a:rPr lang="fr-FR" sz="1100" b="1" kern="1200" dirty="0">
                  <a:solidFill>
                    <a:schemeClr val="tx1"/>
                  </a:solidFill>
                  <a:latin typeface="Arial Black" panose="020B0A04020102020204" pitchFamily="34" charset="0"/>
                </a:rPr>
                <a:t> </a:t>
              </a:r>
              <a:endParaRPr lang="fr-FR" sz="1100" kern="1200" dirty="0">
                <a:latin typeface="Arial Black" panose="020B0A04020102020204" pitchFamily="34" charset="0"/>
              </a:endParaRPr>
            </a:p>
          </p:txBody>
        </p:sp>
      </p:grpSp>
      <p:grpSp>
        <p:nvGrpSpPr>
          <p:cNvPr id="46" name="Groupe 45">
            <a:extLst>
              <a:ext uri="{FF2B5EF4-FFF2-40B4-BE49-F238E27FC236}">
                <a16:creationId xmlns:a16="http://schemas.microsoft.com/office/drawing/2014/main" id="{313B4493-D696-4359-9AF8-A64B83134567}"/>
              </a:ext>
            </a:extLst>
          </p:cNvPr>
          <p:cNvGrpSpPr/>
          <p:nvPr/>
        </p:nvGrpSpPr>
        <p:grpSpPr>
          <a:xfrm>
            <a:off x="955387" y="3249709"/>
            <a:ext cx="1191102" cy="972136"/>
            <a:chOff x="6903063" y="608883"/>
            <a:chExt cx="1823111" cy="1092346"/>
          </a:xfrm>
          <a:scene3d>
            <a:camera prst="orthographicFront"/>
            <a:lightRig rig="flat" dir="t"/>
          </a:scene3d>
        </p:grpSpPr>
        <p:sp>
          <p:nvSpPr>
            <p:cNvPr id="48" name="Hexagone 4">
              <a:extLst>
                <a:ext uri="{FF2B5EF4-FFF2-40B4-BE49-F238E27FC236}">
                  <a16:creationId xmlns:a16="http://schemas.microsoft.com/office/drawing/2014/main" id="{4ACC9E7F-0C6E-4B25-8BC8-6B533AB64559}"/>
                </a:ext>
              </a:extLst>
            </p:cNvPr>
            <p:cNvSpPr txBox="1"/>
            <p:nvPr/>
          </p:nvSpPr>
          <p:spPr>
            <a:xfrm>
              <a:off x="7187908" y="787689"/>
              <a:ext cx="1220979" cy="784237"/>
            </a:xfrm>
            <a:prstGeom prst="rect">
              <a:avLst/>
            </a:prstGeom>
            <a:ln w="19050">
              <a:noFill/>
            </a:ln>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fr-FR" sz="1100" b="1" dirty="0">
                  <a:solidFill>
                    <a:schemeClr val="tx1"/>
                  </a:solidFill>
                </a:rPr>
                <a:t>Groupe 4</a:t>
              </a:r>
            </a:p>
            <a:p>
              <a:pPr marL="0" lvl="0" indent="0" algn="ctr" defTabSz="444500">
                <a:lnSpc>
                  <a:spcPct val="90000"/>
                </a:lnSpc>
                <a:spcBef>
                  <a:spcPct val="0"/>
                </a:spcBef>
                <a:spcAft>
                  <a:spcPct val="35000"/>
                </a:spcAft>
                <a:buNone/>
              </a:pPr>
              <a:r>
                <a:rPr lang="fr-FR" sz="1100" b="1" dirty="0" err="1">
                  <a:solidFill>
                    <a:schemeClr val="tx1"/>
                  </a:solidFill>
                </a:rPr>
                <a:t>Réglement</a:t>
              </a:r>
              <a:r>
                <a:rPr lang="fr-FR" sz="1100" b="1" dirty="0">
                  <a:solidFill>
                    <a:schemeClr val="tx1"/>
                  </a:solidFill>
                </a:rPr>
                <a:t>. modérés ou forts</a:t>
              </a:r>
            </a:p>
          </p:txBody>
        </p:sp>
        <p:sp>
          <p:nvSpPr>
            <p:cNvPr id="47" name="Hexagone 46">
              <a:extLst>
                <a:ext uri="{FF2B5EF4-FFF2-40B4-BE49-F238E27FC236}">
                  <a16:creationId xmlns:a16="http://schemas.microsoft.com/office/drawing/2014/main" id="{2B20B892-0FC9-4728-B4D7-722B67FC5A41}"/>
                </a:ext>
              </a:extLst>
            </p:cNvPr>
            <p:cNvSpPr/>
            <p:nvPr/>
          </p:nvSpPr>
          <p:spPr>
            <a:xfrm rot="5400000">
              <a:off x="7268446" y="243500"/>
              <a:ext cx="1092346" cy="1823111"/>
            </a:xfrm>
            <a:prstGeom prst="hexagon">
              <a:avLst>
                <a:gd name="adj" fmla="val 25000"/>
                <a:gd name="vf" fmla="val 115470"/>
              </a:avLst>
            </a:prstGeom>
            <a:solidFill>
              <a:schemeClr val="accent4">
                <a:lumMod val="60000"/>
                <a:lumOff val="40000"/>
              </a:schemeClr>
            </a:solidFill>
            <a:ln w="19050">
              <a:noFill/>
            </a:ln>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sp>
      </p:grpSp>
      <p:grpSp>
        <p:nvGrpSpPr>
          <p:cNvPr id="52" name="Groupe 51">
            <a:extLst>
              <a:ext uri="{FF2B5EF4-FFF2-40B4-BE49-F238E27FC236}">
                <a16:creationId xmlns:a16="http://schemas.microsoft.com/office/drawing/2014/main" id="{FA6F3174-F569-490E-ACFA-3034B3EA7FB9}"/>
              </a:ext>
            </a:extLst>
          </p:cNvPr>
          <p:cNvGrpSpPr/>
          <p:nvPr/>
        </p:nvGrpSpPr>
        <p:grpSpPr>
          <a:xfrm>
            <a:off x="2439926" y="2930243"/>
            <a:ext cx="926161" cy="925711"/>
            <a:chOff x="1722937" y="2245122"/>
            <a:chExt cx="1755916" cy="1240752"/>
          </a:xfrm>
          <a:solidFill>
            <a:schemeClr val="accent4">
              <a:lumMod val="75000"/>
            </a:schemeClr>
          </a:solidFill>
          <a:scene3d>
            <a:camera prst="orthographicFront"/>
            <a:lightRig rig="flat" dir="t"/>
          </a:scene3d>
        </p:grpSpPr>
        <p:sp>
          <p:nvSpPr>
            <p:cNvPr id="54" name="Hexagone 4">
              <a:extLst>
                <a:ext uri="{FF2B5EF4-FFF2-40B4-BE49-F238E27FC236}">
                  <a16:creationId xmlns:a16="http://schemas.microsoft.com/office/drawing/2014/main" id="{938FBC97-F2C2-4024-8705-CED83DE822FB}"/>
                </a:ext>
              </a:extLst>
            </p:cNvPr>
            <p:cNvSpPr txBox="1"/>
            <p:nvPr/>
          </p:nvSpPr>
          <p:spPr>
            <a:xfrm>
              <a:off x="1950658" y="2494227"/>
              <a:ext cx="1357312" cy="712779"/>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38100" tIns="38100" rIns="38100" bIns="38100" numCol="1" spcCol="1270" anchor="ctr" anchorCtr="0">
              <a:noAutofit/>
            </a:bodyPr>
            <a:lstStyle/>
            <a:p>
              <a:pPr algn="ctr" defTabSz="444500">
                <a:lnSpc>
                  <a:spcPct val="90000"/>
                </a:lnSpc>
                <a:spcBef>
                  <a:spcPct val="0"/>
                </a:spcBef>
                <a:spcAft>
                  <a:spcPct val="35000"/>
                </a:spcAft>
              </a:pPr>
              <a:r>
                <a:rPr lang="fr-FR" sz="1100" b="1" dirty="0">
                  <a:solidFill>
                    <a:schemeClr val="tx1"/>
                  </a:solidFill>
                </a:rPr>
                <a:t>Groupe 6</a:t>
              </a:r>
            </a:p>
            <a:p>
              <a:pPr algn="ctr" defTabSz="444500">
                <a:lnSpc>
                  <a:spcPct val="90000"/>
                </a:lnSpc>
                <a:spcBef>
                  <a:spcPct val="0"/>
                </a:spcBef>
                <a:spcAft>
                  <a:spcPct val="35000"/>
                </a:spcAft>
              </a:pPr>
              <a:r>
                <a:rPr lang="fr-FR" sz="1100" b="1" dirty="0" err="1">
                  <a:solidFill>
                    <a:schemeClr val="tx1"/>
                  </a:solidFill>
                </a:rPr>
                <a:t>Sanct</a:t>
              </a:r>
              <a:r>
                <a:rPr lang="fr-FR" sz="1100" b="1" dirty="0">
                  <a:solidFill>
                    <a:schemeClr val="tx1"/>
                  </a:solidFill>
                </a:rPr>
                <a:t>. modérés</a:t>
              </a:r>
            </a:p>
          </p:txBody>
        </p:sp>
        <p:sp>
          <p:nvSpPr>
            <p:cNvPr id="53" name="Hexagone 52">
              <a:extLst>
                <a:ext uri="{FF2B5EF4-FFF2-40B4-BE49-F238E27FC236}">
                  <a16:creationId xmlns:a16="http://schemas.microsoft.com/office/drawing/2014/main" id="{074821DC-00E7-428C-A97B-53E14E7086A7}"/>
                </a:ext>
              </a:extLst>
            </p:cNvPr>
            <p:cNvSpPr/>
            <p:nvPr/>
          </p:nvSpPr>
          <p:spPr>
            <a:xfrm rot="5400000">
              <a:off x="1980519" y="1987540"/>
              <a:ext cx="1240752" cy="1755916"/>
            </a:xfrm>
            <a:prstGeom prst="hexagon">
              <a:avLst>
                <a:gd name="adj" fmla="val 25000"/>
                <a:gd name="vf" fmla="val 115470"/>
              </a:avLst>
            </a:prstGeom>
            <a:grpFill/>
            <a:sp3d prstMaterial="plastic">
              <a:bevelT w="120900" h="88900"/>
              <a:bevelB w="88900" h="31750" prst="angle"/>
            </a:sp3d>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sp>
      </p:grpSp>
      <p:sp>
        <p:nvSpPr>
          <p:cNvPr id="58" name="Rectangle 57">
            <a:extLst>
              <a:ext uri="{FF2B5EF4-FFF2-40B4-BE49-F238E27FC236}">
                <a16:creationId xmlns:a16="http://schemas.microsoft.com/office/drawing/2014/main" id="{C72A1867-3D24-45BA-B627-7ECE9A366362}"/>
              </a:ext>
            </a:extLst>
          </p:cNvPr>
          <p:cNvSpPr/>
          <p:nvPr/>
        </p:nvSpPr>
        <p:spPr>
          <a:xfrm>
            <a:off x="8620307" y="1307916"/>
            <a:ext cx="3346120" cy="4425341"/>
          </a:xfrm>
          <a:prstGeom prst="rect">
            <a:avLst/>
          </a:prstGeom>
          <a:solidFill>
            <a:srgbClr val="9DC3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sz="2000" b="1" dirty="0">
              <a:solidFill>
                <a:srgbClr val="FFCC00"/>
              </a:solidFill>
            </a:endParaRPr>
          </a:p>
          <a:p>
            <a:pPr algn="ctr"/>
            <a:endParaRPr lang="fr-FR" b="1" dirty="0">
              <a:solidFill>
                <a:schemeClr val="tx1"/>
              </a:solidFill>
            </a:endParaRPr>
          </a:p>
          <a:p>
            <a:pPr algn="ctr"/>
            <a:endParaRPr lang="fr-FR" sz="900" b="1" dirty="0">
              <a:solidFill>
                <a:schemeClr val="tx1"/>
              </a:solidFill>
            </a:endParaRPr>
          </a:p>
          <a:p>
            <a:pPr algn="ctr"/>
            <a:r>
              <a:rPr lang="fr-FR" b="1" dirty="0">
                <a:solidFill>
                  <a:schemeClr val="tx1"/>
                </a:solidFill>
                <a:effectLst>
                  <a:outerShdw blurRad="38100" dist="38100" dir="2700000" algn="tl">
                    <a:srgbClr val="000000">
                      <a:alpha val="43137"/>
                    </a:srgbClr>
                  </a:outerShdw>
                </a:effectLst>
              </a:rPr>
              <a:t>Groupe 2- Réglementationnistes faibles ou modérés</a:t>
            </a:r>
          </a:p>
          <a:p>
            <a:pPr algn="ctr"/>
            <a:r>
              <a:rPr lang="fr-FR" sz="1600" dirty="0">
                <a:solidFill>
                  <a:schemeClr val="tx1"/>
                </a:solidFill>
              </a:rPr>
              <a:t>N = 53 profils (5%)</a:t>
            </a:r>
          </a:p>
          <a:p>
            <a:pPr marL="449263" indent="-260350" algn="ctr"/>
            <a:endParaRPr lang="fr-FR" sz="1600" dirty="0">
              <a:solidFill>
                <a:schemeClr val="tx1"/>
              </a:solidFill>
            </a:endParaRPr>
          </a:p>
          <a:p>
            <a:pPr algn="ctr">
              <a:buClr>
                <a:schemeClr val="accent1">
                  <a:lumMod val="75000"/>
                </a:schemeClr>
              </a:buClr>
            </a:pPr>
            <a:r>
              <a:rPr lang="fr-FR" sz="1600" dirty="0">
                <a:solidFill>
                  <a:schemeClr val="tx1"/>
                </a:solidFill>
              </a:rPr>
              <a:t>Hommes : 8%  Femmes : 9%</a:t>
            </a:r>
          </a:p>
          <a:p>
            <a:pPr marL="187325" indent="-187325">
              <a:buClr>
                <a:schemeClr val="accent1">
                  <a:lumMod val="75000"/>
                </a:schemeClr>
              </a:buClr>
              <a:buFont typeface="Arial" panose="020B0604020202020204" pitchFamily="34" charset="0"/>
              <a:buChar char="•"/>
            </a:pPr>
            <a:endParaRPr lang="fr-FR" sz="1600" dirty="0">
              <a:solidFill>
                <a:schemeClr val="tx1"/>
              </a:solidFill>
            </a:endParaRPr>
          </a:p>
          <a:p>
            <a:pPr marL="187325" indent="-187325">
              <a:buClr>
                <a:schemeClr val="accent1">
                  <a:lumMod val="75000"/>
                </a:schemeClr>
              </a:buClr>
              <a:buFont typeface="Arial" panose="020B0604020202020204" pitchFamily="34" charset="0"/>
              <a:buChar char="•"/>
            </a:pPr>
            <a:r>
              <a:rPr lang="fr-FR" sz="1600" b="1" dirty="0">
                <a:solidFill>
                  <a:schemeClr val="tx1"/>
                </a:solidFill>
              </a:rPr>
              <a:t>préférence pour les politiques de contrôle les plus faibles </a:t>
            </a:r>
            <a:r>
              <a:rPr lang="fr-FR" sz="1600" dirty="0">
                <a:solidFill>
                  <a:schemeClr val="tx1"/>
                </a:solidFill>
              </a:rPr>
              <a:t>(en particulier pour les sanctions modérées)</a:t>
            </a:r>
          </a:p>
          <a:p>
            <a:pPr>
              <a:buClr>
                <a:schemeClr val="accent1">
                  <a:lumMod val="75000"/>
                </a:schemeClr>
              </a:buClr>
            </a:pPr>
            <a:endParaRPr lang="fr-FR" sz="1600" dirty="0">
              <a:solidFill>
                <a:schemeClr val="tx1"/>
              </a:solidFill>
            </a:endParaRPr>
          </a:p>
          <a:p>
            <a:pPr marL="187325" indent="-187325">
              <a:buClr>
                <a:schemeClr val="accent1">
                  <a:lumMod val="75000"/>
                </a:schemeClr>
              </a:buClr>
              <a:buFont typeface="Arial" panose="020B0604020202020204" pitchFamily="34" charset="0"/>
              <a:buChar char="•"/>
            </a:pPr>
            <a:r>
              <a:rPr lang="fr-FR" sz="1600" b="1" dirty="0">
                <a:solidFill>
                  <a:schemeClr val="tx1"/>
                </a:solidFill>
              </a:rPr>
              <a:t>Forte proportion</a:t>
            </a:r>
            <a:r>
              <a:rPr lang="fr-FR" sz="1600" dirty="0">
                <a:solidFill>
                  <a:schemeClr val="tx1"/>
                </a:solidFill>
              </a:rPr>
              <a:t> de </a:t>
            </a:r>
            <a:r>
              <a:rPr lang="fr-FR" sz="1600" b="1" dirty="0">
                <a:solidFill>
                  <a:schemeClr val="tx1"/>
                </a:solidFill>
              </a:rPr>
              <a:t>consommateurs réguliers (15%)</a:t>
            </a:r>
            <a:r>
              <a:rPr lang="fr-FR" sz="1600" dirty="0">
                <a:solidFill>
                  <a:schemeClr val="tx1"/>
                </a:solidFill>
              </a:rPr>
              <a:t> par rapport aux autres consommateurs (5%)</a:t>
            </a:r>
          </a:p>
          <a:p>
            <a:pPr marL="285750" indent="-285750">
              <a:buClr>
                <a:srgbClr val="FFC000"/>
              </a:buClr>
              <a:buFont typeface="Arial" panose="020B0604020202020204" pitchFamily="34" charset="0"/>
              <a:buChar char="•"/>
            </a:pPr>
            <a:endParaRPr lang="fr-FR" sz="1600" dirty="0">
              <a:solidFill>
                <a:schemeClr val="tx1"/>
              </a:solidFill>
            </a:endParaRPr>
          </a:p>
          <a:p>
            <a:pPr algn="ctr"/>
            <a:endParaRPr lang="fr-FR"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p:txBody>
      </p:sp>
      <p:pic>
        <p:nvPicPr>
          <p:cNvPr id="59" name="Image 58">
            <a:extLst>
              <a:ext uri="{FF2B5EF4-FFF2-40B4-BE49-F238E27FC236}">
                <a16:creationId xmlns:a16="http://schemas.microsoft.com/office/drawing/2014/main" id="{004B5ED1-8716-44D1-BDBE-BD3C5060415E}"/>
              </a:ext>
            </a:extLst>
          </p:cNvPr>
          <p:cNvPicPr/>
          <p:nvPr/>
        </p:nvPicPr>
        <p:blipFill>
          <a:blip r:embed="rId6" cstate="print"/>
          <a:stretch>
            <a:fillRect/>
          </a:stretch>
        </p:blipFill>
        <p:spPr>
          <a:xfrm>
            <a:off x="3713958" y="1311557"/>
            <a:ext cx="4702213" cy="4425344"/>
          </a:xfrm>
          <a:prstGeom prst="rect">
            <a:avLst/>
          </a:prstGeom>
        </p:spPr>
      </p:pic>
      <p:sp>
        <p:nvSpPr>
          <p:cNvPr id="60" name="Ellipse 59">
            <a:extLst>
              <a:ext uri="{FF2B5EF4-FFF2-40B4-BE49-F238E27FC236}">
                <a16:creationId xmlns:a16="http://schemas.microsoft.com/office/drawing/2014/main" id="{6DAC4E48-E755-4F52-8376-7036E84EB5ED}"/>
              </a:ext>
            </a:extLst>
          </p:cNvPr>
          <p:cNvSpPr/>
          <p:nvPr/>
        </p:nvSpPr>
        <p:spPr>
          <a:xfrm>
            <a:off x="4582186" y="4185222"/>
            <a:ext cx="1560895" cy="5496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Ellipse 60">
            <a:extLst>
              <a:ext uri="{FF2B5EF4-FFF2-40B4-BE49-F238E27FC236}">
                <a16:creationId xmlns:a16="http://schemas.microsoft.com/office/drawing/2014/main" id="{FCBF94C6-4685-47DB-91FB-C70D726DAE1B}"/>
              </a:ext>
            </a:extLst>
          </p:cNvPr>
          <p:cNvSpPr/>
          <p:nvPr/>
        </p:nvSpPr>
        <p:spPr>
          <a:xfrm>
            <a:off x="6625005" y="3883921"/>
            <a:ext cx="1560895" cy="5496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 name="Ellipse 61">
            <a:extLst>
              <a:ext uri="{FF2B5EF4-FFF2-40B4-BE49-F238E27FC236}">
                <a16:creationId xmlns:a16="http://schemas.microsoft.com/office/drawing/2014/main" id="{018F3774-1196-49EE-AD1E-BDE503B1443B}"/>
              </a:ext>
            </a:extLst>
          </p:cNvPr>
          <p:cNvSpPr/>
          <p:nvPr/>
        </p:nvSpPr>
        <p:spPr>
          <a:xfrm>
            <a:off x="7681331" y="2169176"/>
            <a:ext cx="409814" cy="43332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3" name="Connecteur droit 22">
            <a:extLst>
              <a:ext uri="{FF2B5EF4-FFF2-40B4-BE49-F238E27FC236}">
                <a16:creationId xmlns:a16="http://schemas.microsoft.com/office/drawing/2014/main" id="{DD6B667A-F4E4-40D5-86A0-A16D9F0646B8}"/>
              </a:ext>
            </a:extLst>
          </p:cNvPr>
          <p:cNvCxnSpPr>
            <a:cxnSpLocks/>
          </p:cNvCxnSpPr>
          <p:nvPr/>
        </p:nvCxnSpPr>
        <p:spPr>
          <a:xfrm>
            <a:off x="1386802" y="2988556"/>
            <a:ext cx="269387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7" name="Connecteur droit 66">
            <a:extLst>
              <a:ext uri="{FF2B5EF4-FFF2-40B4-BE49-F238E27FC236}">
                <a16:creationId xmlns:a16="http://schemas.microsoft.com/office/drawing/2014/main" id="{72394122-40AE-4351-8BCA-CDDA9CE8B1A8}"/>
              </a:ext>
            </a:extLst>
          </p:cNvPr>
          <p:cNvCxnSpPr>
            <a:cxnSpLocks/>
          </p:cNvCxnSpPr>
          <p:nvPr/>
        </p:nvCxnSpPr>
        <p:spPr>
          <a:xfrm>
            <a:off x="8185900" y="4863185"/>
            <a:ext cx="354069" cy="1125885"/>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78" name="Rectangle 77">
            <a:extLst>
              <a:ext uri="{FF2B5EF4-FFF2-40B4-BE49-F238E27FC236}">
                <a16:creationId xmlns:a16="http://schemas.microsoft.com/office/drawing/2014/main" id="{3DB3B209-5B57-40C5-89FE-2FAAF4C93F4E}"/>
              </a:ext>
            </a:extLst>
          </p:cNvPr>
          <p:cNvSpPr/>
          <p:nvPr/>
        </p:nvSpPr>
        <p:spPr>
          <a:xfrm>
            <a:off x="-36527" y="-171330"/>
            <a:ext cx="2101932" cy="62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
        <p:nvSpPr>
          <p:cNvPr id="79" name="Rectangle 78">
            <a:extLst>
              <a:ext uri="{FF2B5EF4-FFF2-40B4-BE49-F238E27FC236}">
                <a16:creationId xmlns:a16="http://schemas.microsoft.com/office/drawing/2014/main" id="{D3FA3592-B899-445A-A843-AF90E4A8CD21}"/>
              </a:ext>
            </a:extLst>
          </p:cNvPr>
          <p:cNvSpPr/>
          <p:nvPr/>
        </p:nvSpPr>
        <p:spPr>
          <a:xfrm>
            <a:off x="7124861" y="6015140"/>
            <a:ext cx="2863337" cy="298036"/>
          </a:xfrm>
          <a:prstGeom prst="rect">
            <a:avLst/>
          </a:pr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rPr>
              <a:t>Règle d’intégration conjonctive</a:t>
            </a:r>
          </a:p>
        </p:txBody>
      </p:sp>
    </p:spTree>
    <p:extLst>
      <p:ext uri="{BB962C8B-B14F-4D97-AF65-F5344CB8AC3E}">
        <p14:creationId xmlns:p14="http://schemas.microsoft.com/office/powerpoint/2010/main" val="3594852076"/>
      </p:ext>
    </p:extLst>
  </p:cSld>
  <p:clrMapOvr>
    <a:masterClrMapping/>
  </p:clrMapOvr>
  <mc:AlternateContent xmlns:mc="http://schemas.openxmlformats.org/markup-compatibility/2006" xmlns:p14="http://schemas.microsoft.com/office/powerpoint/2010/main">
    <mc:Choice Requires="p14">
      <p:transition spd="slow" p14:dur="2000" advTm="56792"/>
    </mc:Choice>
    <mc:Fallback xmlns="">
      <p:transition spd="slow" advTm="567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heel(1)">
                                      <p:cBhvr>
                                        <p:cTn id="7" dur="2000"/>
                                        <p:tgtEl>
                                          <p:spTgt spid="60"/>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1"/>
                                        </p:tgtEl>
                                        <p:attrNameLst>
                                          <p:attrName>style.visibility</p:attrName>
                                        </p:attrNameLst>
                                      </p:cBhvr>
                                      <p:to>
                                        <p:strVal val="visible"/>
                                      </p:to>
                                    </p:set>
                                    <p:animEffect transition="in" filter="wheel(1)">
                                      <p:cBhvr>
                                        <p:cTn id="10" dur="2000"/>
                                        <p:tgtEl>
                                          <p:spTgt spid="61"/>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62"/>
                                        </p:tgtEl>
                                        <p:attrNameLst>
                                          <p:attrName>style.visibility</p:attrName>
                                        </p:attrNameLst>
                                      </p:cBhvr>
                                      <p:to>
                                        <p:strVal val="visible"/>
                                      </p:to>
                                    </p:set>
                                    <p:animEffect transition="in" filter="wheel(1)">
                                      <p:cBhvr>
                                        <p:cTn id="13" dur="2000"/>
                                        <p:tgtEl>
                                          <p:spTgt spid="62"/>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fade">
                                      <p:cBhvr>
                                        <p:cTn id="16" dur="1000"/>
                                        <p:tgtEl>
                                          <p:spTgt spid="58"/>
                                        </p:tgtEl>
                                      </p:cBhvr>
                                    </p:animEffect>
                                    <p:anim calcmode="lin" valueType="num">
                                      <p:cBhvr>
                                        <p:cTn id="17" dur="1000" fill="hold"/>
                                        <p:tgtEl>
                                          <p:spTgt spid="58"/>
                                        </p:tgtEl>
                                        <p:attrNameLst>
                                          <p:attrName>ppt_x</p:attrName>
                                        </p:attrNameLst>
                                      </p:cBhvr>
                                      <p:tavLst>
                                        <p:tav tm="0">
                                          <p:val>
                                            <p:strVal val="#ppt_x"/>
                                          </p:val>
                                        </p:tav>
                                        <p:tav tm="100000">
                                          <p:val>
                                            <p:strVal val="#ppt_x"/>
                                          </p:val>
                                        </p:tav>
                                      </p:tavLst>
                                    </p:anim>
                                    <p:anim calcmode="lin" valueType="num">
                                      <p:cBhvr>
                                        <p:cTn id="18"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0" grpId="0" animBg="1"/>
      <p:bldP spid="61" grpId="0" animBg="1"/>
      <p:bldP spid="6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B8841DA3-3D0F-42DD-8258-176E14D0CB62}"/>
              </a:ext>
            </a:extLst>
          </p:cNvPr>
          <p:cNvSpPr/>
          <p:nvPr/>
        </p:nvSpPr>
        <p:spPr>
          <a:xfrm>
            <a:off x="560152" y="1202933"/>
            <a:ext cx="4866537" cy="4088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A672ABAD-719D-416E-A31B-625198B1B866}"/>
              </a:ext>
            </a:extLst>
          </p:cNvPr>
          <p:cNvSpPr/>
          <p:nvPr/>
        </p:nvSpPr>
        <p:spPr>
          <a:xfrm>
            <a:off x="312576" y="1158950"/>
            <a:ext cx="4955278" cy="4066642"/>
          </a:xfrm>
          <a:prstGeom prst="ellipse">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35733" y="-89077"/>
            <a:ext cx="12192000" cy="6941098"/>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20898"/>
            <a:ext cx="12213929"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9830E598-173A-4258-B36A-91CBBC92E5D5}"/>
              </a:ext>
            </a:extLst>
          </p:cNvPr>
          <p:cNvCxnSpPr>
            <a:cxnSpLocks/>
          </p:cNvCxnSpPr>
          <p:nvPr/>
        </p:nvCxnSpPr>
        <p:spPr>
          <a:xfrm>
            <a:off x="272015" y="988662"/>
            <a:ext cx="11336216" cy="0"/>
          </a:xfrm>
          <a:prstGeom prst="line">
            <a:avLst/>
          </a:prstGeom>
        </p:spPr>
        <p:style>
          <a:lnRef idx="1">
            <a:schemeClr val="accent4"/>
          </a:lnRef>
          <a:fillRef idx="0">
            <a:schemeClr val="accent4"/>
          </a:fillRef>
          <a:effectRef idx="0">
            <a:schemeClr val="accent4"/>
          </a:effectRef>
          <a:fontRef idx="minor">
            <a:schemeClr val="tx1"/>
          </a:fontRef>
        </p:style>
      </p:cxnSp>
      <p:sp>
        <p:nvSpPr>
          <p:cNvPr id="22" name="Rectangle 21">
            <a:extLst>
              <a:ext uri="{FF2B5EF4-FFF2-40B4-BE49-F238E27FC236}">
                <a16:creationId xmlns:a16="http://schemas.microsoft.com/office/drawing/2014/main" id="{4404729C-CBA0-4FC8-9455-323139E4D93F}"/>
              </a:ext>
            </a:extLst>
          </p:cNvPr>
          <p:cNvSpPr/>
          <p:nvPr/>
        </p:nvSpPr>
        <p:spPr>
          <a:xfrm>
            <a:off x="2066198" y="-155114"/>
            <a:ext cx="1901368" cy="645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5091037" y="-153116"/>
            <a:ext cx="1698172"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Méthodologie</a:t>
            </a:r>
          </a:p>
        </p:txBody>
      </p:sp>
      <p:sp>
        <p:nvSpPr>
          <p:cNvPr id="10" name="Rectangle 9">
            <a:extLst>
              <a:ext uri="{FF2B5EF4-FFF2-40B4-BE49-F238E27FC236}">
                <a16:creationId xmlns:a16="http://schemas.microsoft.com/office/drawing/2014/main" id="{FE96E6C7-5E6D-423D-BD84-220D6B74316B}"/>
              </a:ext>
            </a:extLst>
          </p:cNvPr>
          <p:cNvSpPr/>
          <p:nvPr/>
        </p:nvSpPr>
        <p:spPr>
          <a:xfrm>
            <a:off x="1339616" y="1308258"/>
            <a:ext cx="9356889" cy="8022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solidFill>
                <a:schemeClr val="bg1"/>
              </a:solidFill>
              <a:effectLst>
                <a:outerShdw blurRad="50800" dist="38100" dir="2700000" algn="tl" rotWithShape="0">
                  <a:prstClr val="black">
                    <a:alpha val="40000"/>
                  </a:prstClr>
                </a:outerShdw>
              </a:effectLst>
              <a:ea typeface="Gadugi" panose="020B0502040204020203" pitchFamily="34" charset="0"/>
            </a:endParaRPr>
          </a:p>
        </p:txBody>
      </p:sp>
      <p:sp>
        <p:nvSpPr>
          <p:cNvPr id="31" name="Rectangle 30">
            <a:extLst>
              <a:ext uri="{FF2B5EF4-FFF2-40B4-BE49-F238E27FC236}">
                <a16:creationId xmlns:a16="http://schemas.microsoft.com/office/drawing/2014/main" id="{F6BC3EA1-DA68-4FE1-A5B9-14C6BF55967A}"/>
              </a:ext>
            </a:extLst>
          </p:cNvPr>
          <p:cNvSpPr/>
          <p:nvPr/>
        </p:nvSpPr>
        <p:spPr>
          <a:xfrm>
            <a:off x="6762297" y="-153116"/>
            <a:ext cx="1698172"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Résultats</a:t>
            </a:r>
          </a:p>
        </p:txBody>
      </p:sp>
      <p:sp>
        <p:nvSpPr>
          <p:cNvPr id="16" name="Ellipse 15">
            <a:extLst>
              <a:ext uri="{FF2B5EF4-FFF2-40B4-BE49-F238E27FC236}">
                <a16:creationId xmlns:a16="http://schemas.microsoft.com/office/drawing/2014/main" id="{B6428F10-13FD-4C11-B081-3D8186954C9F}"/>
              </a:ext>
            </a:extLst>
          </p:cNvPr>
          <p:cNvSpPr/>
          <p:nvPr/>
        </p:nvSpPr>
        <p:spPr>
          <a:xfrm>
            <a:off x="62092" y="1203530"/>
            <a:ext cx="3611339" cy="2101222"/>
          </a:xfrm>
          <a:prstGeom prst="ellipse">
            <a:avLst/>
          </a:prstGeom>
          <a:solidFill>
            <a:schemeClr val="bg1"/>
          </a:solidFill>
          <a:ln>
            <a:solidFill>
              <a:srgbClr val="F96327"/>
            </a:solidFill>
          </a:ln>
          <a:effectLst>
            <a:outerShdw blurRad="50800" dist="38100" algn="l" rotWithShape="0">
              <a:srgbClr val="FFFF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0" name="Groupe 39">
            <a:extLst>
              <a:ext uri="{FF2B5EF4-FFF2-40B4-BE49-F238E27FC236}">
                <a16:creationId xmlns:a16="http://schemas.microsoft.com/office/drawing/2014/main" id="{1D840AAE-311D-4A95-8591-68AC9439B68E}"/>
              </a:ext>
            </a:extLst>
          </p:cNvPr>
          <p:cNvGrpSpPr/>
          <p:nvPr/>
        </p:nvGrpSpPr>
        <p:grpSpPr>
          <a:xfrm>
            <a:off x="321544" y="1508234"/>
            <a:ext cx="1223711" cy="1021568"/>
            <a:chOff x="2991485" y="569370"/>
            <a:chExt cx="1617780" cy="1334229"/>
          </a:xfrm>
          <a:solidFill>
            <a:schemeClr val="accent5">
              <a:lumMod val="60000"/>
              <a:lumOff val="40000"/>
            </a:schemeClr>
          </a:solidFill>
          <a:scene3d>
            <a:camera prst="orthographicFront"/>
            <a:lightRig rig="flat" dir="t"/>
          </a:scene3d>
        </p:grpSpPr>
        <p:sp>
          <p:nvSpPr>
            <p:cNvPr id="41" name="Hexagone 40">
              <a:extLst>
                <a:ext uri="{FF2B5EF4-FFF2-40B4-BE49-F238E27FC236}">
                  <a16:creationId xmlns:a16="http://schemas.microsoft.com/office/drawing/2014/main" id="{76907281-6F85-41DC-821F-DEFB80D80EA5}"/>
                </a:ext>
              </a:extLst>
            </p:cNvPr>
            <p:cNvSpPr/>
            <p:nvPr/>
          </p:nvSpPr>
          <p:spPr>
            <a:xfrm rot="5400000">
              <a:off x="3133260" y="427595"/>
              <a:ext cx="1334229" cy="1617780"/>
            </a:xfrm>
            <a:prstGeom prst="hexagon">
              <a:avLst>
                <a:gd name="adj" fmla="val 25000"/>
                <a:gd name="vf" fmla="val 115470"/>
              </a:avLst>
            </a:prstGeom>
            <a:grpFill/>
            <a:sp3d prstMaterial="plastic">
              <a:bevelT w="120900" h="88900"/>
              <a:bevelB w="88900" h="3175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42" name="Hexagone 4">
              <a:extLst>
                <a:ext uri="{FF2B5EF4-FFF2-40B4-BE49-F238E27FC236}">
                  <a16:creationId xmlns:a16="http://schemas.microsoft.com/office/drawing/2014/main" id="{B5080678-09A6-4A9D-97F3-25B1A0C16FF3}"/>
                </a:ext>
              </a:extLst>
            </p:cNvPr>
            <p:cNvSpPr txBox="1"/>
            <p:nvPr/>
          </p:nvSpPr>
          <p:spPr>
            <a:xfrm>
              <a:off x="3285659" y="817354"/>
              <a:ext cx="1010033" cy="868233"/>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466725">
                <a:lnSpc>
                  <a:spcPct val="90000"/>
                </a:lnSpc>
                <a:spcBef>
                  <a:spcPct val="0"/>
                </a:spcBef>
                <a:spcAft>
                  <a:spcPct val="35000"/>
                </a:spcAft>
                <a:tabLst/>
              </a:pPr>
              <a:r>
                <a:rPr lang="fr-FR" sz="1200" b="1" dirty="0">
                  <a:solidFill>
                    <a:schemeClr val="tx1"/>
                  </a:solidFill>
                </a:rPr>
                <a:t>Groupe 2 Règlement. faibles ou modérés </a:t>
              </a:r>
            </a:p>
          </p:txBody>
        </p:sp>
      </p:grpSp>
      <p:grpSp>
        <p:nvGrpSpPr>
          <p:cNvPr id="43" name="Groupe 42">
            <a:extLst>
              <a:ext uri="{FF2B5EF4-FFF2-40B4-BE49-F238E27FC236}">
                <a16:creationId xmlns:a16="http://schemas.microsoft.com/office/drawing/2014/main" id="{1B1D2C49-C073-4378-B003-3158F48E0A39}"/>
              </a:ext>
            </a:extLst>
          </p:cNvPr>
          <p:cNvGrpSpPr/>
          <p:nvPr/>
        </p:nvGrpSpPr>
        <p:grpSpPr>
          <a:xfrm>
            <a:off x="1630738" y="1247899"/>
            <a:ext cx="1157038" cy="1037726"/>
            <a:chOff x="4946900" y="496497"/>
            <a:chExt cx="1683061" cy="1436077"/>
          </a:xfrm>
          <a:scene3d>
            <a:camera prst="orthographicFront"/>
            <a:lightRig rig="flat" dir="t"/>
          </a:scene3d>
        </p:grpSpPr>
        <p:sp>
          <p:nvSpPr>
            <p:cNvPr id="44" name="Hexagone 43">
              <a:extLst>
                <a:ext uri="{FF2B5EF4-FFF2-40B4-BE49-F238E27FC236}">
                  <a16:creationId xmlns:a16="http://schemas.microsoft.com/office/drawing/2014/main" id="{33050053-6034-4C99-8EBB-FF7C2856DB0D}"/>
                </a:ext>
              </a:extLst>
            </p:cNvPr>
            <p:cNvSpPr/>
            <p:nvPr/>
          </p:nvSpPr>
          <p:spPr>
            <a:xfrm rot="5400000">
              <a:off x="5070392" y="373005"/>
              <a:ext cx="1436077" cy="1683061"/>
            </a:xfrm>
            <a:prstGeom prst="hexagon">
              <a:avLst>
                <a:gd name="adj" fmla="val 25000"/>
                <a:gd name="vf" fmla="val 115470"/>
              </a:avLst>
            </a:prstGeom>
            <a:solidFill>
              <a:schemeClr val="accent2">
                <a:lumMod val="60000"/>
                <a:lumOff val="40000"/>
              </a:schemeClr>
            </a:soli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sp>
        <p:sp>
          <p:nvSpPr>
            <p:cNvPr id="45" name="Hexagone 4">
              <a:extLst>
                <a:ext uri="{FF2B5EF4-FFF2-40B4-BE49-F238E27FC236}">
                  <a16:creationId xmlns:a16="http://schemas.microsoft.com/office/drawing/2014/main" id="{803CD76D-D6FA-4E4A-906E-F5C36363B9AA}"/>
                </a:ext>
              </a:extLst>
            </p:cNvPr>
            <p:cNvSpPr txBox="1"/>
            <p:nvPr/>
          </p:nvSpPr>
          <p:spPr>
            <a:xfrm>
              <a:off x="5227410" y="735843"/>
              <a:ext cx="1257255" cy="9573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r-FR" sz="1100" b="1" dirty="0">
                  <a:solidFill>
                    <a:schemeClr val="tx1"/>
                  </a:solidFill>
                </a:rPr>
                <a:t>Groupe 3 </a:t>
              </a:r>
              <a:r>
                <a:rPr lang="fr-FR" sz="1100" b="1" dirty="0" err="1">
                  <a:solidFill>
                    <a:schemeClr val="tx1"/>
                  </a:solidFill>
                </a:rPr>
                <a:t>Règlement.modérés</a:t>
              </a:r>
              <a:r>
                <a:rPr lang="fr-FR" sz="1100" b="1" kern="1200" dirty="0">
                  <a:solidFill>
                    <a:schemeClr val="tx1"/>
                  </a:solidFill>
                  <a:latin typeface="Arial Black" panose="020B0A04020102020204" pitchFamily="34" charset="0"/>
                </a:rPr>
                <a:t> </a:t>
              </a:r>
              <a:endParaRPr lang="fr-FR" sz="1100" kern="1200" dirty="0">
                <a:latin typeface="Arial Black" panose="020B0A04020102020204" pitchFamily="34" charset="0"/>
              </a:endParaRPr>
            </a:p>
          </p:txBody>
        </p:sp>
      </p:grpSp>
      <p:grpSp>
        <p:nvGrpSpPr>
          <p:cNvPr id="46" name="Groupe 45">
            <a:extLst>
              <a:ext uri="{FF2B5EF4-FFF2-40B4-BE49-F238E27FC236}">
                <a16:creationId xmlns:a16="http://schemas.microsoft.com/office/drawing/2014/main" id="{313B4493-D696-4359-9AF8-A64B83134567}"/>
              </a:ext>
            </a:extLst>
          </p:cNvPr>
          <p:cNvGrpSpPr/>
          <p:nvPr/>
        </p:nvGrpSpPr>
        <p:grpSpPr>
          <a:xfrm>
            <a:off x="1062863" y="2280478"/>
            <a:ext cx="1191102" cy="972136"/>
            <a:chOff x="6903063" y="608883"/>
            <a:chExt cx="1823111" cy="1092346"/>
          </a:xfrm>
          <a:scene3d>
            <a:camera prst="orthographicFront"/>
            <a:lightRig rig="flat" dir="t"/>
          </a:scene3d>
        </p:grpSpPr>
        <p:sp>
          <p:nvSpPr>
            <p:cNvPr id="48" name="Hexagone 4">
              <a:extLst>
                <a:ext uri="{FF2B5EF4-FFF2-40B4-BE49-F238E27FC236}">
                  <a16:creationId xmlns:a16="http://schemas.microsoft.com/office/drawing/2014/main" id="{4ACC9E7F-0C6E-4B25-8BC8-6B533AB64559}"/>
                </a:ext>
              </a:extLst>
            </p:cNvPr>
            <p:cNvSpPr txBox="1"/>
            <p:nvPr/>
          </p:nvSpPr>
          <p:spPr>
            <a:xfrm>
              <a:off x="7187908" y="787689"/>
              <a:ext cx="1220979" cy="784237"/>
            </a:xfrm>
            <a:prstGeom prst="rect">
              <a:avLst/>
            </a:prstGeom>
            <a:ln w="19050">
              <a:noFill/>
            </a:ln>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fr-FR" sz="1100" b="1" dirty="0">
                  <a:solidFill>
                    <a:schemeClr val="tx1"/>
                  </a:solidFill>
                </a:rPr>
                <a:t>Groupe 4</a:t>
              </a:r>
            </a:p>
            <a:p>
              <a:pPr marL="0" lvl="0" indent="0" algn="ctr" defTabSz="444500">
                <a:lnSpc>
                  <a:spcPct val="90000"/>
                </a:lnSpc>
                <a:spcBef>
                  <a:spcPct val="0"/>
                </a:spcBef>
                <a:spcAft>
                  <a:spcPct val="35000"/>
                </a:spcAft>
                <a:buNone/>
              </a:pPr>
              <a:r>
                <a:rPr lang="fr-FR" sz="1100" b="1" dirty="0" err="1">
                  <a:solidFill>
                    <a:schemeClr val="tx1"/>
                  </a:solidFill>
                </a:rPr>
                <a:t>Réglement</a:t>
              </a:r>
              <a:r>
                <a:rPr lang="fr-FR" sz="1100" b="1" dirty="0">
                  <a:solidFill>
                    <a:schemeClr val="tx1"/>
                  </a:solidFill>
                </a:rPr>
                <a:t>. modérés ou forts</a:t>
              </a:r>
            </a:p>
          </p:txBody>
        </p:sp>
        <p:sp>
          <p:nvSpPr>
            <p:cNvPr id="47" name="Hexagone 46">
              <a:extLst>
                <a:ext uri="{FF2B5EF4-FFF2-40B4-BE49-F238E27FC236}">
                  <a16:creationId xmlns:a16="http://schemas.microsoft.com/office/drawing/2014/main" id="{2B20B892-0FC9-4728-B4D7-722B67FC5A41}"/>
                </a:ext>
              </a:extLst>
            </p:cNvPr>
            <p:cNvSpPr/>
            <p:nvPr/>
          </p:nvSpPr>
          <p:spPr>
            <a:xfrm rot="5400000">
              <a:off x="7268446" y="243500"/>
              <a:ext cx="1092346" cy="1823111"/>
            </a:xfrm>
            <a:prstGeom prst="hexagon">
              <a:avLst>
                <a:gd name="adj" fmla="val 25000"/>
                <a:gd name="vf" fmla="val 115470"/>
              </a:avLst>
            </a:prstGeom>
            <a:solidFill>
              <a:schemeClr val="accent4">
                <a:lumMod val="60000"/>
                <a:lumOff val="40000"/>
              </a:schemeClr>
            </a:solidFill>
            <a:ln w="19050">
              <a:noFill/>
            </a:ln>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sp>
      </p:grpSp>
      <p:grpSp>
        <p:nvGrpSpPr>
          <p:cNvPr id="52" name="Groupe 51">
            <a:extLst>
              <a:ext uri="{FF2B5EF4-FFF2-40B4-BE49-F238E27FC236}">
                <a16:creationId xmlns:a16="http://schemas.microsoft.com/office/drawing/2014/main" id="{FA6F3174-F569-490E-ACFA-3034B3EA7FB9}"/>
              </a:ext>
            </a:extLst>
          </p:cNvPr>
          <p:cNvGrpSpPr/>
          <p:nvPr/>
        </p:nvGrpSpPr>
        <p:grpSpPr>
          <a:xfrm>
            <a:off x="2367803" y="2179989"/>
            <a:ext cx="926161" cy="925711"/>
            <a:chOff x="1722937" y="2245122"/>
            <a:chExt cx="1755916" cy="1240752"/>
          </a:xfrm>
          <a:solidFill>
            <a:schemeClr val="accent4">
              <a:lumMod val="75000"/>
            </a:schemeClr>
          </a:solidFill>
          <a:scene3d>
            <a:camera prst="orthographicFront"/>
            <a:lightRig rig="flat" dir="t"/>
          </a:scene3d>
        </p:grpSpPr>
        <p:sp>
          <p:nvSpPr>
            <p:cNvPr id="54" name="Hexagone 4">
              <a:extLst>
                <a:ext uri="{FF2B5EF4-FFF2-40B4-BE49-F238E27FC236}">
                  <a16:creationId xmlns:a16="http://schemas.microsoft.com/office/drawing/2014/main" id="{938FBC97-F2C2-4024-8705-CED83DE822FB}"/>
                </a:ext>
              </a:extLst>
            </p:cNvPr>
            <p:cNvSpPr txBox="1"/>
            <p:nvPr/>
          </p:nvSpPr>
          <p:spPr>
            <a:xfrm>
              <a:off x="1950658" y="2494227"/>
              <a:ext cx="1357312" cy="712779"/>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38100" tIns="38100" rIns="38100" bIns="38100" numCol="1" spcCol="1270" anchor="ctr" anchorCtr="0">
              <a:noAutofit/>
            </a:bodyPr>
            <a:lstStyle/>
            <a:p>
              <a:pPr algn="ctr" defTabSz="444500">
                <a:lnSpc>
                  <a:spcPct val="90000"/>
                </a:lnSpc>
                <a:spcBef>
                  <a:spcPct val="0"/>
                </a:spcBef>
                <a:spcAft>
                  <a:spcPct val="35000"/>
                </a:spcAft>
              </a:pPr>
              <a:r>
                <a:rPr lang="fr-FR" sz="1100" b="1" dirty="0">
                  <a:solidFill>
                    <a:schemeClr val="tx1"/>
                  </a:solidFill>
                </a:rPr>
                <a:t>Groupe 6</a:t>
              </a:r>
            </a:p>
            <a:p>
              <a:pPr algn="ctr" defTabSz="444500">
                <a:lnSpc>
                  <a:spcPct val="90000"/>
                </a:lnSpc>
                <a:spcBef>
                  <a:spcPct val="0"/>
                </a:spcBef>
                <a:spcAft>
                  <a:spcPct val="35000"/>
                </a:spcAft>
              </a:pPr>
              <a:r>
                <a:rPr lang="fr-FR" sz="1100" b="1" dirty="0" err="1">
                  <a:solidFill>
                    <a:schemeClr val="tx1"/>
                  </a:solidFill>
                </a:rPr>
                <a:t>Sanct</a:t>
              </a:r>
              <a:r>
                <a:rPr lang="fr-FR" sz="1100" b="1" dirty="0">
                  <a:solidFill>
                    <a:schemeClr val="tx1"/>
                  </a:solidFill>
                </a:rPr>
                <a:t>. modérés</a:t>
              </a:r>
            </a:p>
          </p:txBody>
        </p:sp>
        <p:sp>
          <p:nvSpPr>
            <p:cNvPr id="53" name="Hexagone 52">
              <a:extLst>
                <a:ext uri="{FF2B5EF4-FFF2-40B4-BE49-F238E27FC236}">
                  <a16:creationId xmlns:a16="http://schemas.microsoft.com/office/drawing/2014/main" id="{074821DC-00E7-428C-A97B-53E14E7086A7}"/>
                </a:ext>
              </a:extLst>
            </p:cNvPr>
            <p:cNvSpPr/>
            <p:nvPr/>
          </p:nvSpPr>
          <p:spPr>
            <a:xfrm rot="5400000">
              <a:off x="1980519" y="1987540"/>
              <a:ext cx="1240752" cy="1755916"/>
            </a:xfrm>
            <a:prstGeom prst="hexagon">
              <a:avLst>
                <a:gd name="adj" fmla="val 25000"/>
                <a:gd name="vf" fmla="val 115470"/>
              </a:avLst>
            </a:prstGeom>
            <a:grpFill/>
            <a:sp3d prstMaterial="plastic">
              <a:bevelT w="120900" h="88900"/>
              <a:bevelB w="88900" h="31750" prst="angle"/>
            </a:sp3d>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sp>
      </p:grpSp>
      <p:sp>
        <p:nvSpPr>
          <p:cNvPr id="9" name="Rectangle 8">
            <a:extLst>
              <a:ext uri="{FF2B5EF4-FFF2-40B4-BE49-F238E27FC236}">
                <a16:creationId xmlns:a16="http://schemas.microsoft.com/office/drawing/2014/main" id="{5298CE2C-9C82-4496-BFE3-76E92A282806}"/>
              </a:ext>
            </a:extLst>
          </p:cNvPr>
          <p:cNvSpPr/>
          <p:nvPr/>
        </p:nvSpPr>
        <p:spPr>
          <a:xfrm>
            <a:off x="4315446" y="1082985"/>
            <a:ext cx="4094536" cy="5026147"/>
          </a:xfrm>
          <a:prstGeom prst="rect">
            <a:avLst/>
          </a:prstGeom>
          <a:solidFill>
            <a:srgbClr val="F3AF8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ffectLst>
                <a:outerShdw blurRad="38100" dist="38100" dir="2700000" algn="tl">
                  <a:srgbClr val="000000">
                    <a:alpha val="43137"/>
                  </a:srgbClr>
                </a:outerShdw>
              </a:effectLst>
            </a:endParaRPr>
          </a:p>
          <a:p>
            <a:pPr algn="ctr"/>
            <a:r>
              <a:rPr lang="fr-FR" b="1" dirty="0">
                <a:solidFill>
                  <a:schemeClr val="tx1"/>
                </a:solidFill>
                <a:effectLst>
                  <a:outerShdw blurRad="38100" dist="38100" dir="2700000" algn="tl">
                    <a:srgbClr val="000000">
                      <a:alpha val="43137"/>
                    </a:srgbClr>
                  </a:outerShdw>
                </a:effectLst>
              </a:rPr>
              <a:t>Groupe 3 - Réglementationnistes modérés</a:t>
            </a:r>
          </a:p>
          <a:p>
            <a:pPr algn="ctr"/>
            <a:r>
              <a:rPr lang="fr-FR" dirty="0">
                <a:solidFill>
                  <a:schemeClr val="tx1"/>
                </a:solidFill>
              </a:rPr>
              <a:t>N = 110 profils (11%)</a:t>
            </a:r>
          </a:p>
          <a:p>
            <a:pPr marL="449263" indent="-260350" algn="ctr"/>
            <a:endParaRPr lang="fr-FR" dirty="0">
              <a:solidFill>
                <a:schemeClr val="tx1"/>
              </a:solidFill>
            </a:endParaRPr>
          </a:p>
          <a:p>
            <a:pPr marL="188913" algn="ctr">
              <a:buClr>
                <a:schemeClr val="tx2">
                  <a:lumMod val="75000"/>
                </a:schemeClr>
              </a:buClr>
            </a:pPr>
            <a:r>
              <a:rPr lang="fr-FR" dirty="0">
                <a:solidFill>
                  <a:schemeClr val="tx1"/>
                </a:solidFill>
              </a:rPr>
              <a:t>Hommes : 13%  Femmes : 9%</a:t>
            </a:r>
          </a:p>
          <a:p>
            <a:pPr marL="449263" indent="-260350">
              <a:buClr>
                <a:schemeClr val="tx2">
                  <a:lumMod val="75000"/>
                </a:schemeClr>
              </a:buClr>
              <a:buFont typeface="Arial" panose="020B0604020202020204" pitchFamily="34" charset="0"/>
              <a:buChar char="•"/>
            </a:pPr>
            <a:endParaRPr lang="fr-FR" sz="900" dirty="0">
              <a:solidFill>
                <a:schemeClr val="tx1"/>
              </a:solidFill>
            </a:endParaRPr>
          </a:p>
          <a:p>
            <a:pPr marL="531813" indent="-342900">
              <a:buClr>
                <a:schemeClr val="tx2">
                  <a:lumMod val="75000"/>
                </a:schemeClr>
              </a:buClr>
              <a:buFont typeface="Arial" panose="020B0604020202020204" pitchFamily="34" charset="0"/>
              <a:buChar char="•"/>
            </a:pPr>
            <a:r>
              <a:rPr lang="fr-FR" b="1" dirty="0">
                <a:solidFill>
                  <a:schemeClr val="tx1"/>
                </a:solidFill>
                <a:effectLst>
                  <a:outerShdw blurRad="38100" dist="38100" dir="2700000" algn="tl">
                    <a:srgbClr val="000000">
                      <a:alpha val="43137"/>
                    </a:srgbClr>
                  </a:outerShdw>
                </a:effectLst>
              </a:rPr>
              <a:t>Préférence </a:t>
            </a:r>
            <a:r>
              <a:rPr lang="fr-FR" dirty="0">
                <a:solidFill>
                  <a:schemeClr val="tx1"/>
                </a:solidFill>
              </a:rPr>
              <a:t>pour :</a:t>
            </a:r>
          </a:p>
          <a:p>
            <a:pPr marL="989013" lvl="1" indent="-342900">
              <a:buClr>
                <a:schemeClr val="tx2">
                  <a:lumMod val="75000"/>
                </a:schemeClr>
              </a:buClr>
              <a:buFont typeface="Wingdings" panose="05000000000000000000" pitchFamily="2" charset="2"/>
              <a:buChar char="ü"/>
            </a:pPr>
            <a:r>
              <a:rPr lang="fr-FR" b="1" dirty="0">
                <a:solidFill>
                  <a:schemeClr val="tx1"/>
                </a:solidFill>
                <a:effectLst>
                  <a:outerShdw blurRad="38100" dist="38100" dir="2700000" algn="tl">
                    <a:srgbClr val="000000">
                      <a:alpha val="43137"/>
                    </a:srgbClr>
                  </a:outerShdw>
                </a:effectLst>
              </a:rPr>
              <a:t>prévention forte</a:t>
            </a:r>
            <a:r>
              <a:rPr lang="fr-FR" dirty="0">
                <a:solidFill>
                  <a:schemeClr val="tx1"/>
                </a:solidFill>
              </a:rPr>
              <a:t>, </a:t>
            </a:r>
          </a:p>
          <a:p>
            <a:pPr marL="989013" lvl="1" indent="-342900">
              <a:buClr>
                <a:schemeClr val="tx2">
                  <a:lumMod val="75000"/>
                </a:schemeClr>
              </a:buClr>
              <a:buFont typeface="Wingdings" panose="05000000000000000000" pitchFamily="2" charset="2"/>
              <a:buChar char="ü"/>
            </a:pPr>
            <a:r>
              <a:rPr lang="fr-FR" b="1" dirty="0">
                <a:solidFill>
                  <a:schemeClr val="tx1"/>
                </a:solidFill>
                <a:effectLst>
                  <a:outerShdw blurRad="38100" dist="38100" dir="2700000" algn="tl">
                    <a:srgbClr val="000000">
                      <a:alpha val="43137"/>
                    </a:srgbClr>
                  </a:outerShdw>
                </a:effectLst>
              </a:rPr>
              <a:t>réglementation modérée</a:t>
            </a:r>
          </a:p>
          <a:p>
            <a:pPr marL="989013" lvl="1" indent="-342900">
              <a:buClr>
                <a:schemeClr val="tx2">
                  <a:lumMod val="75000"/>
                </a:schemeClr>
              </a:buClr>
              <a:buFont typeface="Wingdings" panose="05000000000000000000" pitchFamily="2" charset="2"/>
              <a:buChar char="ü"/>
            </a:pPr>
            <a:r>
              <a:rPr lang="fr-FR" b="1" dirty="0">
                <a:solidFill>
                  <a:schemeClr val="tx1"/>
                </a:solidFill>
                <a:effectLst>
                  <a:outerShdw blurRad="38100" dist="38100" dir="2700000" algn="tl">
                    <a:srgbClr val="000000">
                      <a:alpha val="43137"/>
                    </a:srgbClr>
                  </a:outerShdw>
                </a:effectLst>
              </a:rPr>
              <a:t>Sanction sévère surtout pour l’alcool</a:t>
            </a:r>
          </a:p>
          <a:p>
            <a:pPr marL="536575" lvl="1" indent="-285750">
              <a:buClr>
                <a:schemeClr val="tx2">
                  <a:lumMod val="75000"/>
                </a:schemeClr>
              </a:buClr>
              <a:buFont typeface="Arial" panose="020B0604020202020204" pitchFamily="34" charset="0"/>
              <a:buChar char="•"/>
            </a:pPr>
            <a:r>
              <a:rPr lang="fr-FR" b="1" dirty="0">
                <a:solidFill>
                  <a:schemeClr val="tx1"/>
                </a:solidFill>
              </a:rPr>
              <a:t>Orientations politiques :</a:t>
            </a:r>
          </a:p>
          <a:p>
            <a:pPr marL="989013" lvl="1" indent="-342900">
              <a:buClr>
                <a:schemeClr val="tx2">
                  <a:lumMod val="75000"/>
                </a:schemeClr>
              </a:buClr>
              <a:buFont typeface="Wingdings" panose="05000000000000000000" pitchFamily="2" charset="2"/>
              <a:buChar char="ü"/>
            </a:pPr>
            <a:r>
              <a:rPr lang="fr-FR" dirty="0">
                <a:solidFill>
                  <a:schemeClr val="tx1"/>
                </a:solidFill>
              </a:rPr>
              <a:t>3% des participants se déclarant à droite </a:t>
            </a:r>
          </a:p>
          <a:p>
            <a:pPr marL="989013" lvl="1" indent="-342900">
              <a:buClr>
                <a:schemeClr val="tx2">
                  <a:lumMod val="75000"/>
                </a:schemeClr>
              </a:buClr>
              <a:buFont typeface="Wingdings" panose="05000000000000000000" pitchFamily="2" charset="2"/>
              <a:buChar char="ü"/>
            </a:pPr>
            <a:r>
              <a:rPr lang="fr-FR" b="1" dirty="0">
                <a:solidFill>
                  <a:schemeClr val="tx1"/>
                </a:solidFill>
                <a:effectLst>
                  <a:outerShdw blurRad="38100" dist="38100" dir="2700000" algn="tl">
                    <a:srgbClr val="000000">
                      <a:alpha val="43137"/>
                    </a:srgbClr>
                  </a:outerShdw>
                </a:effectLst>
              </a:rPr>
              <a:t>13% à gauche</a:t>
            </a:r>
          </a:p>
          <a:p>
            <a:pPr marL="989013" lvl="1" indent="-342900">
              <a:buClr>
                <a:schemeClr val="tx2">
                  <a:lumMod val="75000"/>
                </a:schemeClr>
              </a:buClr>
              <a:buFont typeface="Wingdings" panose="05000000000000000000" pitchFamily="2" charset="2"/>
              <a:buChar char="ü"/>
            </a:pPr>
            <a:r>
              <a:rPr lang="fr-FR" dirty="0">
                <a:solidFill>
                  <a:schemeClr val="tx1"/>
                </a:solidFill>
              </a:rPr>
              <a:t>11% au centre</a:t>
            </a:r>
          </a:p>
          <a:p>
            <a:pPr marL="285750" indent="-285750">
              <a:buClr>
                <a:srgbClr val="FFC000"/>
              </a:buClr>
              <a:buFont typeface="Arial" panose="020B0604020202020204" pitchFamily="34" charset="0"/>
              <a:buChar char="•"/>
            </a:pPr>
            <a:endParaRPr lang="fr-FR" dirty="0">
              <a:solidFill>
                <a:schemeClr val="tx1"/>
              </a:solidFill>
            </a:endParaRPr>
          </a:p>
          <a:p>
            <a:pPr algn="ctr"/>
            <a:endParaRPr lang="fr-FR"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p:txBody>
      </p:sp>
      <p:cxnSp>
        <p:nvCxnSpPr>
          <p:cNvPr id="23" name="Connecteur droit 22">
            <a:extLst>
              <a:ext uri="{FF2B5EF4-FFF2-40B4-BE49-F238E27FC236}">
                <a16:creationId xmlns:a16="http://schemas.microsoft.com/office/drawing/2014/main" id="{DD6B667A-F4E4-40D5-86A0-A16D9F0646B8}"/>
              </a:ext>
            </a:extLst>
          </p:cNvPr>
          <p:cNvCxnSpPr>
            <a:cxnSpLocks/>
          </p:cNvCxnSpPr>
          <p:nvPr/>
        </p:nvCxnSpPr>
        <p:spPr>
          <a:xfrm>
            <a:off x="2700327" y="1770354"/>
            <a:ext cx="172154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E23E82CD-1520-45AC-9559-C0FCFD1DC1DD}"/>
              </a:ext>
            </a:extLst>
          </p:cNvPr>
          <p:cNvSpPr/>
          <p:nvPr/>
        </p:nvSpPr>
        <p:spPr>
          <a:xfrm>
            <a:off x="5225951" y="1614206"/>
            <a:ext cx="5047335" cy="4356834"/>
          </a:xfrm>
          <a:prstGeom prst="rect">
            <a:avLst/>
          </a:prstGeom>
          <a:solidFill>
            <a:srgbClr val="FFD7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tx1"/>
              </a:solidFill>
            </a:endParaRPr>
          </a:p>
          <a:p>
            <a:pPr algn="ctr"/>
            <a:endParaRPr lang="fr-FR" b="1" dirty="0">
              <a:solidFill>
                <a:schemeClr val="tx2">
                  <a:lumMod val="20000"/>
                  <a:lumOff val="80000"/>
                </a:schemeClr>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r>
              <a:rPr lang="fr-FR" b="1" dirty="0">
                <a:solidFill>
                  <a:schemeClr val="tx1"/>
                </a:solidFill>
                <a:effectLst>
                  <a:outerShdw blurRad="38100" dist="38100" dir="2700000" algn="tl">
                    <a:srgbClr val="000000">
                      <a:alpha val="43137"/>
                    </a:srgbClr>
                  </a:outerShdw>
                </a:effectLst>
              </a:rPr>
              <a:t>Groupe 4  - Réglementationnistes modérés ou forts</a:t>
            </a:r>
          </a:p>
          <a:p>
            <a:pPr algn="ctr"/>
            <a:r>
              <a:rPr lang="fr-FR" dirty="0">
                <a:solidFill>
                  <a:schemeClr val="tx1"/>
                </a:solidFill>
              </a:rPr>
              <a:t>N = 112 profils (11%)</a:t>
            </a:r>
          </a:p>
          <a:p>
            <a:pPr marL="449263" indent="-260350" algn="ctr"/>
            <a:endParaRPr lang="fr-FR" dirty="0">
              <a:solidFill>
                <a:schemeClr val="tx1"/>
              </a:solidFill>
            </a:endParaRPr>
          </a:p>
          <a:p>
            <a:pPr marL="20638" algn="ctr">
              <a:buClr>
                <a:schemeClr val="tx2">
                  <a:lumMod val="75000"/>
                </a:schemeClr>
              </a:buClr>
            </a:pPr>
            <a:r>
              <a:rPr lang="fr-FR" dirty="0">
                <a:solidFill>
                  <a:schemeClr val="tx1"/>
                </a:solidFill>
              </a:rPr>
              <a:t>Hommes : 11%  Femmes : 11%</a:t>
            </a:r>
          </a:p>
          <a:p>
            <a:pPr marL="449263" indent="-260350">
              <a:buClr>
                <a:schemeClr val="tx2">
                  <a:lumMod val="75000"/>
                </a:schemeClr>
              </a:buClr>
              <a:buFont typeface="Arial" panose="020B0604020202020204" pitchFamily="34" charset="0"/>
              <a:buChar char="•"/>
            </a:pPr>
            <a:endParaRPr lang="fr-FR" sz="900" dirty="0">
              <a:solidFill>
                <a:schemeClr val="tx1"/>
              </a:solidFill>
            </a:endParaRPr>
          </a:p>
          <a:p>
            <a:pPr marL="531813" indent="-342900">
              <a:buClr>
                <a:schemeClr val="tx2">
                  <a:lumMod val="75000"/>
                </a:schemeClr>
              </a:buClr>
              <a:buFont typeface="Arial" panose="020B0604020202020204" pitchFamily="34" charset="0"/>
              <a:buChar char="•"/>
            </a:pPr>
            <a:r>
              <a:rPr lang="fr-FR" b="1" dirty="0">
                <a:solidFill>
                  <a:schemeClr val="tx1"/>
                </a:solidFill>
                <a:effectLst>
                  <a:outerShdw blurRad="38100" dist="38100" dir="2700000" algn="tl">
                    <a:srgbClr val="000000">
                      <a:alpha val="43137"/>
                    </a:srgbClr>
                  </a:outerShdw>
                </a:effectLst>
              </a:rPr>
              <a:t>Rejet de la réglementation faible</a:t>
            </a:r>
          </a:p>
          <a:p>
            <a:pPr marL="531813" indent="-342900">
              <a:buClr>
                <a:schemeClr val="tx2">
                  <a:lumMod val="75000"/>
                </a:schemeClr>
              </a:buClr>
              <a:buFont typeface="Arial" panose="020B0604020202020204" pitchFamily="34" charset="0"/>
              <a:buChar char="•"/>
            </a:pPr>
            <a:r>
              <a:rPr lang="fr-FR" b="1" dirty="0">
                <a:solidFill>
                  <a:schemeClr val="tx1"/>
                </a:solidFill>
                <a:effectLst>
                  <a:outerShdw blurRad="38100" dist="38100" dir="2700000" algn="tl">
                    <a:srgbClr val="000000">
                      <a:alpha val="43137"/>
                    </a:srgbClr>
                  </a:outerShdw>
                </a:effectLst>
              </a:rPr>
              <a:t>Niveau éducation supérieur </a:t>
            </a:r>
          </a:p>
          <a:p>
            <a:pPr marL="531813" indent="-342900">
              <a:buClr>
                <a:schemeClr val="tx2">
                  <a:lumMod val="75000"/>
                </a:schemeClr>
              </a:buClr>
              <a:buFont typeface="Arial" panose="020B0604020202020204" pitchFamily="34" charset="0"/>
              <a:buChar char="•"/>
            </a:pPr>
            <a:r>
              <a:rPr lang="fr-FR" b="1" dirty="0">
                <a:solidFill>
                  <a:schemeClr val="tx1"/>
                </a:solidFill>
                <a:effectLst>
                  <a:outerShdw blurRad="38100" dist="38100" dir="2700000" algn="tl">
                    <a:srgbClr val="000000">
                      <a:alpha val="43137"/>
                    </a:srgbClr>
                  </a:outerShdw>
                </a:effectLst>
              </a:rPr>
              <a:t>18% médecins</a:t>
            </a:r>
          </a:p>
          <a:p>
            <a:pPr marL="531813" indent="-342900">
              <a:buClr>
                <a:schemeClr val="tx2">
                  <a:lumMod val="75000"/>
                </a:schemeClr>
              </a:buClr>
              <a:buFont typeface="Arial" panose="020B0604020202020204" pitchFamily="34" charset="0"/>
              <a:buChar char="•"/>
            </a:pPr>
            <a:r>
              <a:rPr lang="fr-FR" b="1" dirty="0">
                <a:solidFill>
                  <a:schemeClr val="tx1"/>
                </a:solidFill>
                <a:effectLst>
                  <a:outerShdw blurRad="38100" dist="38100" dir="2700000" algn="tl">
                    <a:srgbClr val="000000">
                      <a:alpha val="43137"/>
                    </a:srgbClr>
                  </a:outerShdw>
                </a:effectLst>
              </a:rPr>
              <a:t>Peu de consommateurs d’alcool (6%)</a:t>
            </a:r>
          </a:p>
          <a:p>
            <a:pPr marL="531813" indent="-342900">
              <a:buClr>
                <a:schemeClr val="tx2">
                  <a:lumMod val="75000"/>
                </a:schemeClr>
              </a:buClr>
              <a:buFont typeface="Arial" panose="020B0604020202020204" pitchFamily="34" charset="0"/>
              <a:buChar char="•"/>
            </a:pPr>
            <a:r>
              <a:rPr lang="fr-FR" b="1" dirty="0">
                <a:solidFill>
                  <a:schemeClr val="tx1"/>
                </a:solidFill>
              </a:rPr>
              <a:t>Orientation politique</a:t>
            </a:r>
          </a:p>
          <a:p>
            <a:pPr marL="646113" lvl="1">
              <a:buClr>
                <a:schemeClr val="tx2">
                  <a:lumMod val="75000"/>
                </a:schemeClr>
              </a:buClr>
            </a:pPr>
            <a:r>
              <a:rPr lang="fr-FR" b="1" dirty="0">
                <a:solidFill>
                  <a:schemeClr val="tx1"/>
                </a:solidFill>
                <a:effectLst>
                  <a:outerShdw blurRad="38100" dist="38100" dir="2700000" algn="tl">
                    <a:srgbClr val="000000">
                      <a:alpha val="43137"/>
                    </a:srgbClr>
                  </a:outerShdw>
                </a:effectLst>
              </a:rPr>
              <a:t>24% des participants se déclarant à droite </a:t>
            </a:r>
          </a:p>
          <a:p>
            <a:pPr marL="285750" indent="-285750">
              <a:buClr>
                <a:srgbClr val="FFC000"/>
              </a:buClr>
              <a:buFont typeface="Arial" panose="020B0604020202020204" pitchFamily="34" charset="0"/>
              <a:buChar char="•"/>
            </a:pPr>
            <a:endParaRPr lang="fr-FR" dirty="0">
              <a:solidFill>
                <a:schemeClr val="tx1"/>
              </a:solidFill>
            </a:endParaRPr>
          </a:p>
          <a:p>
            <a:pPr algn="ctr"/>
            <a:endParaRPr lang="fr-FR"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p:txBody>
      </p:sp>
      <p:sp>
        <p:nvSpPr>
          <p:cNvPr id="55" name="Rectangle 54">
            <a:extLst>
              <a:ext uri="{FF2B5EF4-FFF2-40B4-BE49-F238E27FC236}">
                <a16:creationId xmlns:a16="http://schemas.microsoft.com/office/drawing/2014/main" id="{98A9DECA-4D64-4E59-82F7-920CF434E48D}"/>
              </a:ext>
            </a:extLst>
          </p:cNvPr>
          <p:cNvSpPr/>
          <p:nvPr/>
        </p:nvSpPr>
        <p:spPr>
          <a:xfrm>
            <a:off x="6047917" y="2170895"/>
            <a:ext cx="4679541" cy="4050431"/>
          </a:xfrm>
          <a:prstGeom prst="rect">
            <a:avLst/>
          </a:prstGeom>
          <a:solidFill>
            <a:srgbClr val="BF9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ffectLst>
                <a:outerShdw blurRad="38100" dist="38100" dir="2700000" algn="tl">
                  <a:srgbClr val="000000">
                    <a:alpha val="43137"/>
                  </a:srgbClr>
                </a:outerShdw>
              </a:effectLst>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r>
              <a:rPr lang="fr-FR" b="1" dirty="0">
                <a:solidFill>
                  <a:schemeClr val="tx1"/>
                </a:solidFill>
                <a:effectLst>
                  <a:outerShdw blurRad="38100" dist="38100" dir="2700000" algn="tl">
                    <a:srgbClr val="000000">
                      <a:alpha val="43137"/>
                    </a:srgbClr>
                  </a:outerShdw>
                </a:effectLst>
              </a:rPr>
              <a:t>Groupe 6  - Sanctionnistes modérés</a:t>
            </a:r>
          </a:p>
          <a:p>
            <a:pPr algn="ctr"/>
            <a:r>
              <a:rPr lang="fr-FR" dirty="0">
                <a:solidFill>
                  <a:schemeClr val="tx1"/>
                </a:solidFill>
              </a:rPr>
              <a:t>N = 89 profils (9%)</a:t>
            </a:r>
          </a:p>
          <a:p>
            <a:pPr marL="449263" indent="-260350" algn="ctr"/>
            <a:endParaRPr lang="fr-FR" sz="1100" dirty="0">
              <a:solidFill>
                <a:schemeClr val="tx1"/>
              </a:solidFill>
            </a:endParaRPr>
          </a:p>
          <a:p>
            <a:pPr marL="20638" algn="ctr">
              <a:buClr>
                <a:schemeClr val="tx2">
                  <a:lumMod val="75000"/>
                </a:schemeClr>
              </a:buClr>
            </a:pPr>
            <a:r>
              <a:rPr lang="fr-FR" dirty="0">
                <a:solidFill>
                  <a:schemeClr val="tx1"/>
                </a:solidFill>
              </a:rPr>
              <a:t>Hommes : 6%  Femmes : 10%</a:t>
            </a:r>
          </a:p>
          <a:p>
            <a:pPr marL="449263" indent="-260350">
              <a:buClr>
                <a:schemeClr val="tx2">
                  <a:lumMod val="75000"/>
                </a:schemeClr>
              </a:buClr>
              <a:buFont typeface="Arial" panose="020B0604020202020204" pitchFamily="34" charset="0"/>
              <a:buChar char="•"/>
            </a:pPr>
            <a:endParaRPr lang="fr-FR" sz="900" dirty="0">
              <a:solidFill>
                <a:schemeClr val="tx1"/>
              </a:solidFill>
            </a:endParaRPr>
          </a:p>
          <a:p>
            <a:pPr marL="531813" indent="-342900">
              <a:buClr>
                <a:schemeClr val="tx2">
                  <a:lumMod val="75000"/>
                </a:schemeClr>
              </a:buClr>
              <a:buFont typeface="Arial" panose="020B0604020202020204" pitchFamily="34" charset="0"/>
              <a:buChar char="•"/>
            </a:pPr>
            <a:r>
              <a:rPr lang="fr-FR" b="1" dirty="0">
                <a:solidFill>
                  <a:schemeClr val="tx1"/>
                </a:solidFill>
                <a:effectLst>
                  <a:outerShdw blurRad="38100" dist="38100" dir="2700000" algn="tl">
                    <a:srgbClr val="000000">
                      <a:alpha val="43137"/>
                    </a:srgbClr>
                  </a:outerShdw>
                </a:effectLst>
              </a:rPr>
              <a:t>Peu de personnes âgées </a:t>
            </a:r>
            <a:r>
              <a:rPr lang="fr-FR" dirty="0">
                <a:solidFill>
                  <a:schemeClr val="tx1"/>
                </a:solidFill>
              </a:rPr>
              <a:t>(4%)</a:t>
            </a:r>
          </a:p>
          <a:p>
            <a:pPr marL="531813" indent="-342900">
              <a:buClr>
                <a:schemeClr val="tx2">
                  <a:lumMod val="75000"/>
                </a:schemeClr>
              </a:buClr>
              <a:buFont typeface="Arial" panose="020B0604020202020204" pitchFamily="34" charset="0"/>
              <a:buChar char="•"/>
            </a:pPr>
            <a:endParaRPr lang="fr-FR" dirty="0">
              <a:solidFill>
                <a:schemeClr val="tx1"/>
              </a:solidFill>
            </a:endParaRPr>
          </a:p>
          <a:p>
            <a:pPr marL="531813" indent="-342900">
              <a:buClr>
                <a:schemeClr val="tx2">
                  <a:lumMod val="75000"/>
                </a:schemeClr>
              </a:buClr>
              <a:buFont typeface="Arial" panose="020B0604020202020204" pitchFamily="34" charset="0"/>
              <a:buChar char="•"/>
            </a:pPr>
            <a:endParaRPr lang="fr-FR" sz="200" dirty="0">
              <a:solidFill>
                <a:schemeClr val="tx1"/>
              </a:solidFill>
            </a:endParaRPr>
          </a:p>
          <a:p>
            <a:pPr marL="531813" indent="-342900">
              <a:buClr>
                <a:schemeClr val="tx2">
                  <a:lumMod val="75000"/>
                </a:schemeClr>
              </a:buClr>
              <a:buFont typeface="Arial" panose="020B0604020202020204" pitchFamily="34" charset="0"/>
              <a:buChar char="•"/>
            </a:pPr>
            <a:r>
              <a:rPr lang="fr-FR" b="1" dirty="0">
                <a:solidFill>
                  <a:schemeClr val="tx1"/>
                </a:solidFill>
                <a:effectLst>
                  <a:outerShdw blurRad="38100" dist="38100" dir="2700000" algn="tl">
                    <a:srgbClr val="000000">
                      <a:alpha val="43137"/>
                    </a:srgbClr>
                  </a:outerShdw>
                </a:effectLst>
              </a:rPr>
              <a:t>Présence </a:t>
            </a:r>
            <a:r>
              <a:rPr lang="fr-FR" dirty="0">
                <a:solidFill>
                  <a:schemeClr val="tx1"/>
                </a:solidFill>
              </a:rPr>
              <a:t>plus importante de</a:t>
            </a:r>
            <a:r>
              <a:rPr lang="fr-FR" b="1" dirty="0">
                <a:solidFill>
                  <a:schemeClr val="tx1"/>
                </a:solidFill>
                <a:effectLst>
                  <a:outerShdw blurRad="38100" dist="38100" dir="2700000" algn="tl">
                    <a:srgbClr val="000000">
                      <a:alpha val="43137"/>
                    </a:srgbClr>
                  </a:outerShdw>
                </a:effectLst>
              </a:rPr>
              <a:t> psychologues </a:t>
            </a:r>
            <a:r>
              <a:rPr lang="fr-FR" dirty="0">
                <a:solidFill>
                  <a:schemeClr val="tx1"/>
                </a:solidFill>
              </a:rPr>
              <a:t>(20%) et d’avocats (19%)</a:t>
            </a:r>
          </a:p>
          <a:p>
            <a:pPr marL="531813" indent="-342900">
              <a:buClr>
                <a:schemeClr val="tx2">
                  <a:lumMod val="75000"/>
                </a:schemeClr>
              </a:buClr>
              <a:buFont typeface="Arial" panose="020B0604020202020204" pitchFamily="34" charset="0"/>
              <a:buChar char="•"/>
            </a:pPr>
            <a:endParaRPr lang="fr-FR" sz="1100" dirty="0">
              <a:solidFill>
                <a:schemeClr val="tx1"/>
              </a:solidFill>
            </a:endParaRPr>
          </a:p>
          <a:p>
            <a:pPr marL="536575" lvl="1" indent="-285750">
              <a:buClr>
                <a:schemeClr val="tx2">
                  <a:lumMod val="75000"/>
                </a:schemeClr>
              </a:buClr>
              <a:buFont typeface="Arial" panose="020B0604020202020204" pitchFamily="34" charset="0"/>
              <a:buChar char="•"/>
            </a:pPr>
            <a:r>
              <a:rPr lang="fr-FR" b="1" dirty="0">
                <a:solidFill>
                  <a:schemeClr val="tx1"/>
                </a:solidFill>
              </a:rPr>
              <a:t>Orientations politiques :</a:t>
            </a:r>
          </a:p>
          <a:p>
            <a:pPr marL="989013" lvl="1" indent="-342900">
              <a:buClr>
                <a:schemeClr val="tx2">
                  <a:lumMod val="75000"/>
                </a:schemeClr>
              </a:buClr>
              <a:buFont typeface="Wingdings" panose="05000000000000000000" pitchFamily="2" charset="2"/>
              <a:buChar char="ü"/>
            </a:pPr>
            <a:r>
              <a:rPr lang="fr-FR" b="1" dirty="0">
                <a:solidFill>
                  <a:schemeClr val="tx1"/>
                </a:solidFill>
              </a:rPr>
              <a:t>2% </a:t>
            </a:r>
            <a:r>
              <a:rPr lang="fr-FR" dirty="0">
                <a:solidFill>
                  <a:schemeClr val="tx1"/>
                </a:solidFill>
              </a:rPr>
              <a:t>se déclarant à </a:t>
            </a:r>
            <a:r>
              <a:rPr lang="fr-FR" b="1" dirty="0">
                <a:solidFill>
                  <a:schemeClr val="tx1"/>
                </a:solidFill>
                <a:effectLst>
                  <a:outerShdw blurRad="38100" dist="38100" dir="2700000" algn="tl">
                    <a:srgbClr val="000000">
                      <a:alpha val="43137"/>
                    </a:srgbClr>
                  </a:outerShdw>
                </a:effectLst>
              </a:rPr>
              <a:t>droite </a:t>
            </a:r>
          </a:p>
          <a:p>
            <a:pPr marL="989013" lvl="1" indent="-342900">
              <a:buClr>
                <a:schemeClr val="tx2">
                  <a:lumMod val="75000"/>
                </a:schemeClr>
              </a:buClr>
              <a:buFont typeface="Wingdings" panose="05000000000000000000" pitchFamily="2" charset="2"/>
              <a:buChar char="ü"/>
            </a:pPr>
            <a:r>
              <a:rPr lang="fr-FR" b="1" dirty="0">
                <a:solidFill>
                  <a:schemeClr val="tx1"/>
                </a:solidFill>
                <a:effectLst>
                  <a:outerShdw blurRad="38100" dist="38100" dir="2700000" algn="tl">
                    <a:srgbClr val="000000">
                      <a:alpha val="43137"/>
                    </a:srgbClr>
                  </a:outerShdw>
                </a:effectLst>
              </a:rPr>
              <a:t>14% à gauche</a:t>
            </a:r>
          </a:p>
          <a:p>
            <a:pPr algn="ctr"/>
            <a:endParaRPr lang="fr-FR"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p:txBody>
      </p:sp>
      <p:sp>
        <p:nvSpPr>
          <p:cNvPr id="49" name="Rectangle 48">
            <a:extLst>
              <a:ext uri="{FF2B5EF4-FFF2-40B4-BE49-F238E27FC236}">
                <a16:creationId xmlns:a16="http://schemas.microsoft.com/office/drawing/2014/main" id="{6A389977-2416-41EF-9933-19A0DAA077DC}"/>
              </a:ext>
            </a:extLst>
          </p:cNvPr>
          <p:cNvSpPr/>
          <p:nvPr/>
        </p:nvSpPr>
        <p:spPr>
          <a:xfrm>
            <a:off x="205135" y="587493"/>
            <a:ext cx="9771804" cy="400110"/>
          </a:xfrm>
          <a:prstGeom prst="rect">
            <a:avLst/>
          </a:prstGeom>
        </p:spPr>
        <p:txBody>
          <a:bodyPr wrap="square">
            <a:spAutoFit/>
          </a:bodyPr>
          <a:lstStyle/>
          <a:p>
            <a:pPr marL="82550"/>
            <a:r>
              <a:rPr lang="fr-FR" sz="2000" b="1" dirty="0">
                <a:solidFill>
                  <a:srgbClr val="FFCC00"/>
                </a:solidFill>
              </a:rPr>
              <a:t>Positions des Français en faveur des politiques de </a:t>
            </a:r>
            <a:r>
              <a:rPr lang="fr-FR" sz="2000" b="1" dirty="0">
                <a:solidFill>
                  <a:schemeClr val="bg1"/>
                </a:solidFill>
                <a:effectLst>
                  <a:outerShdw blurRad="38100" dist="38100" dir="2700000" algn="tl">
                    <a:srgbClr val="000000">
                      <a:alpha val="43137"/>
                    </a:srgbClr>
                  </a:outerShdw>
                </a:effectLst>
              </a:rPr>
              <a:t>contrôle modéré : </a:t>
            </a:r>
            <a:r>
              <a:rPr lang="fr-FR" sz="2000" b="1" dirty="0">
                <a:solidFill>
                  <a:srgbClr val="FFC000"/>
                </a:solidFill>
                <a:effectLst>
                  <a:outerShdw blurRad="38100" dist="38100" dir="2700000" algn="tl">
                    <a:srgbClr val="000000">
                      <a:alpha val="43137"/>
                    </a:srgbClr>
                  </a:outerShdw>
                </a:effectLst>
              </a:rPr>
              <a:t>alcool, tabac et JHA </a:t>
            </a:r>
          </a:p>
        </p:txBody>
      </p:sp>
      <p:cxnSp>
        <p:nvCxnSpPr>
          <p:cNvPr id="57" name="Connecteur droit 56">
            <a:extLst>
              <a:ext uri="{FF2B5EF4-FFF2-40B4-BE49-F238E27FC236}">
                <a16:creationId xmlns:a16="http://schemas.microsoft.com/office/drawing/2014/main" id="{A753291E-72E5-4907-9465-9A233F9DAB61}"/>
              </a:ext>
            </a:extLst>
          </p:cNvPr>
          <p:cNvCxnSpPr>
            <a:cxnSpLocks/>
          </p:cNvCxnSpPr>
          <p:nvPr/>
        </p:nvCxnSpPr>
        <p:spPr>
          <a:xfrm>
            <a:off x="3211797" y="2670237"/>
            <a:ext cx="3267481" cy="38640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Connecteur droit 57">
            <a:extLst>
              <a:ext uri="{FF2B5EF4-FFF2-40B4-BE49-F238E27FC236}">
                <a16:creationId xmlns:a16="http://schemas.microsoft.com/office/drawing/2014/main" id="{4E2F2F0D-A3BB-4DDF-A10D-BE02297D8B71}"/>
              </a:ext>
            </a:extLst>
          </p:cNvPr>
          <p:cNvCxnSpPr>
            <a:cxnSpLocks/>
          </p:cNvCxnSpPr>
          <p:nvPr/>
        </p:nvCxnSpPr>
        <p:spPr>
          <a:xfrm>
            <a:off x="2071057" y="3056641"/>
            <a:ext cx="3444373" cy="53179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8A41C7DE-42EB-47CF-84BE-1E37E3755292}"/>
              </a:ext>
            </a:extLst>
          </p:cNvPr>
          <p:cNvSpPr/>
          <p:nvPr/>
        </p:nvSpPr>
        <p:spPr>
          <a:xfrm>
            <a:off x="-35734" y="-171562"/>
            <a:ext cx="2101932" cy="680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
        <p:nvSpPr>
          <p:cNvPr id="61" name="Rectangle 60">
            <a:extLst>
              <a:ext uri="{FF2B5EF4-FFF2-40B4-BE49-F238E27FC236}">
                <a16:creationId xmlns:a16="http://schemas.microsoft.com/office/drawing/2014/main" id="{67B8383F-BB98-4374-878B-99E3D65B9FC3}"/>
              </a:ext>
            </a:extLst>
          </p:cNvPr>
          <p:cNvSpPr/>
          <p:nvPr/>
        </p:nvSpPr>
        <p:spPr>
          <a:xfrm>
            <a:off x="3888185" y="-157509"/>
            <a:ext cx="2243143" cy="632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Méthodologie</a:t>
            </a:r>
          </a:p>
        </p:txBody>
      </p:sp>
      <p:sp>
        <p:nvSpPr>
          <p:cNvPr id="62" name="Rectangle 61">
            <a:extLst>
              <a:ext uri="{FF2B5EF4-FFF2-40B4-BE49-F238E27FC236}">
                <a16:creationId xmlns:a16="http://schemas.microsoft.com/office/drawing/2014/main" id="{D00E8091-815E-4FB3-87BB-7597DB746A3C}"/>
              </a:ext>
            </a:extLst>
          </p:cNvPr>
          <p:cNvSpPr/>
          <p:nvPr/>
        </p:nvSpPr>
        <p:spPr>
          <a:xfrm>
            <a:off x="6069498" y="-156980"/>
            <a:ext cx="2218162" cy="6090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Résultats</a:t>
            </a:r>
          </a:p>
        </p:txBody>
      </p:sp>
    </p:spTree>
    <p:extLst>
      <p:ext uri="{BB962C8B-B14F-4D97-AF65-F5344CB8AC3E}">
        <p14:creationId xmlns:p14="http://schemas.microsoft.com/office/powerpoint/2010/main" val="4199854486"/>
      </p:ext>
    </p:extLst>
  </p:cSld>
  <p:clrMapOvr>
    <a:masterClrMapping/>
  </p:clrMapOvr>
  <mc:AlternateContent xmlns:mc="http://schemas.openxmlformats.org/markup-compatibility/2006" xmlns:p14="http://schemas.microsoft.com/office/powerpoint/2010/main">
    <mc:Choice Requires="p14">
      <p:transition spd="slow" p14:dur="2000" advTm="56792"/>
    </mc:Choice>
    <mc:Fallback xmlns="">
      <p:transition spd="slow" advTm="567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3"/>
                                        </p:tgtEl>
                                      </p:cBhvr>
                                    </p:animEffect>
                                    <p:set>
                                      <p:cBhvr>
                                        <p:cTn id="7" dur="1" fill="hold">
                                          <p:stCondLst>
                                            <p:cond delay="499"/>
                                          </p:stCondLst>
                                        </p:cTn>
                                        <p:tgtEl>
                                          <p:spTgt spid="23"/>
                                        </p:tgtEl>
                                        <p:attrNameLst>
                                          <p:attrName>style.visibility</p:attrName>
                                        </p:attrNameLst>
                                      </p:cBhvr>
                                      <p:to>
                                        <p:strVal val="hidden"/>
                                      </p:to>
                                    </p:set>
                                  </p:childTnLst>
                                </p:cTn>
                              </p:par>
                              <p:par>
                                <p:cTn id="8" presetID="16" presetClass="exit" presetSubtype="21" fill="hold" grpId="0" nodeType="withEffect">
                                  <p:stCondLst>
                                    <p:cond delay="0"/>
                                  </p:stCondLst>
                                  <p:childTnLst>
                                    <p:animEffect transition="out" filter="barn(inVertical)">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par>
                                <p:cTn id="11" presetID="16" presetClass="entr" presetSubtype="21"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barn(inVertical)">
                                      <p:cBhvr>
                                        <p:cTn id="13" dur="500"/>
                                        <p:tgtEl>
                                          <p:spTgt spid="50"/>
                                        </p:tgtEl>
                                      </p:cBhvr>
                                    </p:animEffect>
                                  </p:childTnLst>
                                </p:cTn>
                              </p:par>
                              <p:par>
                                <p:cTn id="14" presetID="16" presetClass="entr" presetSubtype="21" fill="hold" nodeType="with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barn(inVertical)">
                                      <p:cBhvr>
                                        <p:cTn id="16" dur="500"/>
                                        <p:tgtEl>
                                          <p:spTgt spid="58"/>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xit" presetSubtype="21" fill="hold" grpId="1" nodeType="clickEffect">
                                  <p:stCondLst>
                                    <p:cond delay="0"/>
                                  </p:stCondLst>
                                  <p:childTnLst>
                                    <p:animEffect transition="out" filter="barn(inVertical)">
                                      <p:cBhvr>
                                        <p:cTn id="20" dur="500"/>
                                        <p:tgtEl>
                                          <p:spTgt spid="50"/>
                                        </p:tgtEl>
                                      </p:cBhvr>
                                    </p:animEffect>
                                    <p:set>
                                      <p:cBhvr>
                                        <p:cTn id="21" dur="1" fill="hold">
                                          <p:stCondLst>
                                            <p:cond delay="499"/>
                                          </p:stCondLst>
                                        </p:cTn>
                                        <p:tgtEl>
                                          <p:spTgt spid="50"/>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58"/>
                                        </p:tgtEl>
                                      </p:cBhvr>
                                    </p:animEffect>
                                    <p:set>
                                      <p:cBhvr>
                                        <p:cTn id="24" dur="1" fill="hold">
                                          <p:stCondLst>
                                            <p:cond delay="499"/>
                                          </p:stCondLst>
                                        </p:cTn>
                                        <p:tgtEl>
                                          <p:spTgt spid="58"/>
                                        </p:tgtEl>
                                        <p:attrNameLst>
                                          <p:attrName>style.visibility</p:attrName>
                                        </p:attrNameLst>
                                      </p:cBhvr>
                                      <p:to>
                                        <p:strVal val="hidden"/>
                                      </p:to>
                                    </p:set>
                                  </p:childTnLst>
                                </p:cTn>
                              </p:par>
                              <p:par>
                                <p:cTn id="25" presetID="22" presetClass="entr" presetSubtype="4"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wipe(down)">
                                      <p:cBhvr>
                                        <p:cTn id="27" dur="500"/>
                                        <p:tgtEl>
                                          <p:spTgt spid="55"/>
                                        </p:tgtEl>
                                      </p:cBhvr>
                                    </p:animEffect>
                                  </p:childTnLst>
                                </p:cTn>
                              </p:par>
                              <p:par>
                                <p:cTn id="28" presetID="16" presetClass="entr" presetSubtype="21" fill="hold" nodeType="with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barn(inVertical)">
                                      <p:cBhvr>
                                        <p:cTn id="3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0" grpId="0" animBg="1"/>
      <p:bldP spid="50" grpId="1" animBg="1"/>
      <p:bldP spid="5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B8841DA3-3D0F-42DD-8258-176E14D0CB62}"/>
              </a:ext>
            </a:extLst>
          </p:cNvPr>
          <p:cNvSpPr/>
          <p:nvPr/>
        </p:nvSpPr>
        <p:spPr>
          <a:xfrm>
            <a:off x="560152" y="1202933"/>
            <a:ext cx="4866537" cy="4088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A672ABAD-719D-416E-A31B-625198B1B866}"/>
              </a:ext>
            </a:extLst>
          </p:cNvPr>
          <p:cNvSpPr/>
          <p:nvPr/>
        </p:nvSpPr>
        <p:spPr>
          <a:xfrm>
            <a:off x="312576" y="1158950"/>
            <a:ext cx="4955278" cy="4066642"/>
          </a:xfrm>
          <a:prstGeom prst="ellipse">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21929" y="-110915"/>
            <a:ext cx="12192000" cy="6941098"/>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20898"/>
            <a:ext cx="12213929"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9830E598-173A-4258-B36A-91CBBC92E5D5}"/>
              </a:ext>
            </a:extLst>
          </p:cNvPr>
          <p:cNvCxnSpPr>
            <a:cxnSpLocks/>
          </p:cNvCxnSpPr>
          <p:nvPr/>
        </p:nvCxnSpPr>
        <p:spPr>
          <a:xfrm>
            <a:off x="312576" y="1062651"/>
            <a:ext cx="11336216" cy="0"/>
          </a:xfrm>
          <a:prstGeom prst="line">
            <a:avLst/>
          </a:prstGeom>
        </p:spPr>
        <p:style>
          <a:lnRef idx="1">
            <a:schemeClr val="accent4"/>
          </a:lnRef>
          <a:fillRef idx="0">
            <a:schemeClr val="accent4"/>
          </a:fillRef>
          <a:effectRef idx="0">
            <a:schemeClr val="accent4"/>
          </a:effectRef>
          <a:fontRef idx="minor">
            <a:schemeClr val="tx1"/>
          </a:fontRef>
        </p:style>
      </p:cxnSp>
      <p:sp>
        <p:nvSpPr>
          <p:cNvPr id="22" name="Rectangle 21">
            <a:extLst>
              <a:ext uri="{FF2B5EF4-FFF2-40B4-BE49-F238E27FC236}">
                <a16:creationId xmlns:a16="http://schemas.microsoft.com/office/drawing/2014/main" id="{4404729C-CBA0-4FC8-9455-323139E4D93F}"/>
              </a:ext>
            </a:extLst>
          </p:cNvPr>
          <p:cNvSpPr/>
          <p:nvPr/>
        </p:nvSpPr>
        <p:spPr>
          <a:xfrm>
            <a:off x="2044883" y="-202427"/>
            <a:ext cx="1607126" cy="645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652009" y="-153116"/>
            <a:ext cx="1817122"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Méthodologie</a:t>
            </a:r>
          </a:p>
        </p:txBody>
      </p:sp>
      <p:sp>
        <p:nvSpPr>
          <p:cNvPr id="10" name="Rectangle 9">
            <a:extLst>
              <a:ext uri="{FF2B5EF4-FFF2-40B4-BE49-F238E27FC236}">
                <a16:creationId xmlns:a16="http://schemas.microsoft.com/office/drawing/2014/main" id="{FE96E6C7-5E6D-423D-BD84-220D6B74316B}"/>
              </a:ext>
            </a:extLst>
          </p:cNvPr>
          <p:cNvSpPr/>
          <p:nvPr/>
        </p:nvSpPr>
        <p:spPr>
          <a:xfrm>
            <a:off x="1339616" y="1308258"/>
            <a:ext cx="9356889" cy="8022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solidFill>
                <a:schemeClr val="bg1"/>
              </a:solidFill>
              <a:effectLst>
                <a:outerShdw blurRad="50800" dist="38100" dir="2700000" algn="tl" rotWithShape="0">
                  <a:prstClr val="black">
                    <a:alpha val="40000"/>
                  </a:prstClr>
                </a:outerShdw>
              </a:effectLst>
              <a:ea typeface="Gadugi" panose="020B0502040204020203" pitchFamily="34" charset="0"/>
            </a:endParaRPr>
          </a:p>
        </p:txBody>
      </p:sp>
      <p:sp>
        <p:nvSpPr>
          <p:cNvPr id="31" name="Rectangle 30">
            <a:extLst>
              <a:ext uri="{FF2B5EF4-FFF2-40B4-BE49-F238E27FC236}">
                <a16:creationId xmlns:a16="http://schemas.microsoft.com/office/drawing/2014/main" id="{F6BC3EA1-DA68-4FE1-A5B9-14C6BF55967A}"/>
              </a:ext>
            </a:extLst>
          </p:cNvPr>
          <p:cNvSpPr/>
          <p:nvPr/>
        </p:nvSpPr>
        <p:spPr>
          <a:xfrm>
            <a:off x="5469131" y="-135596"/>
            <a:ext cx="1698172"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Résultats</a:t>
            </a:r>
          </a:p>
        </p:txBody>
      </p:sp>
      <p:sp>
        <p:nvSpPr>
          <p:cNvPr id="33" name="Rectangle 32">
            <a:extLst>
              <a:ext uri="{FF2B5EF4-FFF2-40B4-BE49-F238E27FC236}">
                <a16:creationId xmlns:a16="http://schemas.microsoft.com/office/drawing/2014/main" id="{EB6E7816-55D6-47EB-93C5-C08338455C4D}"/>
              </a:ext>
            </a:extLst>
          </p:cNvPr>
          <p:cNvSpPr/>
          <p:nvPr/>
        </p:nvSpPr>
        <p:spPr>
          <a:xfrm>
            <a:off x="216394" y="682522"/>
            <a:ext cx="9771804" cy="400110"/>
          </a:xfrm>
          <a:prstGeom prst="rect">
            <a:avLst/>
          </a:prstGeom>
        </p:spPr>
        <p:txBody>
          <a:bodyPr wrap="square">
            <a:spAutoFit/>
          </a:bodyPr>
          <a:lstStyle/>
          <a:p>
            <a:pPr marL="82550"/>
            <a:r>
              <a:rPr lang="fr-FR" sz="2000" b="1" dirty="0">
                <a:solidFill>
                  <a:srgbClr val="FFCC00"/>
                </a:solidFill>
              </a:rPr>
              <a:t>Positions des Français en faveur des politiques de </a:t>
            </a:r>
            <a:r>
              <a:rPr lang="fr-FR" sz="2000" b="1" dirty="0">
                <a:solidFill>
                  <a:schemeClr val="bg1"/>
                </a:solidFill>
                <a:effectLst>
                  <a:outerShdw blurRad="38100" dist="38100" dir="2700000" algn="tl">
                    <a:srgbClr val="000000">
                      <a:alpha val="43137"/>
                    </a:srgbClr>
                  </a:outerShdw>
                </a:effectLst>
              </a:rPr>
              <a:t>contrôle fort : </a:t>
            </a:r>
            <a:r>
              <a:rPr lang="fr-FR" sz="2000" b="1" dirty="0">
                <a:solidFill>
                  <a:srgbClr val="FFC000"/>
                </a:solidFill>
                <a:effectLst>
                  <a:outerShdw blurRad="38100" dist="38100" dir="2700000" algn="tl">
                    <a:srgbClr val="000000">
                      <a:alpha val="43137"/>
                    </a:srgbClr>
                  </a:outerShdw>
                </a:effectLst>
              </a:rPr>
              <a:t>alcool, tabac et JHA </a:t>
            </a:r>
          </a:p>
        </p:txBody>
      </p:sp>
      <p:sp>
        <p:nvSpPr>
          <p:cNvPr id="58" name="Rectangle 57">
            <a:extLst>
              <a:ext uri="{FF2B5EF4-FFF2-40B4-BE49-F238E27FC236}">
                <a16:creationId xmlns:a16="http://schemas.microsoft.com/office/drawing/2014/main" id="{C72A1867-3D24-45BA-B627-7ECE9A366362}"/>
              </a:ext>
            </a:extLst>
          </p:cNvPr>
          <p:cNvSpPr/>
          <p:nvPr/>
        </p:nvSpPr>
        <p:spPr>
          <a:xfrm>
            <a:off x="8581604" y="1798535"/>
            <a:ext cx="3346120" cy="4057529"/>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sz="900" b="1" dirty="0">
              <a:solidFill>
                <a:schemeClr val="tx1"/>
              </a:solidFill>
            </a:endParaRPr>
          </a:p>
          <a:p>
            <a:pPr algn="ctr"/>
            <a:endParaRPr lang="fr-FR" sz="1600" b="1" dirty="0">
              <a:solidFill>
                <a:schemeClr val="bg1"/>
              </a:solidFill>
            </a:endParaRPr>
          </a:p>
          <a:p>
            <a:pPr algn="ctr"/>
            <a:endParaRPr lang="fr-FR" sz="1600" b="1" dirty="0">
              <a:solidFill>
                <a:schemeClr val="bg1"/>
              </a:solidFill>
            </a:endParaRPr>
          </a:p>
          <a:p>
            <a:pPr algn="ctr"/>
            <a:endParaRPr lang="fr-FR" sz="1600" b="1" dirty="0">
              <a:solidFill>
                <a:schemeClr val="bg1"/>
              </a:solidFill>
            </a:endParaRPr>
          </a:p>
          <a:p>
            <a:pPr algn="ctr"/>
            <a:endParaRPr lang="fr-FR" sz="1600" b="1" dirty="0">
              <a:solidFill>
                <a:schemeClr val="bg1"/>
              </a:solidFill>
            </a:endParaRPr>
          </a:p>
          <a:p>
            <a:pPr algn="ctr"/>
            <a:endParaRPr lang="fr-FR" sz="1600" b="1" dirty="0">
              <a:solidFill>
                <a:schemeClr val="bg1"/>
              </a:solidFill>
            </a:endParaRPr>
          </a:p>
          <a:p>
            <a:pPr algn="ctr"/>
            <a:r>
              <a:rPr lang="fr-FR" sz="1600" b="1" dirty="0">
                <a:solidFill>
                  <a:schemeClr val="bg1"/>
                </a:solidFill>
              </a:rPr>
              <a:t>Groupe 5- Réglementationnistes forts</a:t>
            </a:r>
          </a:p>
          <a:p>
            <a:pPr algn="ctr"/>
            <a:r>
              <a:rPr lang="fr-FR" sz="1600" dirty="0">
                <a:solidFill>
                  <a:schemeClr val="bg1"/>
                </a:solidFill>
              </a:rPr>
              <a:t>N = 239 profils (23 %)</a:t>
            </a:r>
          </a:p>
          <a:p>
            <a:pPr marL="449263" indent="-260350" algn="ctr"/>
            <a:endParaRPr lang="fr-FR" sz="800" dirty="0">
              <a:solidFill>
                <a:schemeClr val="bg1"/>
              </a:solidFill>
            </a:endParaRPr>
          </a:p>
          <a:p>
            <a:pPr algn="ctr">
              <a:buClr>
                <a:schemeClr val="accent1">
                  <a:lumMod val="75000"/>
                </a:schemeClr>
              </a:buClr>
            </a:pPr>
            <a:r>
              <a:rPr lang="fr-FR" sz="1600" dirty="0">
                <a:solidFill>
                  <a:schemeClr val="bg1"/>
                </a:solidFill>
              </a:rPr>
              <a:t>Hommes : 23%  Femmes : 23%</a:t>
            </a:r>
          </a:p>
          <a:p>
            <a:pPr marL="187325" indent="-187325">
              <a:buClr>
                <a:schemeClr val="accent1">
                  <a:lumMod val="75000"/>
                </a:schemeClr>
              </a:buClr>
              <a:buFont typeface="Arial" panose="020B0604020202020204" pitchFamily="34" charset="0"/>
              <a:buChar char="•"/>
            </a:pPr>
            <a:endParaRPr lang="fr-FR" sz="800" dirty="0">
              <a:solidFill>
                <a:schemeClr val="bg1"/>
              </a:solidFill>
            </a:endParaRPr>
          </a:p>
          <a:p>
            <a:pPr marL="177800" indent="-177800">
              <a:buFont typeface="Arial" panose="020B0604020202020204" pitchFamily="34" charset="0"/>
              <a:buChar char="•"/>
            </a:pPr>
            <a:r>
              <a:rPr lang="fr-FR" sz="1600" b="1" dirty="0">
                <a:effectLst>
                  <a:outerShdw blurRad="38100" dist="38100" dir="2700000" algn="tl">
                    <a:srgbClr val="000000">
                      <a:alpha val="43137"/>
                    </a:srgbClr>
                  </a:outerShdw>
                </a:effectLst>
              </a:rPr>
              <a:t>Hauts niveaux d’acceptabilité pour les mesures les plus contraignantes </a:t>
            </a:r>
            <a:r>
              <a:rPr lang="fr-FR" sz="1600" dirty="0">
                <a:effectLst>
                  <a:outerShdw blurRad="38100" dist="38100" dir="2700000" algn="tl">
                    <a:srgbClr val="000000">
                      <a:alpha val="43137"/>
                    </a:srgbClr>
                  </a:outerShdw>
                </a:effectLst>
              </a:rPr>
              <a:t>(réglementation forte et sanction sévère)</a:t>
            </a:r>
            <a:endParaRPr lang="fr-FR" sz="1600" dirty="0"/>
          </a:p>
          <a:p>
            <a:pPr>
              <a:buClr>
                <a:schemeClr val="accent1">
                  <a:lumMod val="75000"/>
                </a:schemeClr>
              </a:buClr>
            </a:pPr>
            <a:endParaRPr lang="fr-FR" sz="1600" dirty="0">
              <a:solidFill>
                <a:schemeClr val="bg1"/>
              </a:solidFill>
            </a:endParaRPr>
          </a:p>
          <a:p>
            <a:pPr marL="187325" indent="-187325">
              <a:buClr>
                <a:schemeClr val="bg1"/>
              </a:buClr>
              <a:buFont typeface="Arial" panose="020B0604020202020204" pitchFamily="34" charset="0"/>
              <a:buChar char="•"/>
            </a:pPr>
            <a:r>
              <a:rPr lang="fr-FR" sz="1600" b="1" dirty="0">
                <a:solidFill>
                  <a:schemeClr val="bg1"/>
                </a:solidFill>
                <a:effectLst>
                  <a:outerShdw blurRad="38100" dist="38100" dir="2700000" algn="tl">
                    <a:srgbClr val="000000">
                      <a:alpha val="43137"/>
                    </a:srgbClr>
                  </a:outerShdw>
                </a:effectLst>
              </a:rPr>
              <a:t>Forte proportion de médecins </a:t>
            </a:r>
            <a:r>
              <a:rPr lang="fr-FR" sz="1600" dirty="0">
                <a:solidFill>
                  <a:schemeClr val="bg1"/>
                </a:solidFill>
              </a:rPr>
              <a:t>(41%) et de </a:t>
            </a:r>
            <a:r>
              <a:rPr lang="fr-FR" sz="1600" b="1" dirty="0">
                <a:solidFill>
                  <a:schemeClr val="bg1"/>
                </a:solidFill>
                <a:effectLst>
                  <a:outerShdw blurRad="38100" dist="38100" dir="2700000" algn="tl">
                    <a:srgbClr val="000000">
                      <a:alpha val="43137"/>
                    </a:srgbClr>
                  </a:outerShdw>
                </a:effectLst>
              </a:rPr>
              <a:t>juristes</a:t>
            </a:r>
            <a:r>
              <a:rPr lang="fr-FR" sz="1600" dirty="0">
                <a:solidFill>
                  <a:schemeClr val="bg1"/>
                </a:solidFill>
              </a:rPr>
              <a:t> (37%)</a:t>
            </a:r>
          </a:p>
          <a:p>
            <a:pPr marL="187325" indent="-187325">
              <a:buClr>
                <a:schemeClr val="accent1">
                  <a:lumMod val="75000"/>
                </a:schemeClr>
              </a:buClr>
              <a:buFont typeface="Arial" panose="020B0604020202020204" pitchFamily="34" charset="0"/>
              <a:buChar char="•"/>
            </a:pPr>
            <a:endParaRPr lang="fr-FR" sz="1600" dirty="0">
              <a:solidFill>
                <a:schemeClr val="bg1"/>
              </a:solidFill>
            </a:endParaRPr>
          </a:p>
          <a:p>
            <a:pPr marL="187325" indent="-187325">
              <a:buClr>
                <a:schemeClr val="bg1"/>
              </a:buClr>
              <a:buFont typeface="Arial" panose="020B0604020202020204" pitchFamily="34" charset="0"/>
              <a:buChar char="•"/>
            </a:pPr>
            <a:r>
              <a:rPr lang="fr-FR" sz="1600" b="1" dirty="0">
                <a:solidFill>
                  <a:schemeClr val="bg1"/>
                </a:solidFill>
                <a:effectLst>
                  <a:outerShdw blurRad="38100" dist="38100" dir="2700000" algn="tl">
                    <a:srgbClr val="000000">
                      <a:alpha val="43137"/>
                    </a:srgbClr>
                  </a:outerShdw>
                </a:effectLst>
              </a:rPr>
              <a:t>Orientation politique :</a:t>
            </a:r>
          </a:p>
          <a:p>
            <a:pPr algn="ctr">
              <a:buClr>
                <a:schemeClr val="accent1">
                  <a:lumMod val="75000"/>
                </a:schemeClr>
              </a:buClr>
            </a:pPr>
            <a:r>
              <a:rPr lang="fr-FR" sz="1600" dirty="0">
                <a:solidFill>
                  <a:schemeClr val="bg1"/>
                </a:solidFill>
              </a:rPr>
              <a:t>       </a:t>
            </a:r>
            <a:r>
              <a:rPr lang="fr-FR" sz="1600" b="1" dirty="0">
                <a:solidFill>
                  <a:schemeClr val="bg1"/>
                </a:solidFill>
                <a:effectLst>
                  <a:outerShdw blurRad="38100" dist="38100" dir="2700000" algn="tl">
                    <a:srgbClr val="000000">
                      <a:alpha val="43137"/>
                    </a:srgbClr>
                  </a:outerShdw>
                </a:effectLst>
              </a:rPr>
              <a:t>35% des participants se déclarant à droite</a:t>
            </a:r>
          </a:p>
          <a:p>
            <a:pPr marL="285750" indent="-285750">
              <a:buClr>
                <a:srgbClr val="FFC000"/>
              </a:buClr>
              <a:buFont typeface="Arial" panose="020B0604020202020204" pitchFamily="34" charset="0"/>
              <a:buChar char="•"/>
            </a:pPr>
            <a:endParaRPr lang="fr-FR" sz="1600" dirty="0">
              <a:solidFill>
                <a:schemeClr val="tx1"/>
              </a:solidFill>
            </a:endParaRPr>
          </a:p>
          <a:p>
            <a:pPr algn="ctr"/>
            <a:endParaRPr lang="fr-FR"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p:txBody>
      </p:sp>
      <p:sp>
        <p:nvSpPr>
          <p:cNvPr id="49" name="Ellipse 48">
            <a:extLst>
              <a:ext uri="{FF2B5EF4-FFF2-40B4-BE49-F238E27FC236}">
                <a16:creationId xmlns:a16="http://schemas.microsoft.com/office/drawing/2014/main" id="{136091ED-CA12-45FE-A540-F1805C7BE010}"/>
              </a:ext>
            </a:extLst>
          </p:cNvPr>
          <p:cNvSpPr/>
          <p:nvPr/>
        </p:nvSpPr>
        <p:spPr>
          <a:xfrm>
            <a:off x="244663" y="1466654"/>
            <a:ext cx="2652272" cy="3350309"/>
          </a:xfrm>
          <a:prstGeom prst="ellipse">
            <a:avLst/>
          </a:prstGeom>
          <a:solidFill>
            <a:schemeClr val="bg1"/>
          </a:solidFill>
          <a:ln>
            <a:solidFill>
              <a:srgbClr val="F96327"/>
            </a:solidFill>
          </a:ln>
          <a:effectLst>
            <a:outerShdw blurRad="50800" dist="38100" algn="l" rotWithShape="0">
              <a:schemeClr val="accent5">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0" name="Groupe 49">
            <a:extLst>
              <a:ext uri="{FF2B5EF4-FFF2-40B4-BE49-F238E27FC236}">
                <a16:creationId xmlns:a16="http://schemas.microsoft.com/office/drawing/2014/main" id="{D1BAC4F3-806B-4064-9C9D-03BDAC0A6457}"/>
              </a:ext>
            </a:extLst>
          </p:cNvPr>
          <p:cNvGrpSpPr/>
          <p:nvPr/>
        </p:nvGrpSpPr>
        <p:grpSpPr>
          <a:xfrm>
            <a:off x="800446" y="1734117"/>
            <a:ext cx="1493324" cy="1321875"/>
            <a:chOff x="8892649" y="541416"/>
            <a:chExt cx="1570004" cy="1334795"/>
          </a:xfrm>
          <a:solidFill>
            <a:srgbClr val="0070C0"/>
          </a:solidFill>
          <a:scene3d>
            <a:camera prst="orthographicFront"/>
            <a:lightRig rig="flat" dir="t"/>
          </a:scene3d>
        </p:grpSpPr>
        <p:sp>
          <p:nvSpPr>
            <p:cNvPr id="51" name="Hexagone 4">
              <a:extLst>
                <a:ext uri="{FF2B5EF4-FFF2-40B4-BE49-F238E27FC236}">
                  <a16:creationId xmlns:a16="http://schemas.microsoft.com/office/drawing/2014/main" id="{9A2A0767-1D73-4812-8081-6FA5CDF83810}"/>
                </a:ext>
              </a:extLst>
            </p:cNvPr>
            <p:cNvSpPr txBox="1"/>
            <p:nvPr/>
          </p:nvSpPr>
          <p:spPr>
            <a:xfrm>
              <a:off x="9154316" y="763882"/>
              <a:ext cx="1046670" cy="889863"/>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fr-FR" sz="1600" b="1" dirty="0">
                  <a:solidFill>
                    <a:schemeClr val="bg1"/>
                  </a:solidFill>
                </a:rPr>
                <a:t>Groupe 5</a:t>
              </a:r>
            </a:p>
            <a:p>
              <a:pPr marL="0" lvl="0" indent="0" algn="ctr" defTabSz="444500">
                <a:lnSpc>
                  <a:spcPct val="90000"/>
                </a:lnSpc>
                <a:spcBef>
                  <a:spcPct val="0"/>
                </a:spcBef>
                <a:spcAft>
                  <a:spcPct val="35000"/>
                </a:spcAft>
                <a:buNone/>
              </a:pPr>
              <a:r>
                <a:rPr lang="fr-FR" sz="1600" b="1" dirty="0">
                  <a:solidFill>
                    <a:schemeClr val="bg1"/>
                  </a:solidFill>
                </a:rPr>
                <a:t>Règlement. forts</a:t>
              </a:r>
            </a:p>
          </p:txBody>
        </p:sp>
        <p:sp>
          <p:nvSpPr>
            <p:cNvPr id="55" name="Hexagone 54">
              <a:extLst>
                <a:ext uri="{FF2B5EF4-FFF2-40B4-BE49-F238E27FC236}">
                  <a16:creationId xmlns:a16="http://schemas.microsoft.com/office/drawing/2014/main" id="{809D2678-AA14-4195-8E1C-8A09EB963F11}"/>
                </a:ext>
              </a:extLst>
            </p:cNvPr>
            <p:cNvSpPr/>
            <p:nvPr/>
          </p:nvSpPr>
          <p:spPr>
            <a:xfrm rot="5400000">
              <a:off x="9010253" y="423812"/>
              <a:ext cx="1334795" cy="1570004"/>
            </a:xfrm>
            <a:prstGeom prst="hexagon">
              <a:avLst>
                <a:gd name="adj" fmla="val 25000"/>
                <a:gd name="vf" fmla="val 115470"/>
              </a:avLst>
            </a:prstGeom>
            <a:grp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grpSp>
      <p:grpSp>
        <p:nvGrpSpPr>
          <p:cNvPr id="56" name="Groupe 55">
            <a:extLst>
              <a:ext uri="{FF2B5EF4-FFF2-40B4-BE49-F238E27FC236}">
                <a16:creationId xmlns:a16="http://schemas.microsoft.com/office/drawing/2014/main" id="{10611B1B-7C5C-4605-A194-D0118D0757B6}"/>
              </a:ext>
            </a:extLst>
          </p:cNvPr>
          <p:cNvGrpSpPr/>
          <p:nvPr/>
        </p:nvGrpSpPr>
        <p:grpSpPr>
          <a:xfrm>
            <a:off x="867858" y="3194516"/>
            <a:ext cx="1606532" cy="1184252"/>
            <a:chOff x="4660882" y="2300535"/>
            <a:chExt cx="1618474" cy="1303722"/>
          </a:xfrm>
          <a:solidFill>
            <a:schemeClr val="bg2">
              <a:lumMod val="25000"/>
            </a:schemeClr>
          </a:solidFill>
          <a:scene3d>
            <a:camera prst="orthographicFront"/>
            <a:lightRig rig="flat" dir="t"/>
          </a:scene3d>
        </p:grpSpPr>
        <p:sp>
          <p:nvSpPr>
            <p:cNvPr id="57" name="Hexagone 56">
              <a:extLst>
                <a:ext uri="{FF2B5EF4-FFF2-40B4-BE49-F238E27FC236}">
                  <a16:creationId xmlns:a16="http://schemas.microsoft.com/office/drawing/2014/main" id="{0444332A-5B50-4EF8-BC08-4A3E7797E6E7}"/>
                </a:ext>
              </a:extLst>
            </p:cNvPr>
            <p:cNvSpPr/>
            <p:nvPr/>
          </p:nvSpPr>
          <p:spPr>
            <a:xfrm rot="5400000">
              <a:off x="4818258" y="2143159"/>
              <a:ext cx="1303722" cy="1618474"/>
            </a:xfrm>
            <a:prstGeom prst="hexagon">
              <a:avLst>
                <a:gd name="adj" fmla="val 25000"/>
                <a:gd name="vf" fmla="val 115470"/>
              </a:avLst>
            </a:prstGeom>
            <a:grp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a:lstStyle/>
            <a:p>
              <a:endParaRPr lang="fr-FR"/>
            </a:p>
          </p:txBody>
        </p:sp>
        <p:sp>
          <p:nvSpPr>
            <p:cNvPr id="63" name="Hexagone 4">
              <a:extLst>
                <a:ext uri="{FF2B5EF4-FFF2-40B4-BE49-F238E27FC236}">
                  <a16:creationId xmlns:a16="http://schemas.microsoft.com/office/drawing/2014/main" id="{EF5A1D24-EC26-4DC1-AE56-16BD1D7BBC55}"/>
                </a:ext>
              </a:extLst>
            </p:cNvPr>
            <p:cNvSpPr txBox="1"/>
            <p:nvPr/>
          </p:nvSpPr>
          <p:spPr>
            <a:xfrm>
              <a:off x="4764632" y="2630115"/>
              <a:ext cx="1301889" cy="712148"/>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38100" tIns="38100" rIns="38100" bIns="38100" numCol="1" spcCol="1270" anchor="ctr" anchorCtr="0">
              <a:noAutofit/>
            </a:bodyPr>
            <a:lstStyle/>
            <a:p>
              <a:pPr lvl="0" indent="0" algn="ctr" defTabSz="444500">
                <a:lnSpc>
                  <a:spcPct val="90000"/>
                </a:lnSpc>
                <a:spcBef>
                  <a:spcPct val="0"/>
                </a:spcBef>
                <a:spcAft>
                  <a:spcPct val="35000"/>
                </a:spcAft>
                <a:buNone/>
              </a:pPr>
              <a:r>
                <a:rPr lang="fr-FR" sz="1600" b="1" dirty="0">
                  <a:solidFill>
                    <a:schemeClr val="bg1"/>
                  </a:solidFill>
                </a:rPr>
                <a:t>Groupe 7</a:t>
              </a:r>
            </a:p>
            <a:p>
              <a:pPr lvl="0" indent="0" algn="ctr" defTabSz="444500">
                <a:lnSpc>
                  <a:spcPct val="90000"/>
                </a:lnSpc>
                <a:spcBef>
                  <a:spcPct val="0"/>
                </a:spcBef>
                <a:spcAft>
                  <a:spcPct val="35000"/>
                </a:spcAft>
                <a:buNone/>
              </a:pPr>
              <a:r>
                <a:rPr lang="fr-FR" sz="1600" b="1" dirty="0">
                  <a:solidFill>
                    <a:schemeClr val="bg1"/>
                  </a:solidFill>
                </a:rPr>
                <a:t>Sanction. forts</a:t>
              </a:r>
            </a:p>
          </p:txBody>
        </p:sp>
      </p:grpSp>
      <p:pic>
        <p:nvPicPr>
          <p:cNvPr id="65" name="Image 64">
            <a:extLst>
              <a:ext uri="{FF2B5EF4-FFF2-40B4-BE49-F238E27FC236}">
                <a16:creationId xmlns:a16="http://schemas.microsoft.com/office/drawing/2014/main" id="{64C9CD4B-67DB-4BA7-B5D2-C8D33A021C67}"/>
              </a:ext>
            </a:extLst>
          </p:cNvPr>
          <p:cNvPicPr/>
          <p:nvPr/>
        </p:nvPicPr>
        <p:blipFill>
          <a:blip r:embed="rId6" cstate="print"/>
          <a:stretch>
            <a:fillRect/>
          </a:stretch>
        </p:blipFill>
        <p:spPr>
          <a:xfrm>
            <a:off x="3062072" y="1798536"/>
            <a:ext cx="5409113" cy="4057529"/>
          </a:xfrm>
          <a:prstGeom prst="rect">
            <a:avLst/>
          </a:prstGeom>
        </p:spPr>
      </p:pic>
      <p:cxnSp>
        <p:nvCxnSpPr>
          <p:cNvPr id="66" name="Connecteur droit 65">
            <a:extLst>
              <a:ext uri="{FF2B5EF4-FFF2-40B4-BE49-F238E27FC236}">
                <a16:creationId xmlns:a16="http://schemas.microsoft.com/office/drawing/2014/main" id="{A39011F5-275E-402C-92D8-659C867588D9}"/>
              </a:ext>
            </a:extLst>
          </p:cNvPr>
          <p:cNvCxnSpPr>
            <a:cxnSpLocks/>
          </p:cNvCxnSpPr>
          <p:nvPr/>
        </p:nvCxnSpPr>
        <p:spPr>
          <a:xfrm>
            <a:off x="2308861" y="2210937"/>
            <a:ext cx="136457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68" name="Ellipse 67">
            <a:extLst>
              <a:ext uri="{FF2B5EF4-FFF2-40B4-BE49-F238E27FC236}">
                <a16:creationId xmlns:a16="http://schemas.microsoft.com/office/drawing/2014/main" id="{DC5092E0-C41D-441D-BF4A-541B77EE939A}"/>
              </a:ext>
            </a:extLst>
          </p:cNvPr>
          <p:cNvSpPr/>
          <p:nvPr/>
        </p:nvSpPr>
        <p:spPr>
          <a:xfrm>
            <a:off x="5136374" y="2452598"/>
            <a:ext cx="464165" cy="23946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Ellipse 68">
            <a:extLst>
              <a:ext uri="{FF2B5EF4-FFF2-40B4-BE49-F238E27FC236}">
                <a16:creationId xmlns:a16="http://schemas.microsoft.com/office/drawing/2014/main" id="{D4E9137B-C9A5-4CC9-813D-046F6ADD3A99}"/>
              </a:ext>
            </a:extLst>
          </p:cNvPr>
          <p:cNvSpPr/>
          <p:nvPr/>
        </p:nvSpPr>
        <p:spPr>
          <a:xfrm>
            <a:off x="4009377" y="5522268"/>
            <a:ext cx="1078174" cy="288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Ellipse 69">
            <a:extLst>
              <a:ext uri="{FF2B5EF4-FFF2-40B4-BE49-F238E27FC236}">
                <a16:creationId xmlns:a16="http://schemas.microsoft.com/office/drawing/2014/main" id="{46A7519A-874A-4455-8EAF-1091FC4E962E}"/>
              </a:ext>
            </a:extLst>
          </p:cNvPr>
          <p:cNvSpPr/>
          <p:nvPr/>
        </p:nvSpPr>
        <p:spPr>
          <a:xfrm>
            <a:off x="7542390" y="2804137"/>
            <a:ext cx="464165" cy="2475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7" name="Connecteur droit 66">
            <a:extLst>
              <a:ext uri="{FF2B5EF4-FFF2-40B4-BE49-F238E27FC236}">
                <a16:creationId xmlns:a16="http://schemas.microsoft.com/office/drawing/2014/main" id="{72394122-40AE-4351-8BCA-CDDA9CE8B1A8}"/>
              </a:ext>
            </a:extLst>
          </p:cNvPr>
          <p:cNvCxnSpPr>
            <a:cxnSpLocks/>
          </p:cNvCxnSpPr>
          <p:nvPr/>
        </p:nvCxnSpPr>
        <p:spPr>
          <a:xfrm>
            <a:off x="8100939" y="5119156"/>
            <a:ext cx="424569" cy="986632"/>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A72704EB-29FD-401F-889E-F636951CD376}"/>
              </a:ext>
            </a:extLst>
          </p:cNvPr>
          <p:cNvSpPr/>
          <p:nvPr/>
        </p:nvSpPr>
        <p:spPr>
          <a:xfrm>
            <a:off x="3732857" y="1225631"/>
            <a:ext cx="3968229" cy="357212"/>
          </a:xfrm>
          <a:prstGeom prst="rect">
            <a:avLst/>
          </a:prstGeom>
          <a:solidFill>
            <a:schemeClr val="accent4">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fr-FR" altLang="fr-FR" sz="1200" b="1" dirty="0">
                <a:ln w="0"/>
                <a:solidFill>
                  <a:schemeClr val="accent1">
                    <a:lumMod val="50000"/>
                  </a:schemeClr>
                </a:solidFill>
                <a:effectLst>
                  <a:outerShdw blurRad="38100" dist="19050" dir="2700000" algn="tl" rotWithShape="0">
                    <a:schemeClr val="dk1">
                      <a:alpha val="40000"/>
                    </a:schemeClr>
                  </a:outerShdw>
                </a:effectLst>
                <a:latin typeface="Gadugi" panose="020B0502040204020203" pitchFamily="34" charset="0"/>
                <a:ea typeface="Gadugi" panose="020B0502040204020203" pitchFamily="34" charset="0"/>
              </a:rPr>
              <a:t>2</a:t>
            </a:r>
            <a:r>
              <a:rPr lang="fr-FR" altLang="fr-FR" sz="1200" b="1" baseline="30000" dirty="0">
                <a:ln w="0"/>
                <a:solidFill>
                  <a:schemeClr val="accent1">
                    <a:lumMod val="50000"/>
                  </a:schemeClr>
                </a:solidFill>
                <a:effectLst>
                  <a:outerShdw blurRad="38100" dist="19050" dir="2700000" algn="tl" rotWithShape="0">
                    <a:schemeClr val="dk1">
                      <a:alpha val="40000"/>
                    </a:schemeClr>
                  </a:outerShdw>
                </a:effectLst>
                <a:latin typeface="Gadugi" panose="020B0502040204020203" pitchFamily="34" charset="0"/>
                <a:ea typeface="Gadugi" panose="020B0502040204020203" pitchFamily="34" charset="0"/>
              </a:rPr>
              <a:t>e</a:t>
            </a:r>
            <a:r>
              <a:rPr lang="fr-FR" altLang="fr-FR" sz="1200" b="1" dirty="0">
                <a:ln w="0"/>
                <a:solidFill>
                  <a:schemeClr val="accent1">
                    <a:lumMod val="50000"/>
                  </a:schemeClr>
                </a:solidFill>
                <a:effectLst>
                  <a:outerShdw blurRad="38100" dist="19050" dir="2700000" algn="tl" rotWithShape="0">
                    <a:schemeClr val="dk1">
                      <a:alpha val="40000"/>
                    </a:schemeClr>
                  </a:outerShdw>
                </a:effectLst>
                <a:latin typeface="Gadugi" panose="020B0502040204020203" pitchFamily="34" charset="0"/>
                <a:ea typeface="Gadugi" panose="020B0502040204020203" pitchFamily="34" charset="0"/>
              </a:rPr>
              <a:t> hypothèse : Positions en faveur d’un contrôle fort</a:t>
            </a:r>
          </a:p>
        </p:txBody>
      </p:sp>
      <p:sp>
        <p:nvSpPr>
          <p:cNvPr id="72" name="Rectangle 71">
            <a:extLst>
              <a:ext uri="{FF2B5EF4-FFF2-40B4-BE49-F238E27FC236}">
                <a16:creationId xmlns:a16="http://schemas.microsoft.com/office/drawing/2014/main" id="{17D7C3B2-F75D-44A8-BD47-1B75C7E6E6E1}"/>
              </a:ext>
            </a:extLst>
          </p:cNvPr>
          <p:cNvSpPr/>
          <p:nvPr/>
        </p:nvSpPr>
        <p:spPr>
          <a:xfrm>
            <a:off x="-36527" y="-171330"/>
            <a:ext cx="2101932" cy="61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
        <p:nvSpPr>
          <p:cNvPr id="73" name="Rectangle 72">
            <a:extLst>
              <a:ext uri="{FF2B5EF4-FFF2-40B4-BE49-F238E27FC236}">
                <a16:creationId xmlns:a16="http://schemas.microsoft.com/office/drawing/2014/main" id="{954B0510-21C0-493F-B797-2DCFE599BF69}"/>
              </a:ext>
            </a:extLst>
          </p:cNvPr>
          <p:cNvSpPr/>
          <p:nvPr/>
        </p:nvSpPr>
        <p:spPr>
          <a:xfrm>
            <a:off x="7232885" y="6096938"/>
            <a:ext cx="2755313" cy="249403"/>
          </a:xfrm>
          <a:prstGeom prst="rect">
            <a:avLst/>
          </a:pr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rPr>
              <a:t>Règle d’intégration conjonctive</a:t>
            </a:r>
          </a:p>
        </p:txBody>
      </p:sp>
    </p:spTree>
    <p:extLst>
      <p:ext uri="{BB962C8B-B14F-4D97-AF65-F5344CB8AC3E}">
        <p14:creationId xmlns:p14="http://schemas.microsoft.com/office/powerpoint/2010/main" val="2440266296"/>
      </p:ext>
    </p:extLst>
  </p:cSld>
  <p:clrMapOvr>
    <a:masterClrMapping/>
  </p:clrMapOvr>
  <mc:AlternateContent xmlns:mc="http://schemas.openxmlformats.org/markup-compatibility/2006" xmlns:p14="http://schemas.microsoft.com/office/powerpoint/2010/main">
    <mc:Choice Requires="p14">
      <p:transition spd="slow" p14:dur="2000" advTm="56792"/>
    </mc:Choice>
    <mc:Fallback xmlns="">
      <p:transition spd="slow" advTm="567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1000"/>
                                        <p:tgtEl>
                                          <p:spTgt spid="58"/>
                                        </p:tgtEl>
                                      </p:cBhvr>
                                    </p:animEffect>
                                    <p:anim calcmode="lin" valueType="num">
                                      <p:cBhvr>
                                        <p:cTn id="8" dur="1000" fill="hold"/>
                                        <p:tgtEl>
                                          <p:spTgt spid="58"/>
                                        </p:tgtEl>
                                        <p:attrNameLst>
                                          <p:attrName>ppt_x</p:attrName>
                                        </p:attrNameLst>
                                      </p:cBhvr>
                                      <p:tavLst>
                                        <p:tav tm="0">
                                          <p:val>
                                            <p:strVal val="#ppt_x"/>
                                          </p:val>
                                        </p:tav>
                                        <p:tav tm="100000">
                                          <p:val>
                                            <p:strVal val="#ppt_x"/>
                                          </p:val>
                                        </p:tav>
                                      </p:tavLst>
                                    </p:anim>
                                    <p:anim calcmode="lin" valueType="num">
                                      <p:cBhvr>
                                        <p:cTn id="9" dur="1000" fill="hold"/>
                                        <p:tgtEl>
                                          <p:spTgt spid="58"/>
                                        </p:tgtEl>
                                        <p:attrNameLst>
                                          <p:attrName>ppt_y</p:attrName>
                                        </p:attrNameLst>
                                      </p:cBhvr>
                                      <p:tavLst>
                                        <p:tav tm="0">
                                          <p:val>
                                            <p:strVal val="#ppt_y+.1"/>
                                          </p:val>
                                        </p:tav>
                                        <p:tav tm="100000">
                                          <p:val>
                                            <p:strVal val="#ppt_y"/>
                                          </p:val>
                                        </p:tav>
                                      </p:tavLst>
                                    </p:anim>
                                  </p:childTnLst>
                                </p:cTn>
                              </p:par>
                              <p:par>
                                <p:cTn id="10" presetID="22" presetClass="entr" presetSubtype="4" fill="hold" grpId="0" nodeType="with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down)">
                                      <p:cBhvr>
                                        <p:cTn id="12" dur="500"/>
                                        <p:tgtEl>
                                          <p:spTgt spid="70"/>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wipe(down)">
                                      <p:cBhvr>
                                        <p:cTn id="16" dur="500"/>
                                        <p:tgtEl>
                                          <p:spTgt spid="68"/>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Effect transition="in" filter="wipe(down)">
                                      <p:cBhvr>
                                        <p:cTn id="20"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8" grpId="0" animBg="1"/>
      <p:bldP spid="69" grpId="0" animBg="1"/>
      <p:bldP spid="7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B8841DA3-3D0F-42DD-8258-176E14D0CB62}"/>
              </a:ext>
            </a:extLst>
          </p:cNvPr>
          <p:cNvSpPr/>
          <p:nvPr/>
        </p:nvSpPr>
        <p:spPr>
          <a:xfrm>
            <a:off x="560152" y="1202933"/>
            <a:ext cx="4866537" cy="4088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A672ABAD-719D-416E-A31B-625198B1B866}"/>
              </a:ext>
            </a:extLst>
          </p:cNvPr>
          <p:cNvSpPr/>
          <p:nvPr/>
        </p:nvSpPr>
        <p:spPr>
          <a:xfrm>
            <a:off x="312576" y="1158950"/>
            <a:ext cx="4955278" cy="4066642"/>
          </a:xfrm>
          <a:prstGeom prst="ellipse">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43858" y="-120898"/>
            <a:ext cx="12192000" cy="6941098"/>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20898"/>
            <a:ext cx="12213929"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droit 18">
            <a:extLst>
              <a:ext uri="{FF2B5EF4-FFF2-40B4-BE49-F238E27FC236}">
                <a16:creationId xmlns:a16="http://schemas.microsoft.com/office/drawing/2014/main" id="{9830E598-173A-4258-B36A-91CBBC92E5D5}"/>
              </a:ext>
            </a:extLst>
          </p:cNvPr>
          <p:cNvCxnSpPr>
            <a:cxnSpLocks/>
          </p:cNvCxnSpPr>
          <p:nvPr/>
        </p:nvCxnSpPr>
        <p:spPr>
          <a:xfrm>
            <a:off x="272015" y="1161119"/>
            <a:ext cx="11336216" cy="0"/>
          </a:xfrm>
          <a:prstGeom prst="line">
            <a:avLst/>
          </a:prstGeom>
        </p:spPr>
        <p:style>
          <a:lnRef idx="1">
            <a:schemeClr val="accent4"/>
          </a:lnRef>
          <a:fillRef idx="0">
            <a:schemeClr val="accent4"/>
          </a:fillRef>
          <a:effectRef idx="0">
            <a:schemeClr val="accent4"/>
          </a:effectRef>
          <a:fontRef idx="minor">
            <a:schemeClr val="tx1"/>
          </a:fontRef>
        </p:style>
      </p:cxnSp>
      <p:sp>
        <p:nvSpPr>
          <p:cNvPr id="22" name="Rectangle 21">
            <a:extLst>
              <a:ext uri="{FF2B5EF4-FFF2-40B4-BE49-F238E27FC236}">
                <a16:creationId xmlns:a16="http://schemas.microsoft.com/office/drawing/2014/main" id="{4404729C-CBA0-4FC8-9455-323139E4D93F}"/>
              </a:ext>
            </a:extLst>
          </p:cNvPr>
          <p:cNvSpPr/>
          <p:nvPr/>
        </p:nvSpPr>
        <p:spPr>
          <a:xfrm>
            <a:off x="2016545" y="-186299"/>
            <a:ext cx="1747031" cy="645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637594" y="-153116"/>
            <a:ext cx="1877856"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Méthodologie</a:t>
            </a:r>
          </a:p>
        </p:txBody>
      </p:sp>
      <p:sp>
        <p:nvSpPr>
          <p:cNvPr id="10" name="Rectangle 9">
            <a:extLst>
              <a:ext uri="{FF2B5EF4-FFF2-40B4-BE49-F238E27FC236}">
                <a16:creationId xmlns:a16="http://schemas.microsoft.com/office/drawing/2014/main" id="{FE96E6C7-5E6D-423D-BD84-220D6B74316B}"/>
              </a:ext>
            </a:extLst>
          </p:cNvPr>
          <p:cNvSpPr/>
          <p:nvPr/>
        </p:nvSpPr>
        <p:spPr>
          <a:xfrm>
            <a:off x="1339616" y="1308258"/>
            <a:ext cx="9356889" cy="8022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solidFill>
                <a:schemeClr val="bg1"/>
              </a:solidFill>
              <a:effectLst>
                <a:outerShdw blurRad="50800" dist="38100" dir="2700000" algn="tl" rotWithShape="0">
                  <a:prstClr val="black">
                    <a:alpha val="40000"/>
                  </a:prstClr>
                </a:outerShdw>
              </a:effectLst>
              <a:ea typeface="Gadugi" panose="020B0502040204020203" pitchFamily="34" charset="0"/>
            </a:endParaRPr>
          </a:p>
        </p:txBody>
      </p:sp>
      <p:sp>
        <p:nvSpPr>
          <p:cNvPr id="31" name="Rectangle 30">
            <a:extLst>
              <a:ext uri="{FF2B5EF4-FFF2-40B4-BE49-F238E27FC236}">
                <a16:creationId xmlns:a16="http://schemas.microsoft.com/office/drawing/2014/main" id="{F6BC3EA1-DA68-4FE1-A5B9-14C6BF55967A}"/>
              </a:ext>
            </a:extLst>
          </p:cNvPr>
          <p:cNvSpPr/>
          <p:nvPr/>
        </p:nvSpPr>
        <p:spPr>
          <a:xfrm>
            <a:off x="5515450" y="-169861"/>
            <a:ext cx="1747030" cy="645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Résultats</a:t>
            </a:r>
          </a:p>
        </p:txBody>
      </p:sp>
      <p:sp>
        <p:nvSpPr>
          <p:cNvPr id="33" name="Rectangle 32">
            <a:extLst>
              <a:ext uri="{FF2B5EF4-FFF2-40B4-BE49-F238E27FC236}">
                <a16:creationId xmlns:a16="http://schemas.microsoft.com/office/drawing/2014/main" id="{EB6E7816-55D6-47EB-93C5-C08338455C4D}"/>
              </a:ext>
            </a:extLst>
          </p:cNvPr>
          <p:cNvSpPr/>
          <p:nvPr/>
        </p:nvSpPr>
        <p:spPr>
          <a:xfrm>
            <a:off x="216394" y="682522"/>
            <a:ext cx="9771804" cy="400110"/>
          </a:xfrm>
          <a:prstGeom prst="rect">
            <a:avLst/>
          </a:prstGeom>
        </p:spPr>
        <p:txBody>
          <a:bodyPr wrap="square">
            <a:spAutoFit/>
          </a:bodyPr>
          <a:lstStyle/>
          <a:p>
            <a:pPr marL="82550"/>
            <a:r>
              <a:rPr lang="fr-FR" sz="2000" b="1" dirty="0">
                <a:solidFill>
                  <a:srgbClr val="FFCC00"/>
                </a:solidFill>
              </a:rPr>
              <a:t>Positions des Français en faveur des politiques de </a:t>
            </a:r>
            <a:r>
              <a:rPr lang="fr-FR" sz="2000" b="1" dirty="0">
                <a:solidFill>
                  <a:schemeClr val="bg1"/>
                </a:solidFill>
                <a:effectLst>
                  <a:outerShdw blurRad="38100" dist="38100" dir="2700000" algn="tl">
                    <a:srgbClr val="000000">
                      <a:alpha val="43137"/>
                    </a:srgbClr>
                  </a:outerShdw>
                </a:effectLst>
              </a:rPr>
              <a:t>contrôle fort : </a:t>
            </a:r>
            <a:r>
              <a:rPr lang="fr-FR" sz="2000" b="1" dirty="0">
                <a:solidFill>
                  <a:srgbClr val="FFC000"/>
                </a:solidFill>
                <a:effectLst>
                  <a:outerShdw blurRad="38100" dist="38100" dir="2700000" algn="tl">
                    <a:srgbClr val="000000">
                      <a:alpha val="43137"/>
                    </a:srgbClr>
                  </a:outerShdw>
                </a:effectLst>
              </a:rPr>
              <a:t>alcool, tabac et JHA </a:t>
            </a:r>
          </a:p>
        </p:txBody>
      </p:sp>
      <p:sp>
        <p:nvSpPr>
          <p:cNvPr id="58" name="Rectangle 57">
            <a:extLst>
              <a:ext uri="{FF2B5EF4-FFF2-40B4-BE49-F238E27FC236}">
                <a16:creationId xmlns:a16="http://schemas.microsoft.com/office/drawing/2014/main" id="{C72A1867-3D24-45BA-B627-7ECE9A366362}"/>
              </a:ext>
            </a:extLst>
          </p:cNvPr>
          <p:cNvSpPr/>
          <p:nvPr/>
        </p:nvSpPr>
        <p:spPr>
          <a:xfrm>
            <a:off x="8768873" y="1633341"/>
            <a:ext cx="3006173" cy="4015749"/>
          </a:xfrm>
          <a:prstGeom prst="rect">
            <a:avLst/>
          </a:prstGeom>
          <a:solidFill>
            <a:srgbClr val="3B3838"/>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sz="900" b="1" dirty="0">
              <a:solidFill>
                <a:schemeClr val="tx1"/>
              </a:solidFill>
            </a:endParaRPr>
          </a:p>
          <a:p>
            <a:pPr algn="ctr"/>
            <a:endParaRPr lang="fr-FR" sz="1600" b="1" dirty="0">
              <a:solidFill>
                <a:schemeClr val="bg1"/>
              </a:solidFill>
            </a:endParaRPr>
          </a:p>
          <a:p>
            <a:pPr algn="ctr"/>
            <a:endParaRPr lang="fr-FR" sz="1600" b="1" dirty="0">
              <a:solidFill>
                <a:schemeClr val="bg1"/>
              </a:solidFill>
            </a:endParaRPr>
          </a:p>
          <a:p>
            <a:pPr algn="ctr"/>
            <a:endParaRPr lang="fr-FR" sz="1600" b="1" dirty="0">
              <a:solidFill>
                <a:schemeClr val="bg1"/>
              </a:solidFill>
            </a:endParaRPr>
          </a:p>
          <a:p>
            <a:pPr algn="ctr"/>
            <a:r>
              <a:rPr lang="fr-FR" b="1" dirty="0">
                <a:solidFill>
                  <a:schemeClr val="bg1"/>
                </a:solidFill>
              </a:rPr>
              <a:t>Groupe 7- Sanctionnistes sévères</a:t>
            </a:r>
          </a:p>
          <a:p>
            <a:pPr algn="ctr"/>
            <a:r>
              <a:rPr lang="fr-FR" dirty="0">
                <a:solidFill>
                  <a:schemeClr val="bg1"/>
                </a:solidFill>
              </a:rPr>
              <a:t>N = 96 profils (9 %)</a:t>
            </a:r>
          </a:p>
          <a:p>
            <a:pPr marL="449263" indent="-260350" algn="ctr"/>
            <a:endParaRPr lang="fr-FR" sz="800" dirty="0">
              <a:solidFill>
                <a:schemeClr val="bg1"/>
              </a:solidFill>
            </a:endParaRPr>
          </a:p>
          <a:p>
            <a:pPr algn="ctr">
              <a:buClr>
                <a:schemeClr val="accent1">
                  <a:lumMod val="75000"/>
                </a:schemeClr>
              </a:buClr>
            </a:pPr>
            <a:r>
              <a:rPr lang="fr-FR" sz="1600" dirty="0">
                <a:solidFill>
                  <a:schemeClr val="bg1"/>
                </a:solidFill>
              </a:rPr>
              <a:t>Hommes : 6%  Femmes : 11%</a:t>
            </a:r>
          </a:p>
          <a:p>
            <a:pPr marL="187325" indent="-187325">
              <a:buClr>
                <a:schemeClr val="accent1">
                  <a:lumMod val="75000"/>
                </a:schemeClr>
              </a:buClr>
              <a:buFont typeface="Arial" panose="020B0604020202020204" pitchFamily="34" charset="0"/>
              <a:buChar char="•"/>
            </a:pPr>
            <a:endParaRPr lang="fr-FR" sz="800" dirty="0">
              <a:solidFill>
                <a:schemeClr val="bg1"/>
              </a:solidFill>
            </a:endParaRPr>
          </a:p>
          <a:p>
            <a:pPr marL="177800">
              <a:buClr>
                <a:srgbClr val="FFC000"/>
              </a:buClr>
            </a:pPr>
            <a:endParaRPr lang="fr-FR" dirty="0">
              <a:effectLst>
                <a:outerShdw blurRad="38100" dist="38100" dir="2700000" algn="tl">
                  <a:srgbClr val="000000">
                    <a:alpha val="43137"/>
                  </a:srgbClr>
                </a:outerShdw>
              </a:effectLst>
            </a:endParaRPr>
          </a:p>
          <a:p>
            <a:pPr marL="177800" algn="ctr">
              <a:buClr>
                <a:srgbClr val="FFC000"/>
              </a:buClr>
            </a:pPr>
            <a:r>
              <a:rPr lang="fr-FR" dirty="0">
                <a:effectLst>
                  <a:outerShdw blurRad="38100" dist="38100" dir="2700000" algn="tl">
                    <a:srgbClr val="000000">
                      <a:alpha val="43137"/>
                    </a:srgbClr>
                  </a:outerShdw>
                </a:effectLst>
              </a:rPr>
              <a:t>Très hauts niveaux d’acceptabilité pour les sanctions sévères, principalement pour l’alcool</a:t>
            </a:r>
            <a:endParaRPr lang="fr-FR" dirty="0">
              <a:solidFill>
                <a:schemeClr val="bg1"/>
              </a:solidFill>
            </a:endParaRPr>
          </a:p>
          <a:p>
            <a:pPr marL="285750" indent="-285750">
              <a:buClr>
                <a:srgbClr val="FFC000"/>
              </a:buClr>
              <a:buFont typeface="Arial" panose="020B0604020202020204" pitchFamily="34" charset="0"/>
              <a:buChar char="•"/>
            </a:pPr>
            <a:endParaRPr lang="fr-FR" sz="1600" dirty="0">
              <a:solidFill>
                <a:schemeClr val="tx1"/>
              </a:solidFill>
            </a:endParaRPr>
          </a:p>
          <a:p>
            <a:pPr algn="ctr"/>
            <a:endParaRPr lang="fr-FR"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a:p>
            <a:pPr algn="ctr"/>
            <a:endParaRPr lang="fr-FR" b="1" dirty="0">
              <a:solidFill>
                <a:schemeClr val="tx1"/>
              </a:solidFill>
            </a:endParaRPr>
          </a:p>
        </p:txBody>
      </p:sp>
      <p:sp>
        <p:nvSpPr>
          <p:cNvPr id="49" name="Ellipse 48">
            <a:extLst>
              <a:ext uri="{FF2B5EF4-FFF2-40B4-BE49-F238E27FC236}">
                <a16:creationId xmlns:a16="http://schemas.microsoft.com/office/drawing/2014/main" id="{136091ED-CA12-45FE-A540-F1805C7BE010}"/>
              </a:ext>
            </a:extLst>
          </p:cNvPr>
          <p:cNvSpPr/>
          <p:nvPr/>
        </p:nvSpPr>
        <p:spPr>
          <a:xfrm>
            <a:off x="244663" y="1466654"/>
            <a:ext cx="2652272" cy="3350309"/>
          </a:xfrm>
          <a:prstGeom prst="ellipse">
            <a:avLst/>
          </a:prstGeom>
          <a:solidFill>
            <a:schemeClr val="bg1"/>
          </a:solidFill>
          <a:ln>
            <a:solidFill>
              <a:srgbClr val="F96327"/>
            </a:solidFill>
          </a:ln>
          <a:effectLst>
            <a:outerShdw blurRad="50800" dist="38100" algn="l" rotWithShape="0">
              <a:schemeClr val="accent5">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0" name="Groupe 49">
            <a:extLst>
              <a:ext uri="{FF2B5EF4-FFF2-40B4-BE49-F238E27FC236}">
                <a16:creationId xmlns:a16="http://schemas.microsoft.com/office/drawing/2014/main" id="{D1BAC4F3-806B-4064-9C9D-03BDAC0A6457}"/>
              </a:ext>
            </a:extLst>
          </p:cNvPr>
          <p:cNvGrpSpPr/>
          <p:nvPr/>
        </p:nvGrpSpPr>
        <p:grpSpPr>
          <a:xfrm>
            <a:off x="800446" y="1734117"/>
            <a:ext cx="1493324" cy="1321875"/>
            <a:chOff x="8892649" y="541416"/>
            <a:chExt cx="1570004" cy="1334795"/>
          </a:xfrm>
          <a:solidFill>
            <a:srgbClr val="0070C0"/>
          </a:solidFill>
          <a:scene3d>
            <a:camera prst="orthographicFront"/>
            <a:lightRig rig="flat" dir="t"/>
          </a:scene3d>
        </p:grpSpPr>
        <p:sp>
          <p:nvSpPr>
            <p:cNvPr id="51" name="Hexagone 4">
              <a:extLst>
                <a:ext uri="{FF2B5EF4-FFF2-40B4-BE49-F238E27FC236}">
                  <a16:creationId xmlns:a16="http://schemas.microsoft.com/office/drawing/2014/main" id="{9A2A0767-1D73-4812-8081-6FA5CDF83810}"/>
                </a:ext>
              </a:extLst>
            </p:cNvPr>
            <p:cNvSpPr txBox="1"/>
            <p:nvPr/>
          </p:nvSpPr>
          <p:spPr>
            <a:xfrm>
              <a:off x="9154316" y="763882"/>
              <a:ext cx="1046670" cy="889863"/>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fr-FR" sz="1600" b="1" dirty="0">
                  <a:solidFill>
                    <a:schemeClr val="bg1"/>
                  </a:solidFill>
                </a:rPr>
                <a:t>Groupe 5</a:t>
              </a:r>
            </a:p>
            <a:p>
              <a:pPr marL="0" lvl="0" indent="0" algn="ctr" defTabSz="444500">
                <a:lnSpc>
                  <a:spcPct val="90000"/>
                </a:lnSpc>
                <a:spcBef>
                  <a:spcPct val="0"/>
                </a:spcBef>
                <a:spcAft>
                  <a:spcPct val="35000"/>
                </a:spcAft>
                <a:buNone/>
              </a:pPr>
              <a:r>
                <a:rPr lang="fr-FR" sz="1600" b="1" dirty="0">
                  <a:solidFill>
                    <a:schemeClr val="bg1"/>
                  </a:solidFill>
                </a:rPr>
                <a:t>Règlement. forts</a:t>
              </a:r>
            </a:p>
          </p:txBody>
        </p:sp>
        <p:sp>
          <p:nvSpPr>
            <p:cNvPr id="55" name="Hexagone 54">
              <a:extLst>
                <a:ext uri="{FF2B5EF4-FFF2-40B4-BE49-F238E27FC236}">
                  <a16:creationId xmlns:a16="http://schemas.microsoft.com/office/drawing/2014/main" id="{809D2678-AA14-4195-8E1C-8A09EB963F11}"/>
                </a:ext>
              </a:extLst>
            </p:cNvPr>
            <p:cNvSpPr/>
            <p:nvPr/>
          </p:nvSpPr>
          <p:spPr>
            <a:xfrm rot="5400000">
              <a:off x="9010253" y="423812"/>
              <a:ext cx="1334795" cy="1570004"/>
            </a:xfrm>
            <a:prstGeom prst="hexagon">
              <a:avLst>
                <a:gd name="adj" fmla="val 25000"/>
                <a:gd name="vf" fmla="val 115470"/>
              </a:avLst>
            </a:prstGeom>
            <a:grp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sp>
      </p:grpSp>
      <p:grpSp>
        <p:nvGrpSpPr>
          <p:cNvPr id="56" name="Groupe 55">
            <a:extLst>
              <a:ext uri="{FF2B5EF4-FFF2-40B4-BE49-F238E27FC236}">
                <a16:creationId xmlns:a16="http://schemas.microsoft.com/office/drawing/2014/main" id="{10611B1B-7C5C-4605-A194-D0118D0757B6}"/>
              </a:ext>
            </a:extLst>
          </p:cNvPr>
          <p:cNvGrpSpPr/>
          <p:nvPr/>
        </p:nvGrpSpPr>
        <p:grpSpPr>
          <a:xfrm>
            <a:off x="867858" y="3194516"/>
            <a:ext cx="1606532" cy="1184252"/>
            <a:chOff x="4660882" y="2300535"/>
            <a:chExt cx="1618474" cy="1303722"/>
          </a:xfrm>
          <a:solidFill>
            <a:schemeClr val="bg2">
              <a:lumMod val="25000"/>
            </a:schemeClr>
          </a:solidFill>
          <a:scene3d>
            <a:camera prst="orthographicFront"/>
            <a:lightRig rig="flat" dir="t"/>
          </a:scene3d>
        </p:grpSpPr>
        <p:sp>
          <p:nvSpPr>
            <p:cNvPr id="57" name="Hexagone 56">
              <a:extLst>
                <a:ext uri="{FF2B5EF4-FFF2-40B4-BE49-F238E27FC236}">
                  <a16:creationId xmlns:a16="http://schemas.microsoft.com/office/drawing/2014/main" id="{0444332A-5B50-4EF8-BC08-4A3E7797E6E7}"/>
                </a:ext>
              </a:extLst>
            </p:cNvPr>
            <p:cNvSpPr/>
            <p:nvPr/>
          </p:nvSpPr>
          <p:spPr>
            <a:xfrm rot="5400000">
              <a:off x="4818258" y="2143159"/>
              <a:ext cx="1303722" cy="1618474"/>
            </a:xfrm>
            <a:prstGeom prst="hexagon">
              <a:avLst>
                <a:gd name="adj" fmla="val 25000"/>
                <a:gd name="vf" fmla="val 115470"/>
              </a:avLst>
            </a:prstGeom>
            <a:grp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a:lstStyle/>
            <a:p>
              <a:endParaRPr lang="fr-FR"/>
            </a:p>
          </p:txBody>
        </p:sp>
        <p:sp>
          <p:nvSpPr>
            <p:cNvPr id="63" name="Hexagone 4">
              <a:extLst>
                <a:ext uri="{FF2B5EF4-FFF2-40B4-BE49-F238E27FC236}">
                  <a16:creationId xmlns:a16="http://schemas.microsoft.com/office/drawing/2014/main" id="{EF5A1D24-EC26-4DC1-AE56-16BD1D7BBC55}"/>
                </a:ext>
              </a:extLst>
            </p:cNvPr>
            <p:cNvSpPr txBox="1"/>
            <p:nvPr/>
          </p:nvSpPr>
          <p:spPr>
            <a:xfrm>
              <a:off x="4764632" y="2630115"/>
              <a:ext cx="1301889" cy="712148"/>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38100" tIns="38100" rIns="38100" bIns="38100" numCol="1" spcCol="1270" anchor="ctr" anchorCtr="0">
              <a:noAutofit/>
            </a:bodyPr>
            <a:lstStyle/>
            <a:p>
              <a:pPr lvl="0" indent="0" algn="ctr" defTabSz="444500">
                <a:lnSpc>
                  <a:spcPct val="90000"/>
                </a:lnSpc>
                <a:spcBef>
                  <a:spcPct val="0"/>
                </a:spcBef>
                <a:spcAft>
                  <a:spcPct val="35000"/>
                </a:spcAft>
                <a:buNone/>
              </a:pPr>
              <a:r>
                <a:rPr lang="fr-FR" sz="1600" b="1" dirty="0">
                  <a:solidFill>
                    <a:schemeClr val="bg1"/>
                  </a:solidFill>
                </a:rPr>
                <a:t>Groupe 7</a:t>
              </a:r>
            </a:p>
            <a:p>
              <a:pPr lvl="0" indent="0" algn="ctr" defTabSz="444500">
                <a:lnSpc>
                  <a:spcPct val="90000"/>
                </a:lnSpc>
                <a:spcBef>
                  <a:spcPct val="0"/>
                </a:spcBef>
                <a:spcAft>
                  <a:spcPct val="35000"/>
                </a:spcAft>
                <a:buNone/>
              </a:pPr>
              <a:r>
                <a:rPr lang="fr-FR" sz="1600" b="1" dirty="0">
                  <a:solidFill>
                    <a:schemeClr val="bg1"/>
                  </a:solidFill>
                </a:rPr>
                <a:t>Sanction. sévères</a:t>
              </a:r>
            </a:p>
          </p:txBody>
        </p:sp>
      </p:grpSp>
      <p:sp>
        <p:nvSpPr>
          <p:cNvPr id="68" name="Ellipse 67">
            <a:extLst>
              <a:ext uri="{FF2B5EF4-FFF2-40B4-BE49-F238E27FC236}">
                <a16:creationId xmlns:a16="http://schemas.microsoft.com/office/drawing/2014/main" id="{DC5092E0-C41D-441D-BF4A-541B77EE939A}"/>
              </a:ext>
            </a:extLst>
          </p:cNvPr>
          <p:cNvSpPr/>
          <p:nvPr/>
        </p:nvSpPr>
        <p:spPr>
          <a:xfrm>
            <a:off x="5103684" y="2134137"/>
            <a:ext cx="464165" cy="23946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Ellipse 69">
            <a:extLst>
              <a:ext uri="{FF2B5EF4-FFF2-40B4-BE49-F238E27FC236}">
                <a16:creationId xmlns:a16="http://schemas.microsoft.com/office/drawing/2014/main" id="{46A7519A-874A-4455-8EAF-1091FC4E962E}"/>
              </a:ext>
            </a:extLst>
          </p:cNvPr>
          <p:cNvSpPr/>
          <p:nvPr/>
        </p:nvSpPr>
        <p:spPr>
          <a:xfrm>
            <a:off x="7447993" y="2486753"/>
            <a:ext cx="464165" cy="23946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0" name="Image 39">
            <a:extLst>
              <a:ext uri="{FF2B5EF4-FFF2-40B4-BE49-F238E27FC236}">
                <a16:creationId xmlns:a16="http://schemas.microsoft.com/office/drawing/2014/main" id="{F146A993-18EC-49FB-87DB-38F5BC7BCD44}"/>
              </a:ext>
            </a:extLst>
          </p:cNvPr>
          <p:cNvPicPr/>
          <p:nvPr/>
        </p:nvPicPr>
        <p:blipFill>
          <a:blip r:embed="rId6"/>
          <a:stretch>
            <a:fillRect/>
          </a:stretch>
        </p:blipFill>
        <p:spPr>
          <a:xfrm>
            <a:off x="3238240" y="1697274"/>
            <a:ext cx="5233670" cy="3881587"/>
          </a:xfrm>
          <a:prstGeom prst="rect">
            <a:avLst/>
          </a:prstGeom>
        </p:spPr>
      </p:pic>
      <p:cxnSp>
        <p:nvCxnSpPr>
          <p:cNvPr id="67" name="Connecteur droit 66">
            <a:extLst>
              <a:ext uri="{FF2B5EF4-FFF2-40B4-BE49-F238E27FC236}">
                <a16:creationId xmlns:a16="http://schemas.microsoft.com/office/drawing/2014/main" id="{72394122-40AE-4351-8BCA-CDDA9CE8B1A8}"/>
              </a:ext>
            </a:extLst>
          </p:cNvPr>
          <p:cNvCxnSpPr>
            <a:cxnSpLocks/>
          </p:cNvCxnSpPr>
          <p:nvPr/>
        </p:nvCxnSpPr>
        <p:spPr>
          <a:xfrm>
            <a:off x="8214726" y="4782968"/>
            <a:ext cx="277568" cy="1244742"/>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6" name="Connecteur droit 65">
            <a:extLst>
              <a:ext uri="{FF2B5EF4-FFF2-40B4-BE49-F238E27FC236}">
                <a16:creationId xmlns:a16="http://schemas.microsoft.com/office/drawing/2014/main" id="{A39011F5-275E-402C-92D8-659C867588D9}"/>
              </a:ext>
            </a:extLst>
          </p:cNvPr>
          <p:cNvCxnSpPr>
            <a:cxnSpLocks/>
          </p:cNvCxnSpPr>
          <p:nvPr/>
        </p:nvCxnSpPr>
        <p:spPr>
          <a:xfrm>
            <a:off x="2308861" y="3766782"/>
            <a:ext cx="111091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CF5D56B6-1BD9-4014-AAC4-787F8DAD69EE}"/>
              </a:ext>
            </a:extLst>
          </p:cNvPr>
          <p:cNvSpPr/>
          <p:nvPr/>
        </p:nvSpPr>
        <p:spPr>
          <a:xfrm>
            <a:off x="3912690" y="1185873"/>
            <a:ext cx="4302036" cy="367171"/>
          </a:xfrm>
          <a:prstGeom prst="rect">
            <a:avLst/>
          </a:prstGeom>
          <a:solidFill>
            <a:schemeClr val="accent4">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fr-FR" altLang="fr-FR" sz="1200" b="1" dirty="0">
                <a:ln w="0"/>
                <a:solidFill>
                  <a:schemeClr val="accent1">
                    <a:lumMod val="50000"/>
                  </a:schemeClr>
                </a:solidFill>
                <a:effectLst>
                  <a:outerShdw blurRad="38100" dist="19050" dir="2700000" algn="tl" rotWithShape="0">
                    <a:schemeClr val="dk1">
                      <a:alpha val="40000"/>
                    </a:schemeClr>
                  </a:outerShdw>
                </a:effectLst>
                <a:latin typeface="Gadugi" panose="020B0502040204020203" pitchFamily="34" charset="0"/>
                <a:ea typeface="Gadugi" panose="020B0502040204020203" pitchFamily="34" charset="0"/>
              </a:rPr>
              <a:t>4e hypothèse : Positions favorables exclusivement à des sanctions sévères</a:t>
            </a:r>
          </a:p>
        </p:txBody>
      </p:sp>
      <p:sp>
        <p:nvSpPr>
          <p:cNvPr id="59" name="Rectangle 58">
            <a:extLst>
              <a:ext uri="{FF2B5EF4-FFF2-40B4-BE49-F238E27FC236}">
                <a16:creationId xmlns:a16="http://schemas.microsoft.com/office/drawing/2014/main" id="{37E49FC2-4D2D-4E0B-9B09-F636590F0E12}"/>
              </a:ext>
            </a:extLst>
          </p:cNvPr>
          <p:cNvSpPr/>
          <p:nvPr/>
        </p:nvSpPr>
        <p:spPr>
          <a:xfrm>
            <a:off x="-36527" y="-171330"/>
            <a:ext cx="2101932" cy="62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
        <p:nvSpPr>
          <p:cNvPr id="29" name="Ellipse 28">
            <a:extLst>
              <a:ext uri="{FF2B5EF4-FFF2-40B4-BE49-F238E27FC236}">
                <a16:creationId xmlns:a16="http://schemas.microsoft.com/office/drawing/2014/main" id="{DBB6CA17-376D-4A85-99A6-6B5B827F027D}"/>
              </a:ext>
            </a:extLst>
          </p:cNvPr>
          <p:cNvSpPr/>
          <p:nvPr/>
        </p:nvSpPr>
        <p:spPr>
          <a:xfrm>
            <a:off x="5283884" y="1975030"/>
            <a:ext cx="463092" cy="46367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Rectangle 60">
            <a:extLst>
              <a:ext uri="{FF2B5EF4-FFF2-40B4-BE49-F238E27FC236}">
                <a16:creationId xmlns:a16="http://schemas.microsoft.com/office/drawing/2014/main" id="{11C02B34-7F53-47DE-81AD-C9E489001720}"/>
              </a:ext>
            </a:extLst>
          </p:cNvPr>
          <p:cNvSpPr/>
          <p:nvPr/>
        </p:nvSpPr>
        <p:spPr>
          <a:xfrm>
            <a:off x="7124861" y="6015140"/>
            <a:ext cx="2863337" cy="298036"/>
          </a:xfrm>
          <a:prstGeom prst="rect">
            <a:avLst/>
          </a:pr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rPr>
              <a:t>Règle d’intégration disjonctive</a:t>
            </a:r>
          </a:p>
        </p:txBody>
      </p:sp>
    </p:spTree>
    <p:extLst>
      <p:ext uri="{BB962C8B-B14F-4D97-AF65-F5344CB8AC3E}">
        <p14:creationId xmlns:p14="http://schemas.microsoft.com/office/powerpoint/2010/main" val="3602126941"/>
      </p:ext>
    </p:extLst>
  </p:cSld>
  <p:clrMapOvr>
    <a:masterClrMapping/>
  </p:clrMapOvr>
  <mc:AlternateContent xmlns:mc="http://schemas.openxmlformats.org/markup-compatibility/2006" xmlns:p14="http://schemas.microsoft.com/office/powerpoint/2010/main">
    <mc:Choice Requires="p14">
      <p:transition spd="slow" p14:dur="2000" advTm="56792"/>
    </mc:Choice>
    <mc:Fallback xmlns="">
      <p:transition spd="slow" advTm="567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1000"/>
                                        <p:tgtEl>
                                          <p:spTgt spid="58"/>
                                        </p:tgtEl>
                                      </p:cBhvr>
                                    </p:animEffect>
                                    <p:anim calcmode="lin" valueType="num">
                                      <p:cBhvr>
                                        <p:cTn id="8" dur="1000" fill="hold"/>
                                        <p:tgtEl>
                                          <p:spTgt spid="58"/>
                                        </p:tgtEl>
                                        <p:attrNameLst>
                                          <p:attrName>ppt_x</p:attrName>
                                        </p:attrNameLst>
                                      </p:cBhvr>
                                      <p:tavLst>
                                        <p:tav tm="0">
                                          <p:val>
                                            <p:strVal val="#ppt_x"/>
                                          </p:val>
                                        </p:tav>
                                        <p:tav tm="100000">
                                          <p:val>
                                            <p:strVal val="#ppt_x"/>
                                          </p:val>
                                        </p:tav>
                                      </p:tavLst>
                                    </p:anim>
                                    <p:anim calcmode="lin" valueType="num">
                                      <p:cBhvr>
                                        <p:cTn id="9" dur="1000" fill="hold"/>
                                        <p:tgtEl>
                                          <p:spTgt spid="5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wipe(down)">
                                      <p:cBhvr>
                                        <p:cTn id="13" dur="500"/>
                                        <p:tgtEl>
                                          <p:spTgt spid="68"/>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wipe(down)">
                                      <p:cBhvr>
                                        <p:cTn id="17" dur="500"/>
                                        <p:tgtEl>
                                          <p:spTgt spid="70"/>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heel(1)">
                                      <p:cBhvr>
                                        <p:cTn id="22"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8" grpId="0" animBg="1"/>
      <p:bldP spid="70" grpId="0" animBg="1"/>
      <p:bldP spid="2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B8841DA3-3D0F-42DD-8258-176E14D0CB62}"/>
              </a:ext>
            </a:extLst>
          </p:cNvPr>
          <p:cNvSpPr/>
          <p:nvPr/>
        </p:nvSpPr>
        <p:spPr>
          <a:xfrm>
            <a:off x="560152" y="1202933"/>
            <a:ext cx="4866537" cy="4088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A672ABAD-719D-416E-A31B-625198B1B866}"/>
              </a:ext>
            </a:extLst>
          </p:cNvPr>
          <p:cNvSpPr/>
          <p:nvPr/>
        </p:nvSpPr>
        <p:spPr>
          <a:xfrm>
            <a:off x="312576" y="1158950"/>
            <a:ext cx="4955278" cy="4066642"/>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34790" y="-108940"/>
            <a:ext cx="12261580" cy="6972919"/>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36563"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20898"/>
            <a:ext cx="12261580"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4404729C-CBA0-4FC8-9455-323139E4D93F}"/>
              </a:ext>
            </a:extLst>
          </p:cNvPr>
          <p:cNvSpPr/>
          <p:nvPr/>
        </p:nvSpPr>
        <p:spPr>
          <a:xfrm>
            <a:off x="2065405" y="-203076"/>
            <a:ext cx="1855666" cy="645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854892" y="-153116"/>
            <a:ext cx="2101931"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Méthodologie</a:t>
            </a:r>
          </a:p>
        </p:txBody>
      </p:sp>
      <p:sp>
        <p:nvSpPr>
          <p:cNvPr id="10" name="Rectangle 9">
            <a:extLst>
              <a:ext uri="{FF2B5EF4-FFF2-40B4-BE49-F238E27FC236}">
                <a16:creationId xmlns:a16="http://schemas.microsoft.com/office/drawing/2014/main" id="{FE96E6C7-5E6D-423D-BD84-220D6B74316B}"/>
              </a:ext>
            </a:extLst>
          </p:cNvPr>
          <p:cNvSpPr/>
          <p:nvPr/>
        </p:nvSpPr>
        <p:spPr>
          <a:xfrm>
            <a:off x="1339616" y="1308258"/>
            <a:ext cx="9356889" cy="8022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solidFill>
                <a:schemeClr val="bg1"/>
              </a:solidFill>
              <a:effectLst>
                <a:outerShdw blurRad="50800" dist="38100" dir="2700000" algn="tl" rotWithShape="0">
                  <a:prstClr val="black">
                    <a:alpha val="40000"/>
                  </a:prstClr>
                </a:outerShdw>
              </a:effectLst>
              <a:ea typeface="Gadugi" panose="020B0502040204020203" pitchFamily="34" charset="0"/>
            </a:endParaRPr>
          </a:p>
        </p:txBody>
      </p:sp>
      <p:sp>
        <p:nvSpPr>
          <p:cNvPr id="31" name="Rectangle 30">
            <a:extLst>
              <a:ext uri="{FF2B5EF4-FFF2-40B4-BE49-F238E27FC236}">
                <a16:creationId xmlns:a16="http://schemas.microsoft.com/office/drawing/2014/main" id="{F6BC3EA1-DA68-4FE1-A5B9-14C6BF55967A}"/>
              </a:ext>
            </a:extLst>
          </p:cNvPr>
          <p:cNvSpPr/>
          <p:nvPr/>
        </p:nvSpPr>
        <p:spPr>
          <a:xfrm>
            <a:off x="5944159" y="-154785"/>
            <a:ext cx="2028073"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Résultats</a:t>
            </a:r>
          </a:p>
        </p:txBody>
      </p:sp>
      <p:sp>
        <p:nvSpPr>
          <p:cNvPr id="33" name="Rectangle 32">
            <a:extLst>
              <a:ext uri="{FF2B5EF4-FFF2-40B4-BE49-F238E27FC236}">
                <a16:creationId xmlns:a16="http://schemas.microsoft.com/office/drawing/2014/main" id="{EB6E7816-55D6-47EB-93C5-C08338455C4D}"/>
              </a:ext>
            </a:extLst>
          </p:cNvPr>
          <p:cNvSpPr/>
          <p:nvPr/>
        </p:nvSpPr>
        <p:spPr>
          <a:xfrm>
            <a:off x="21929" y="624044"/>
            <a:ext cx="9988198" cy="400110"/>
          </a:xfrm>
          <a:prstGeom prst="rect">
            <a:avLst/>
          </a:prstGeom>
        </p:spPr>
        <p:txBody>
          <a:bodyPr wrap="square">
            <a:spAutoFit/>
          </a:bodyPr>
          <a:lstStyle/>
          <a:p>
            <a:pPr marL="82550"/>
            <a:r>
              <a:rPr lang="fr-FR" sz="2000" b="1" dirty="0">
                <a:solidFill>
                  <a:srgbClr val="FFCC00"/>
                </a:solidFill>
              </a:rPr>
              <a:t>Les positions des Français </a:t>
            </a:r>
            <a:r>
              <a:rPr lang="fr-FR" sz="2000" b="1" u="sng" dirty="0">
                <a:solidFill>
                  <a:schemeClr val="bg1"/>
                </a:solidFill>
                <a:effectLst>
                  <a:outerShdw blurRad="38100" dist="38100" dir="2700000" algn="tl">
                    <a:srgbClr val="000000">
                      <a:alpha val="43137"/>
                    </a:srgbClr>
                  </a:outerShdw>
                </a:effectLst>
              </a:rPr>
              <a:t>ayant des positions systématiques </a:t>
            </a:r>
            <a:r>
              <a:rPr lang="fr-FR" sz="2000" b="1" dirty="0">
                <a:solidFill>
                  <a:srgbClr val="FFCC00"/>
                </a:solidFill>
              </a:rPr>
              <a:t>: alcool, tabac et JHA</a:t>
            </a:r>
          </a:p>
        </p:txBody>
      </p:sp>
      <p:grpSp>
        <p:nvGrpSpPr>
          <p:cNvPr id="29" name="Groupe 28">
            <a:extLst>
              <a:ext uri="{FF2B5EF4-FFF2-40B4-BE49-F238E27FC236}">
                <a16:creationId xmlns:a16="http://schemas.microsoft.com/office/drawing/2014/main" id="{C2AB7902-5261-4237-808A-A53B5C83E653}"/>
              </a:ext>
            </a:extLst>
          </p:cNvPr>
          <p:cNvGrpSpPr/>
          <p:nvPr/>
        </p:nvGrpSpPr>
        <p:grpSpPr>
          <a:xfrm>
            <a:off x="10664463" y="342731"/>
            <a:ext cx="1356413" cy="926224"/>
            <a:chOff x="1036993" y="483095"/>
            <a:chExt cx="1625467" cy="1327630"/>
          </a:xfrm>
          <a:solidFill>
            <a:schemeClr val="accent2">
              <a:lumMod val="40000"/>
              <a:lumOff val="60000"/>
            </a:schemeClr>
          </a:solidFill>
          <a:scene3d>
            <a:camera prst="orthographicFront"/>
            <a:lightRig rig="flat" dir="t"/>
          </a:scene3d>
        </p:grpSpPr>
        <p:sp>
          <p:nvSpPr>
            <p:cNvPr id="32" name="Hexagone 31">
              <a:extLst>
                <a:ext uri="{FF2B5EF4-FFF2-40B4-BE49-F238E27FC236}">
                  <a16:creationId xmlns:a16="http://schemas.microsoft.com/office/drawing/2014/main" id="{28002AA9-450F-416D-BF5A-59CCA471BB63}"/>
                </a:ext>
              </a:extLst>
            </p:cNvPr>
            <p:cNvSpPr/>
            <p:nvPr/>
          </p:nvSpPr>
          <p:spPr>
            <a:xfrm rot="5400000">
              <a:off x="1185912" y="334176"/>
              <a:ext cx="1327630" cy="1625467"/>
            </a:xfrm>
            <a:prstGeom prst="hexagon">
              <a:avLst>
                <a:gd name="adj" fmla="val 25000"/>
                <a:gd name="vf" fmla="val 115470"/>
              </a:avLst>
            </a:prstGeom>
            <a:solidFill>
              <a:srgbClr val="FF0000"/>
            </a:solidFill>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34" name="Hexagone 4">
              <a:extLst>
                <a:ext uri="{FF2B5EF4-FFF2-40B4-BE49-F238E27FC236}">
                  <a16:creationId xmlns:a16="http://schemas.microsoft.com/office/drawing/2014/main" id="{0C9473BE-DB82-487B-9D82-974140056141}"/>
                </a:ext>
              </a:extLst>
            </p:cNvPr>
            <p:cNvSpPr txBox="1"/>
            <p:nvPr/>
          </p:nvSpPr>
          <p:spPr>
            <a:xfrm>
              <a:off x="1375915" y="704829"/>
              <a:ext cx="1060760" cy="768293"/>
            </a:xfrm>
            <a:prstGeom prst="rect">
              <a:avLst/>
            </a:prstGeom>
            <a:solidFill>
              <a:srgbClr val="FF0000"/>
            </a:solidFill>
            <a:sp3d/>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r-FR" sz="1200" b="1" kern="1200" dirty="0">
                  <a:solidFill>
                    <a:schemeClr val="tx1"/>
                  </a:solidFill>
                </a:rPr>
                <a:t>Groupe 1  </a:t>
              </a:r>
            </a:p>
            <a:p>
              <a:pPr marL="0" lvl="0" indent="0" algn="ctr" defTabSz="466725">
                <a:lnSpc>
                  <a:spcPct val="90000"/>
                </a:lnSpc>
                <a:spcBef>
                  <a:spcPct val="0"/>
                </a:spcBef>
                <a:spcAft>
                  <a:spcPct val="35000"/>
                </a:spcAft>
                <a:buNone/>
              </a:pPr>
              <a:r>
                <a:rPr lang="fr-FR" sz="1200" b="1" kern="1200" dirty="0">
                  <a:solidFill>
                    <a:schemeClr val="tx1"/>
                  </a:solidFill>
                </a:rPr>
                <a:t>Jamais favorables</a:t>
              </a:r>
              <a:r>
                <a:rPr lang="fr-FR" sz="1600" b="1" kern="1200" dirty="0">
                  <a:solidFill>
                    <a:schemeClr val="tx1"/>
                  </a:solidFill>
                </a:rPr>
                <a:t> </a:t>
              </a:r>
            </a:p>
          </p:txBody>
        </p:sp>
      </p:grpSp>
      <p:pic>
        <p:nvPicPr>
          <p:cNvPr id="35" name="Image 34">
            <a:extLst>
              <a:ext uri="{FF2B5EF4-FFF2-40B4-BE49-F238E27FC236}">
                <a16:creationId xmlns:a16="http://schemas.microsoft.com/office/drawing/2014/main" id="{F90823B4-612F-4E3A-801A-1DCACFBF6963}"/>
              </a:ext>
            </a:extLst>
          </p:cNvPr>
          <p:cNvPicPr/>
          <p:nvPr/>
        </p:nvPicPr>
        <p:blipFill>
          <a:blip r:embed="rId5" cstate="print"/>
          <a:stretch>
            <a:fillRect/>
          </a:stretch>
        </p:blipFill>
        <p:spPr>
          <a:xfrm>
            <a:off x="6479055" y="1515687"/>
            <a:ext cx="5261305" cy="4348164"/>
          </a:xfrm>
          <a:prstGeom prst="rect">
            <a:avLst/>
          </a:prstGeom>
          <a:noFill/>
          <a:ln>
            <a:noFill/>
          </a:ln>
        </p:spPr>
      </p:pic>
      <p:sp>
        <p:nvSpPr>
          <p:cNvPr id="38" name="Ellipse 37">
            <a:extLst>
              <a:ext uri="{FF2B5EF4-FFF2-40B4-BE49-F238E27FC236}">
                <a16:creationId xmlns:a16="http://schemas.microsoft.com/office/drawing/2014/main" id="{8CAD7B2E-D2D5-48C5-A323-B72D96C6D1F6}"/>
              </a:ext>
            </a:extLst>
          </p:cNvPr>
          <p:cNvSpPr/>
          <p:nvPr/>
        </p:nvSpPr>
        <p:spPr>
          <a:xfrm>
            <a:off x="10941588" y="3628615"/>
            <a:ext cx="446236" cy="3763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Ellipse 38">
            <a:extLst>
              <a:ext uri="{FF2B5EF4-FFF2-40B4-BE49-F238E27FC236}">
                <a16:creationId xmlns:a16="http://schemas.microsoft.com/office/drawing/2014/main" id="{31917208-6842-48CE-979D-E69C4E6D98D6}"/>
              </a:ext>
            </a:extLst>
          </p:cNvPr>
          <p:cNvSpPr/>
          <p:nvPr/>
        </p:nvSpPr>
        <p:spPr>
          <a:xfrm>
            <a:off x="8475512" y="4237466"/>
            <a:ext cx="372646" cy="53537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D0C80B2C-E227-4FA4-BD91-AE81C891CAFE}"/>
              </a:ext>
            </a:extLst>
          </p:cNvPr>
          <p:cNvSpPr/>
          <p:nvPr/>
        </p:nvSpPr>
        <p:spPr>
          <a:xfrm>
            <a:off x="6453829" y="5968350"/>
            <a:ext cx="5311758" cy="461665"/>
          </a:xfrm>
          <a:prstGeom prst="rect">
            <a:avLst/>
          </a:prstGeom>
          <a:solidFill>
            <a:srgbClr val="FF0000"/>
          </a:solidFill>
        </p:spPr>
        <p:txBody>
          <a:bodyPr wrap="square">
            <a:spAutoFit/>
          </a:bodyPr>
          <a:lstStyle/>
          <a:p>
            <a:pPr algn="ctr">
              <a:spcAft>
                <a:spcPts val="0"/>
              </a:spcAft>
            </a:pPr>
            <a:r>
              <a:rPr lang="fr-FR" sz="1200" b="1" dirty="0">
                <a:solidFill>
                  <a:schemeClr val="lt1"/>
                </a:solidFill>
                <a:effectLst>
                  <a:outerShdw blurRad="38100" dist="38100" dir="2700000" algn="tl">
                    <a:srgbClr val="000000">
                      <a:alpha val="43137"/>
                    </a:srgbClr>
                  </a:outerShdw>
                </a:effectLst>
              </a:rPr>
              <a:t>Figure 10. Effets combinés des facteurs Prévention, Réglementation et Sanction  </a:t>
            </a:r>
            <a:br>
              <a:rPr lang="fr-FR" sz="1200" b="1" dirty="0">
                <a:solidFill>
                  <a:schemeClr val="lt1"/>
                </a:solidFill>
                <a:effectLst>
                  <a:outerShdw blurRad="38100" dist="38100" dir="2700000" algn="tl">
                    <a:srgbClr val="000000">
                      <a:alpha val="43137"/>
                    </a:srgbClr>
                  </a:outerShdw>
                </a:effectLst>
              </a:rPr>
            </a:br>
            <a:r>
              <a:rPr lang="fr-FR" sz="1200" b="1" dirty="0">
                <a:solidFill>
                  <a:schemeClr val="lt1"/>
                </a:solidFill>
                <a:effectLst>
                  <a:outerShdw blurRad="38100" dist="38100" dir="2700000" algn="tl">
                    <a:srgbClr val="000000">
                      <a:alpha val="43137"/>
                    </a:srgbClr>
                  </a:outerShdw>
                </a:effectLst>
              </a:rPr>
              <a:t>Groupe 1 « Jamais favorables » (N=91)</a:t>
            </a:r>
          </a:p>
        </p:txBody>
      </p:sp>
      <p:sp>
        <p:nvSpPr>
          <p:cNvPr id="18" name="Rectangle 6">
            <a:extLst>
              <a:ext uri="{FF2B5EF4-FFF2-40B4-BE49-F238E27FC236}">
                <a16:creationId xmlns:a16="http://schemas.microsoft.com/office/drawing/2014/main" id="{48562BA1-BE32-48FA-9B4A-C1C58FC87BF4}"/>
              </a:ext>
            </a:extLst>
          </p:cNvPr>
          <p:cNvSpPr>
            <a:spLocks noChangeArrowheads="1"/>
          </p:cNvSpPr>
          <p:nvPr/>
        </p:nvSpPr>
        <p:spPr bwMode="auto">
          <a:xfrm>
            <a:off x="809481" y="9620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2053" name="Image 71">
            <a:extLst>
              <a:ext uri="{FF2B5EF4-FFF2-40B4-BE49-F238E27FC236}">
                <a16:creationId xmlns:a16="http://schemas.microsoft.com/office/drawing/2014/main" id="{488CEE42-F081-4373-9813-C954DDD0626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4697" y="1554021"/>
            <a:ext cx="5252127" cy="4275373"/>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Groupe 39">
            <a:extLst>
              <a:ext uri="{FF2B5EF4-FFF2-40B4-BE49-F238E27FC236}">
                <a16:creationId xmlns:a16="http://schemas.microsoft.com/office/drawing/2014/main" id="{CF0D721F-7C5D-48EA-B266-0EDA945FF2CA}"/>
              </a:ext>
            </a:extLst>
          </p:cNvPr>
          <p:cNvGrpSpPr/>
          <p:nvPr/>
        </p:nvGrpSpPr>
        <p:grpSpPr>
          <a:xfrm>
            <a:off x="8966291" y="340420"/>
            <a:ext cx="1356412" cy="875763"/>
            <a:chOff x="6377471" y="2308284"/>
            <a:chExt cx="1674963" cy="1222774"/>
          </a:xfrm>
          <a:solidFill>
            <a:srgbClr val="33CC33"/>
          </a:solidFill>
          <a:scene3d>
            <a:camera prst="orthographicFront"/>
            <a:lightRig rig="flat" dir="t"/>
          </a:scene3d>
        </p:grpSpPr>
        <p:sp>
          <p:nvSpPr>
            <p:cNvPr id="41" name="Hexagone 40">
              <a:extLst>
                <a:ext uri="{FF2B5EF4-FFF2-40B4-BE49-F238E27FC236}">
                  <a16:creationId xmlns:a16="http://schemas.microsoft.com/office/drawing/2014/main" id="{D8B34CC3-0E1D-404E-8AEF-72C5FC182423}"/>
                </a:ext>
              </a:extLst>
            </p:cNvPr>
            <p:cNvSpPr/>
            <p:nvPr/>
          </p:nvSpPr>
          <p:spPr>
            <a:xfrm rot="5400000">
              <a:off x="6603566" y="2082189"/>
              <a:ext cx="1222774" cy="1674963"/>
            </a:xfrm>
            <a:prstGeom prst="hexagon">
              <a:avLst>
                <a:gd name="adj" fmla="val 25000"/>
                <a:gd name="vf" fmla="val 115470"/>
              </a:avLst>
            </a:prstGeom>
            <a:grp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sp>
        <p:sp>
          <p:nvSpPr>
            <p:cNvPr id="42" name="Hexagone 4">
              <a:extLst>
                <a:ext uri="{FF2B5EF4-FFF2-40B4-BE49-F238E27FC236}">
                  <a16:creationId xmlns:a16="http://schemas.microsoft.com/office/drawing/2014/main" id="{278A030E-528E-4572-9327-7BC91A012C21}"/>
                </a:ext>
              </a:extLst>
            </p:cNvPr>
            <p:cNvSpPr txBox="1"/>
            <p:nvPr/>
          </p:nvSpPr>
          <p:spPr>
            <a:xfrm>
              <a:off x="6725974" y="2500088"/>
              <a:ext cx="1056605" cy="765291"/>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444500">
                <a:lnSpc>
                  <a:spcPct val="90000"/>
                </a:lnSpc>
                <a:spcBef>
                  <a:spcPct val="0"/>
                </a:spcBef>
                <a:spcAft>
                  <a:spcPct val="35000"/>
                </a:spcAft>
              </a:pPr>
              <a:r>
                <a:rPr lang="fr-FR" sz="1200" b="1" dirty="0">
                  <a:solidFill>
                    <a:schemeClr val="bg2">
                      <a:lumMod val="25000"/>
                    </a:schemeClr>
                  </a:solidFill>
                </a:rPr>
                <a:t>Groupe 8</a:t>
              </a:r>
            </a:p>
            <a:p>
              <a:pPr algn="ctr" defTabSz="444500">
                <a:lnSpc>
                  <a:spcPct val="90000"/>
                </a:lnSpc>
                <a:spcBef>
                  <a:spcPct val="0"/>
                </a:spcBef>
                <a:spcAft>
                  <a:spcPct val="35000"/>
                </a:spcAft>
              </a:pPr>
              <a:r>
                <a:rPr lang="fr-FR" sz="1200" b="1" dirty="0">
                  <a:solidFill>
                    <a:schemeClr val="bg2">
                      <a:lumMod val="25000"/>
                    </a:schemeClr>
                  </a:solidFill>
                </a:rPr>
                <a:t>Toujours favorables</a:t>
              </a:r>
            </a:p>
          </p:txBody>
        </p:sp>
      </p:grpSp>
      <p:sp>
        <p:nvSpPr>
          <p:cNvPr id="43" name="Ellipse 42">
            <a:extLst>
              <a:ext uri="{FF2B5EF4-FFF2-40B4-BE49-F238E27FC236}">
                <a16:creationId xmlns:a16="http://schemas.microsoft.com/office/drawing/2014/main" id="{0C0B45A9-A355-44EC-962B-2D95DBE63F6A}"/>
              </a:ext>
            </a:extLst>
          </p:cNvPr>
          <p:cNvSpPr/>
          <p:nvPr/>
        </p:nvSpPr>
        <p:spPr>
          <a:xfrm>
            <a:off x="2634712" y="1969630"/>
            <a:ext cx="519760" cy="5710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Ellipse 43">
            <a:extLst>
              <a:ext uri="{FF2B5EF4-FFF2-40B4-BE49-F238E27FC236}">
                <a16:creationId xmlns:a16="http://schemas.microsoft.com/office/drawing/2014/main" id="{059E0F86-A624-4C23-B8F2-61452A5A736F}"/>
              </a:ext>
            </a:extLst>
          </p:cNvPr>
          <p:cNvSpPr/>
          <p:nvPr/>
        </p:nvSpPr>
        <p:spPr>
          <a:xfrm>
            <a:off x="4928858" y="2014652"/>
            <a:ext cx="519760" cy="5513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Rectangle 18">
            <a:extLst>
              <a:ext uri="{FF2B5EF4-FFF2-40B4-BE49-F238E27FC236}">
                <a16:creationId xmlns:a16="http://schemas.microsoft.com/office/drawing/2014/main" id="{4A6A4584-6529-43D0-99BF-B112DD38F7BA}"/>
              </a:ext>
            </a:extLst>
          </p:cNvPr>
          <p:cNvSpPr/>
          <p:nvPr/>
        </p:nvSpPr>
        <p:spPr>
          <a:xfrm>
            <a:off x="7239339" y="2661138"/>
            <a:ext cx="4143179" cy="88872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177800" indent="-107950">
              <a:buClr>
                <a:srgbClr val="FFC000"/>
              </a:buClr>
              <a:buFont typeface="Arial" panose="020B0604020202020204" pitchFamily="34" charset="0"/>
              <a:buChar char="•"/>
            </a:pPr>
            <a:r>
              <a:rPr lang="fr-FR" sz="1400" b="1" dirty="0">
                <a:solidFill>
                  <a:schemeClr val="accent1">
                    <a:lumMod val="75000"/>
                  </a:schemeClr>
                </a:solidFill>
              </a:rPr>
              <a:t>Aucune acceptation par principe de toute politique de contrôle.</a:t>
            </a:r>
          </a:p>
          <a:p>
            <a:pPr marL="177800" indent="-107950">
              <a:buClr>
                <a:srgbClr val="FFC000"/>
              </a:buClr>
              <a:buFont typeface="Arial" panose="020B0604020202020204" pitchFamily="34" charset="0"/>
              <a:buChar char="•"/>
            </a:pPr>
            <a:r>
              <a:rPr lang="fr-FR" sz="1400" b="1" dirty="0">
                <a:solidFill>
                  <a:schemeClr val="accent1">
                    <a:lumMod val="75000"/>
                  </a:schemeClr>
                </a:solidFill>
              </a:rPr>
              <a:t>Proportion importante de répondants se déclarant à l’extrême gauche (21%)</a:t>
            </a:r>
          </a:p>
        </p:txBody>
      </p:sp>
      <p:sp>
        <p:nvSpPr>
          <p:cNvPr id="46" name="Rectangle 45">
            <a:extLst>
              <a:ext uri="{FF2B5EF4-FFF2-40B4-BE49-F238E27FC236}">
                <a16:creationId xmlns:a16="http://schemas.microsoft.com/office/drawing/2014/main" id="{506B802F-5ABC-4B09-A182-44159D6D96A5}"/>
              </a:ext>
            </a:extLst>
          </p:cNvPr>
          <p:cNvSpPr/>
          <p:nvPr/>
        </p:nvSpPr>
        <p:spPr>
          <a:xfrm>
            <a:off x="1714368" y="3040641"/>
            <a:ext cx="3588276" cy="88872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95250" indent="-95250" algn="just">
              <a:buClr>
                <a:srgbClr val="FFC000"/>
              </a:buClr>
              <a:buFont typeface="Arial" panose="020B0604020202020204" pitchFamily="34" charset="0"/>
              <a:buChar char="•"/>
            </a:pPr>
            <a:r>
              <a:rPr lang="fr-FR" sz="1400" b="1" dirty="0">
                <a:solidFill>
                  <a:schemeClr val="accent1">
                    <a:lumMod val="75000"/>
                  </a:schemeClr>
                </a:solidFill>
              </a:rPr>
              <a:t>Niveaux d’acceptabilité élevés quel que soit le type de réglementation.</a:t>
            </a:r>
          </a:p>
          <a:p>
            <a:pPr marL="95250" indent="-95250" algn="just">
              <a:buClr>
                <a:srgbClr val="FFC000"/>
              </a:buClr>
              <a:buFont typeface="Arial" panose="020B0604020202020204" pitchFamily="34" charset="0"/>
              <a:buChar char="•"/>
            </a:pPr>
            <a:r>
              <a:rPr lang="fr-FR" sz="1400" b="1" dirty="0">
                <a:solidFill>
                  <a:schemeClr val="accent1">
                    <a:lumMod val="75000"/>
                  </a:schemeClr>
                </a:solidFill>
              </a:rPr>
              <a:t>Proportion importante de participants ayant niveau d’études secondaires et ayant des convictions politiques d’extrême droite</a:t>
            </a:r>
          </a:p>
        </p:txBody>
      </p:sp>
      <p:sp>
        <p:nvSpPr>
          <p:cNvPr id="47" name="Légende : encadrée 46">
            <a:extLst>
              <a:ext uri="{FF2B5EF4-FFF2-40B4-BE49-F238E27FC236}">
                <a16:creationId xmlns:a16="http://schemas.microsoft.com/office/drawing/2014/main" id="{0F3418DC-6442-4D3B-A44E-03E485FB09CC}"/>
              </a:ext>
            </a:extLst>
          </p:cNvPr>
          <p:cNvSpPr/>
          <p:nvPr/>
        </p:nvSpPr>
        <p:spPr>
          <a:xfrm>
            <a:off x="7088821" y="3731324"/>
            <a:ext cx="1838969" cy="360892"/>
          </a:xfrm>
          <a:prstGeom prst="borderCallout1">
            <a:avLst>
              <a:gd name="adj1" fmla="val 97525"/>
              <a:gd name="adj2" fmla="val 51601"/>
              <a:gd name="adj3" fmla="val 145210"/>
              <a:gd name="adj4" fmla="val 72155"/>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2">
                    <a:lumMod val="60000"/>
                    <a:lumOff val="40000"/>
                  </a:schemeClr>
                </a:solidFill>
              </a:rPr>
              <a:t>Règle d’intégration additive</a:t>
            </a:r>
          </a:p>
        </p:txBody>
      </p:sp>
      <p:sp>
        <p:nvSpPr>
          <p:cNvPr id="45" name="Rectangle 44">
            <a:extLst>
              <a:ext uri="{FF2B5EF4-FFF2-40B4-BE49-F238E27FC236}">
                <a16:creationId xmlns:a16="http://schemas.microsoft.com/office/drawing/2014/main" id="{1F45C4F6-F9F3-4C99-BC3F-077691A20D25}"/>
              </a:ext>
            </a:extLst>
          </p:cNvPr>
          <p:cNvSpPr/>
          <p:nvPr/>
        </p:nvSpPr>
        <p:spPr>
          <a:xfrm>
            <a:off x="7009190" y="1224366"/>
            <a:ext cx="4029073" cy="415153"/>
          </a:xfrm>
          <a:prstGeom prst="rect">
            <a:avLst/>
          </a:prstGeom>
          <a:solidFill>
            <a:schemeClr val="accent4">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altLang="fr-FR" sz="1100" b="1" dirty="0">
                <a:ln w="0"/>
                <a:solidFill>
                  <a:schemeClr val="accent1">
                    <a:lumMod val="50000"/>
                  </a:schemeClr>
                </a:solidFill>
                <a:effectLst>
                  <a:outerShdw blurRad="38100" dist="19050" dir="2700000" algn="tl" rotWithShape="0">
                    <a:schemeClr val="dk1">
                      <a:alpha val="40000"/>
                    </a:schemeClr>
                  </a:outerShdw>
                </a:effectLst>
                <a:latin typeface="Gadugi" panose="020B0502040204020203" pitchFamily="34" charset="0"/>
                <a:ea typeface="Gadugi" panose="020B0502040204020203" pitchFamily="34" charset="0"/>
              </a:rPr>
              <a:t>1ère hypothèse : Positions de rejet de toute politique de contrôle </a:t>
            </a:r>
          </a:p>
        </p:txBody>
      </p:sp>
      <p:sp>
        <p:nvSpPr>
          <p:cNvPr id="48" name="Rectangle 47">
            <a:extLst>
              <a:ext uri="{FF2B5EF4-FFF2-40B4-BE49-F238E27FC236}">
                <a16:creationId xmlns:a16="http://schemas.microsoft.com/office/drawing/2014/main" id="{73A321AA-21E3-4F83-A3A1-FEF53011A349}"/>
              </a:ext>
            </a:extLst>
          </p:cNvPr>
          <p:cNvSpPr/>
          <p:nvPr/>
        </p:nvSpPr>
        <p:spPr>
          <a:xfrm>
            <a:off x="-36527" y="-233038"/>
            <a:ext cx="2101932" cy="6800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
        <p:nvSpPr>
          <p:cNvPr id="16" name="Rectangle 15">
            <a:extLst>
              <a:ext uri="{FF2B5EF4-FFF2-40B4-BE49-F238E27FC236}">
                <a16:creationId xmlns:a16="http://schemas.microsoft.com/office/drawing/2014/main" id="{FB0C5419-862D-4E86-9A79-AF577AADD030}"/>
              </a:ext>
            </a:extLst>
          </p:cNvPr>
          <p:cNvSpPr/>
          <p:nvPr/>
        </p:nvSpPr>
        <p:spPr>
          <a:xfrm>
            <a:off x="688064" y="5981610"/>
            <a:ext cx="5291824" cy="485895"/>
          </a:xfrm>
          <a:prstGeom prst="rect">
            <a:avLst/>
          </a:prstGeom>
          <a:solidFill>
            <a:srgbClr val="1EC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outerShdw blurRad="38100" dist="38100" dir="2700000" algn="tl">
                    <a:srgbClr val="000000">
                      <a:alpha val="43137"/>
                    </a:srgbClr>
                  </a:outerShdw>
                </a:effectLst>
              </a:rPr>
              <a:t>Figure 17. Effets combinés des facteurs Prévention, Réglementation et Sanction Groupe 8 « Toujours favorables » (N=92)</a:t>
            </a:r>
          </a:p>
        </p:txBody>
      </p:sp>
    </p:spTree>
    <p:extLst>
      <p:ext uri="{BB962C8B-B14F-4D97-AF65-F5344CB8AC3E}">
        <p14:creationId xmlns:p14="http://schemas.microsoft.com/office/powerpoint/2010/main" val="1675722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heel(1)">
                                      <p:cBhvr>
                                        <p:cTn id="7" dur="2000"/>
                                        <p:tgtEl>
                                          <p:spTgt spid="3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heel(1)">
                                      <p:cBhvr>
                                        <p:cTn id="10" dur="2000"/>
                                        <p:tgtEl>
                                          <p:spTgt spid="3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down)">
                                      <p:cBhvr>
                                        <p:cTn id="13" dur="500"/>
                                        <p:tgtEl>
                                          <p:spTgt spid="19"/>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ipe(down)">
                                      <p:cBhvr>
                                        <p:cTn id="16" dur="500"/>
                                        <p:tgtEl>
                                          <p:spTgt spid="4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39"/>
                                        </p:tgtEl>
                                      </p:cBhvr>
                                    </p:animEffect>
                                    <p:set>
                                      <p:cBhvr>
                                        <p:cTn id="21" dur="1" fill="hold">
                                          <p:stCondLst>
                                            <p:cond delay="499"/>
                                          </p:stCondLst>
                                        </p:cTn>
                                        <p:tgtEl>
                                          <p:spTgt spid="39"/>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38"/>
                                        </p:tgtEl>
                                      </p:cBhvr>
                                    </p:animEffect>
                                    <p:set>
                                      <p:cBhvr>
                                        <p:cTn id="24" dur="1" fill="hold">
                                          <p:stCondLst>
                                            <p:cond delay="499"/>
                                          </p:stCondLst>
                                        </p:cTn>
                                        <p:tgtEl>
                                          <p:spTgt spid="38"/>
                                        </p:tgtEl>
                                        <p:attrNameLst>
                                          <p:attrName>style.visibility</p:attrName>
                                        </p:attrNameLst>
                                      </p:cBhvr>
                                      <p:to>
                                        <p:strVal val="hidden"/>
                                      </p:to>
                                    </p:set>
                                  </p:childTnLst>
                                </p:cTn>
                              </p:par>
                              <p:par>
                                <p:cTn id="25" presetID="42" presetClass="exit" presetSubtype="0" fill="hold" grpId="1" nodeType="withEffect">
                                  <p:stCondLst>
                                    <p:cond delay="0"/>
                                  </p:stCondLst>
                                  <p:childTnLst>
                                    <p:animEffect transition="out" filter="fade">
                                      <p:cBhvr>
                                        <p:cTn id="26" dur="1000"/>
                                        <p:tgtEl>
                                          <p:spTgt spid="19"/>
                                        </p:tgtEl>
                                      </p:cBhvr>
                                    </p:animEffect>
                                    <p:anim calcmode="lin" valueType="num">
                                      <p:cBhvr>
                                        <p:cTn id="27" dur="1000"/>
                                        <p:tgtEl>
                                          <p:spTgt spid="19"/>
                                        </p:tgtEl>
                                        <p:attrNameLst>
                                          <p:attrName>ppt_x</p:attrName>
                                        </p:attrNameLst>
                                      </p:cBhvr>
                                      <p:tavLst>
                                        <p:tav tm="0">
                                          <p:val>
                                            <p:strVal val="ppt_x"/>
                                          </p:val>
                                        </p:tav>
                                        <p:tav tm="100000">
                                          <p:val>
                                            <p:strVal val="ppt_x"/>
                                          </p:val>
                                        </p:tav>
                                      </p:tavLst>
                                    </p:anim>
                                    <p:anim calcmode="lin" valueType="num">
                                      <p:cBhvr>
                                        <p:cTn id="28" dur="1000"/>
                                        <p:tgtEl>
                                          <p:spTgt spid="19"/>
                                        </p:tgtEl>
                                        <p:attrNameLst>
                                          <p:attrName>ppt_y</p:attrName>
                                        </p:attrNameLst>
                                      </p:cBhvr>
                                      <p:tavLst>
                                        <p:tav tm="0">
                                          <p:val>
                                            <p:strVal val="ppt_y"/>
                                          </p:val>
                                        </p:tav>
                                        <p:tav tm="100000">
                                          <p:val>
                                            <p:strVal val="ppt_y+.1"/>
                                          </p:val>
                                        </p:tav>
                                      </p:tavLst>
                                    </p:anim>
                                    <p:set>
                                      <p:cBhvr>
                                        <p:cTn id="29" dur="1" fill="hold">
                                          <p:stCondLst>
                                            <p:cond delay="999"/>
                                          </p:stCondLst>
                                        </p:cTn>
                                        <p:tgtEl>
                                          <p:spTgt spid="19"/>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45"/>
                                        </p:tgtEl>
                                      </p:cBhvr>
                                    </p:animEffect>
                                    <p:set>
                                      <p:cBhvr>
                                        <p:cTn id="34" dur="1" fill="hold">
                                          <p:stCondLst>
                                            <p:cond delay="499"/>
                                          </p:stCondLst>
                                        </p:cTn>
                                        <p:tgtEl>
                                          <p:spTgt spid="45"/>
                                        </p:tgtEl>
                                        <p:attrNameLst>
                                          <p:attrName>style.visibility</p:attrName>
                                        </p:attrNameLst>
                                      </p:cBhvr>
                                      <p:to>
                                        <p:strVal val="hidden"/>
                                      </p:to>
                                    </p:set>
                                  </p:childTnLst>
                                </p:cTn>
                              </p:par>
                              <p:par>
                                <p:cTn id="35" presetID="21" presetClass="entr" presetSubtype="1"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heel(1)">
                                      <p:cBhvr>
                                        <p:cTn id="37" dur="2000"/>
                                        <p:tgtEl>
                                          <p:spTgt spid="43"/>
                                        </p:tgtEl>
                                      </p:cBhvr>
                                    </p:animEffect>
                                  </p:childTnLst>
                                </p:cTn>
                              </p:par>
                              <p:par>
                                <p:cTn id="38" presetID="22" presetClass="entr" presetSubtype="4" fill="hold" grpId="1" nodeType="with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down)">
                                      <p:cBhvr>
                                        <p:cTn id="40" dur="500"/>
                                        <p:tgtEl>
                                          <p:spTgt spid="47"/>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heel(1)">
                                      <p:cBhvr>
                                        <p:cTn id="43" dur="2000"/>
                                        <p:tgtEl>
                                          <p:spTgt spid="44"/>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wipe(down)">
                                      <p:cBhvr>
                                        <p:cTn id="4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39" grpId="0" animBg="1"/>
      <p:bldP spid="39" grpId="1" animBg="1"/>
      <p:bldP spid="43" grpId="0" animBg="1"/>
      <p:bldP spid="44" grpId="0" animBg="1"/>
      <p:bldP spid="19" grpId="0"/>
      <p:bldP spid="19" grpId="1"/>
      <p:bldP spid="46" grpId="0"/>
      <p:bldP spid="47" grpId="1" animBg="1"/>
      <p:bldP spid="45" grpId="0" animBg="1"/>
      <p:bldP spid="45"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B8841DA3-3D0F-42DD-8258-176E14D0CB62}"/>
              </a:ext>
            </a:extLst>
          </p:cNvPr>
          <p:cNvSpPr/>
          <p:nvPr/>
        </p:nvSpPr>
        <p:spPr>
          <a:xfrm>
            <a:off x="560152" y="1202933"/>
            <a:ext cx="4866537" cy="4088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A672ABAD-719D-416E-A31B-625198B1B866}"/>
              </a:ext>
            </a:extLst>
          </p:cNvPr>
          <p:cNvSpPr/>
          <p:nvPr/>
        </p:nvSpPr>
        <p:spPr>
          <a:xfrm>
            <a:off x="312576" y="1158950"/>
            <a:ext cx="4955278" cy="4066642"/>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108940"/>
            <a:ext cx="12261580" cy="6972919"/>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b="1" i="1" dirty="0"/>
          </a:p>
          <a:p>
            <a:pPr>
              <a:buClr>
                <a:srgbClr val="FFC000"/>
              </a:buClr>
            </a:pPr>
            <a:endParaRPr lang="fr-FR" b="1" i="1" dirty="0"/>
          </a:p>
          <a:p>
            <a:pPr>
              <a:buClr>
                <a:srgbClr val="FFC000"/>
              </a:buClr>
            </a:pPr>
            <a:endParaRPr lang="fr-FR" b="1" i="1" dirty="0"/>
          </a:p>
          <a:p>
            <a:pPr>
              <a:buClr>
                <a:srgbClr val="FFC000"/>
              </a:buClr>
            </a:pPr>
            <a:endParaRPr lang="fr-FR" b="1" i="1" dirty="0"/>
          </a:p>
          <a:p>
            <a:pPr>
              <a:buClr>
                <a:srgbClr val="FFC000"/>
              </a:buClr>
            </a:pPr>
            <a:endParaRPr lang="fr-FR" b="1" i="1" dirty="0"/>
          </a:p>
          <a:p>
            <a:pPr>
              <a:buClr>
                <a:srgbClr val="FFC000"/>
              </a:buClr>
            </a:pPr>
            <a:endParaRPr lang="fr-FR" b="1" i="1" dirty="0"/>
          </a:p>
          <a:p>
            <a:pPr>
              <a:buClr>
                <a:srgbClr val="FFC000"/>
              </a:buClr>
            </a:pPr>
            <a:endParaRPr lang="fr-FR"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b="1" i="1" dirty="0"/>
          </a:p>
          <a:p>
            <a:pPr algn="ctr"/>
            <a:endParaRPr lang="fr-FR" b="1" i="1" dirty="0"/>
          </a:p>
          <a:p>
            <a:pPr algn="ctr"/>
            <a:endParaRPr lang="fr-FR" sz="1400" b="1" i="1" dirty="0"/>
          </a:p>
          <a:p>
            <a:pPr algn="ctr"/>
            <a:endParaRPr lang="fr-FR" sz="1400" b="1" i="1" dirty="0"/>
          </a:p>
          <a:p>
            <a:pPr algn="ctr"/>
            <a:endParaRPr lang="fr-FR" sz="1400" b="1" i="1" dirty="0"/>
          </a:p>
          <a:p>
            <a:pPr algn="ctr"/>
            <a:endParaRPr lang="fr-FR" sz="1400" b="1" i="1" dirty="0"/>
          </a:p>
          <a:p>
            <a:pPr algn="ctr"/>
            <a:endParaRPr lang="fr-FR" sz="1400" b="1" i="1" dirty="0"/>
          </a:p>
          <a:p>
            <a:pPr algn="ctr"/>
            <a:endParaRPr lang="fr-FR" sz="1400" b="1" i="1" dirty="0"/>
          </a:p>
          <a:p>
            <a:pPr algn="ctr"/>
            <a:endParaRPr lang="fr-FR" sz="1400" b="1" i="1" dirty="0"/>
          </a:p>
          <a:p>
            <a:pPr algn="ctr"/>
            <a:r>
              <a:rPr lang="fr-FR" sz="1400" b="1" i="1" dirty="0"/>
              <a:t>			 Figure 19. Les positions relatives aux différentes modalités de prévention </a:t>
            </a:r>
          </a:p>
          <a:p>
            <a:pPr algn="ctr"/>
            <a:r>
              <a:rPr lang="fr-FR" sz="1400" b="1" i="1" dirty="0"/>
              <a:t>				et de réglementation selon le statut socioprofessionnel</a:t>
            </a:r>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endParaRPr lang="fr-FR" sz="1050" b="1" i="1" dirty="0"/>
          </a:p>
          <a:p>
            <a:pPr algn="ctr"/>
            <a:r>
              <a:rPr lang="fr-FR" sz="1050" b="1" i="1" dirty="0"/>
              <a:t>                    </a:t>
            </a:r>
            <a:endParaRPr lang="fr-FR" sz="1050" b="1" dirty="0"/>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20898"/>
            <a:ext cx="12261580"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4404729C-CBA0-4FC8-9455-323139E4D93F}"/>
              </a:ext>
            </a:extLst>
          </p:cNvPr>
          <p:cNvSpPr/>
          <p:nvPr/>
        </p:nvSpPr>
        <p:spPr>
          <a:xfrm>
            <a:off x="2032929" y="-185804"/>
            <a:ext cx="1872644" cy="645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892468" y="-124535"/>
            <a:ext cx="1872644"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Méthodologie</a:t>
            </a:r>
          </a:p>
        </p:txBody>
      </p:sp>
      <p:sp>
        <p:nvSpPr>
          <p:cNvPr id="10" name="Rectangle 9">
            <a:extLst>
              <a:ext uri="{FF2B5EF4-FFF2-40B4-BE49-F238E27FC236}">
                <a16:creationId xmlns:a16="http://schemas.microsoft.com/office/drawing/2014/main" id="{FE96E6C7-5E6D-423D-BD84-220D6B74316B}"/>
              </a:ext>
            </a:extLst>
          </p:cNvPr>
          <p:cNvSpPr/>
          <p:nvPr/>
        </p:nvSpPr>
        <p:spPr>
          <a:xfrm>
            <a:off x="1339616" y="1308258"/>
            <a:ext cx="9356889" cy="8022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solidFill>
                <a:schemeClr val="bg1"/>
              </a:solidFill>
              <a:effectLst>
                <a:outerShdw blurRad="50800" dist="38100" dir="2700000" algn="tl" rotWithShape="0">
                  <a:prstClr val="black">
                    <a:alpha val="40000"/>
                  </a:prstClr>
                </a:outerShdw>
              </a:effectLst>
              <a:ea typeface="Gadugi" panose="020B0502040204020203" pitchFamily="34" charset="0"/>
            </a:endParaRPr>
          </a:p>
        </p:txBody>
      </p:sp>
      <p:sp>
        <p:nvSpPr>
          <p:cNvPr id="31" name="Rectangle 30">
            <a:extLst>
              <a:ext uri="{FF2B5EF4-FFF2-40B4-BE49-F238E27FC236}">
                <a16:creationId xmlns:a16="http://schemas.microsoft.com/office/drawing/2014/main" id="{F6BC3EA1-DA68-4FE1-A5B9-14C6BF55967A}"/>
              </a:ext>
            </a:extLst>
          </p:cNvPr>
          <p:cNvSpPr/>
          <p:nvPr/>
        </p:nvSpPr>
        <p:spPr>
          <a:xfrm>
            <a:off x="5707771" y="-137215"/>
            <a:ext cx="1872643"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Résultats</a:t>
            </a:r>
          </a:p>
        </p:txBody>
      </p:sp>
      <p:sp>
        <p:nvSpPr>
          <p:cNvPr id="33" name="Rectangle 32">
            <a:extLst>
              <a:ext uri="{FF2B5EF4-FFF2-40B4-BE49-F238E27FC236}">
                <a16:creationId xmlns:a16="http://schemas.microsoft.com/office/drawing/2014/main" id="{EB6E7816-55D6-47EB-93C5-C08338455C4D}"/>
              </a:ext>
            </a:extLst>
          </p:cNvPr>
          <p:cNvSpPr/>
          <p:nvPr/>
        </p:nvSpPr>
        <p:spPr>
          <a:xfrm>
            <a:off x="20116" y="544820"/>
            <a:ext cx="12171884" cy="369332"/>
          </a:xfrm>
          <a:prstGeom prst="rect">
            <a:avLst/>
          </a:prstGeom>
        </p:spPr>
        <p:txBody>
          <a:bodyPr wrap="square">
            <a:spAutoFit/>
          </a:bodyPr>
          <a:lstStyle/>
          <a:p>
            <a:pPr marL="82550"/>
            <a:r>
              <a:rPr lang="fr-FR" b="1" dirty="0">
                <a:solidFill>
                  <a:srgbClr val="FFCC00"/>
                </a:solidFill>
              </a:rPr>
              <a:t>Les positions des Français en faveur des politiques de contrôle selon le statut socio-professionnel : alcool, tabac et JHA</a:t>
            </a:r>
          </a:p>
        </p:txBody>
      </p:sp>
      <p:pic>
        <p:nvPicPr>
          <p:cNvPr id="23" name="Image 22">
            <a:extLst>
              <a:ext uri="{FF2B5EF4-FFF2-40B4-BE49-F238E27FC236}">
                <a16:creationId xmlns:a16="http://schemas.microsoft.com/office/drawing/2014/main" id="{EB909828-A470-4024-BFA6-6BA52DD5794F}"/>
              </a:ext>
            </a:extLst>
          </p:cNvPr>
          <p:cNvPicPr/>
          <p:nvPr/>
        </p:nvPicPr>
        <p:blipFill>
          <a:blip r:embed="rId5" cstate="print"/>
          <a:stretch>
            <a:fillRect/>
          </a:stretch>
        </p:blipFill>
        <p:spPr>
          <a:xfrm>
            <a:off x="3743477" y="1139674"/>
            <a:ext cx="7947881" cy="5123394"/>
          </a:xfrm>
          <a:prstGeom prst="rect">
            <a:avLst/>
          </a:prstGeom>
        </p:spPr>
      </p:pic>
      <p:sp>
        <p:nvSpPr>
          <p:cNvPr id="6" name="Rectangle 5">
            <a:extLst>
              <a:ext uri="{FF2B5EF4-FFF2-40B4-BE49-F238E27FC236}">
                <a16:creationId xmlns:a16="http://schemas.microsoft.com/office/drawing/2014/main" id="{735AC4B5-1A7B-48E8-9FB2-DE5033C67D21}"/>
              </a:ext>
            </a:extLst>
          </p:cNvPr>
          <p:cNvSpPr/>
          <p:nvPr/>
        </p:nvSpPr>
        <p:spPr>
          <a:xfrm>
            <a:off x="312575" y="1202933"/>
            <a:ext cx="3332352" cy="46517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42A590AF-057E-4E18-A860-2782B1FD3D96}"/>
              </a:ext>
            </a:extLst>
          </p:cNvPr>
          <p:cNvSpPr/>
          <p:nvPr/>
        </p:nvSpPr>
        <p:spPr>
          <a:xfrm>
            <a:off x="4223824" y="3190307"/>
            <a:ext cx="1231370" cy="9217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Ellipse 25">
            <a:extLst>
              <a:ext uri="{FF2B5EF4-FFF2-40B4-BE49-F238E27FC236}">
                <a16:creationId xmlns:a16="http://schemas.microsoft.com/office/drawing/2014/main" id="{03AC3F00-FFA0-4651-B4CF-5A2B5A57B235}"/>
              </a:ext>
            </a:extLst>
          </p:cNvPr>
          <p:cNvSpPr/>
          <p:nvPr/>
        </p:nvSpPr>
        <p:spPr>
          <a:xfrm>
            <a:off x="5448618" y="3745628"/>
            <a:ext cx="1218882" cy="78535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Ellipse 26">
            <a:extLst>
              <a:ext uri="{FF2B5EF4-FFF2-40B4-BE49-F238E27FC236}">
                <a16:creationId xmlns:a16="http://schemas.microsoft.com/office/drawing/2014/main" id="{605214D3-89E5-4769-9FBB-1F63AF2CED43}"/>
              </a:ext>
            </a:extLst>
          </p:cNvPr>
          <p:cNvSpPr/>
          <p:nvPr/>
        </p:nvSpPr>
        <p:spPr>
          <a:xfrm>
            <a:off x="6666618" y="3441095"/>
            <a:ext cx="1218882" cy="78535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Ellipse 27">
            <a:extLst>
              <a:ext uri="{FF2B5EF4-FFF2-40B4-BE49-F238E27FC236}">
                <a16:creationId xmlns:a16="http://schemas.microsoft.com/office/drawing/2014/main" id="{25852664-A5A2-42DA-B008-8364D3743D41}"/>
              </a:ext>
            </a:extLst>
          </p:cNvPr>
          <p:cNvSpPr/>
          <p:nvPr/>
        </p:nvSpPr>
        <p:spPr>
          <a:xfrm>
            <a:off x="8008306" y="3138819"/>
            <a:ext cx="1095194" cy="120484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Ellipse 28">
            <a:extLst>
              <a:ext uri="{FF2B5EF4-FFF2-40B4-BE49-F238E27FC236}">
                <a16:creationId xmlns:a16="http://schemas.microsoft.com/office/drawing/2014/main" id="{E8A7F837-D8C6-48FE-9556-745E43BF825B}"/>
              </a:ext>
            </a:extLst>
          </p:cNvPr>
          <p:cNvSpPr/>
          <p:nvPr/>
        </p:nvSpPr>
        <p:spPr>
          <a:xfrm>
            <a:off x="9173544" y="3350207"/>
            <a:ext cx="1132299" cy="120484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Ellipse 31">
            <a:extLst>
              <a:ext uri="{FF2B5EF4-FFF2-40B4-BE49-F238E27FC236}">
                <a16:creationId xmlns:a16="http://schemas.microsoft.com/office/drawing/2014/main" id="{F7AC8243-5F0D-474B-85EA-998A347CE245}"/>
              </a:ext>
            </a:extLst>
          </p:cNvPr>
          <p:cNvSpPr/>
          <p:nvPr/>
        </p:nvSpPr>
        <p:spPr>
          <a:xfrm>
            <a:off x="10421159" y="4112053"/>
            <a:ext cx="901680" cy="7285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4" name="Ellipse 33">
            <a:extLst>
              <a:ext uri="{FF2B5EF4-FFF2-40B4-BE49-F238E27FC236}">
                <a16:creationId xmlns:a16="http://schemas.microsoft.com/office/drawing/2014/main" id="{075385C1-3C41-4CEB-95E6-2D222CCF35E0}"/>
              </a:ext>
            </a:extLst>
          </p:cNvPr>
          <p:cNvSpPr/>
          <p:nvPr/>
        </p:nvSpPr>
        <p:spPr>
          <a:xfrm>
            <a:off x="5091037" y="5051348"/>
            <a:ext cx="205322" cy="723306"/>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5" name="Ellipse 34">
            <a:extLst>
              <a:ext uri="{FF2B5EF4-FFF2-40B4-BE49-F238E27FC236}">
                <a16:creationId xmlns:a16="http://schemas.microsoft.com/office/drawing/2014/main" id="{19EA58A9-7424-41F8-BEDA-F5C3E2FEDC15}"/>
              </a:ext>
            </a:extLst>
          </p:cNvPr>
          <p:cNvSpPr/>
          <p:nvPr/>
        </p:nvSpPr>
        <p:spPr>
          <a:xfrm>
            <a:off x="6278617" y="5077141"/>
            <a:ext cx="261747" cy="745352"/>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Ellipse 35">
            <a:extLst>
              <a:ext uri="{FF2B5EF4-FFF2-40B4-BE49-F238E27FC236}">
                <a16:creationId xmlns:a16="http://schemas.microsoft.com/office/drawing/2014/main" id="{F2314EB5-A7DB-4502-8D1B-A5F9A4DA460D}"/>
              </a:ext>
            </a:extLst>
          </p:cNvPr>
          <p:cNvSpPr/>
          <p:nvPr/>
        </p:nvSpPr>
        <p:spPr>
          <a:xfrm>
            <a:off x="7459844" y="5085040"/>
            <a:ext cx="261747" cy="723212"/>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7" name="Ellipse 36">
            <a:extLst>
              <a:ext uri="{FF2B5EF4-FFF2-40B4-BE49-F238E27FC236}">
                <a16:creationId xmlns:a16="http://schemas.microsoft.com/office/drawing/2014/main" id="{C7180B29-3F77-44C0-A781-66AF84FB39F6}"/>
              </a:ext>
            </a:extLst>
          </p:cNvPr>
          <p:cNvSpPr/>
          <p:nvPr/>
        </p:nvSpPr>
        <p:spPr>
          <a:xfrm>
            <a:off x="8667580" y="5088215"/>
            <a:ext cx="240238" cy="723212"/>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Ellipse 37">
            <a:extLst>
              <a:ext uri="{FF2B5EF4-FFF2-40B4-BE49-F238E27FC236}">
                <a16:creationId xmlns:a16="http://schemas.microsoft.com/office/drawing/2014/main" id="{E925B776-525E-4F6E-BA67-6EDC869F5F29}"/>
              </a:ext>
            </a:extLst>
          </p:cNvPr>
          <p:cNvSpPr/>
          <p:nvPr/>
        </p:nvSpPr>
        <p:spPr>
          <a:xfrm>
            <a:off x="9875316" y="5091349"/>
            <a:ext cx="240238" cy="745352"/>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Ellipse 38">
            <a:extLst>
              <a:ext uri="{FF2B5EF4-FFF2-40B4-BE49-F238E27FC236}">
                <a16:creationId xmlns:a16="http://schemas.microsoft.com/office/drawing/2014/main" id="{68FBE4F8-7FFD-4B12-8DD5-6D7377EF081E}"/>
              </a:ext>
            </a:extLst>
          </p:cNvPr>
          <p:cNvSpPr/>
          <p:nvPr/>
        </p:nvSpPr>
        <p:spPr>
          <a:xfrm>
            <a:off x="11082601" y="5113615"/>
            <a:ext cx="240238" cy="741085"/>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17E76982-E8A6-44D5-8C84-DE349FD5BF65}"/>
              </a:ext>
            </a:extLst>
          </p:cNvPr>
          <p:cNvSpPr/>
          <p:nvPr/>
        </p:nvSpPr>
        <p:spPr>
          <a:xfrm>
            <a:off x="166255" y="1122363"/>
            <a:ext cx="3473800" cy="50112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FFC000"/>
              </a:buClr>
            </a:pPr>
            <a:r>
              <a:rPr lang="fr-FR" b="1" i="1" dirty="0"/>
              <a:t>1. Forte acceptabilité des mesures </a:t>
            </a:r>
          </a:p>
          <a:p>
            <a:pPr algn="ctr">
              <a:buClr>
                <a:srgbClr val="FFC000"/>
              </a:buClr>
            </a:pPr>
            <a:r>
              <a:rPr lang="fr-FR" b="1" i="1" dirty="0"/>
              <a:t>         de </a:t>
            </a:r>
            <a:r>
              <a:rPr lang="fr-FR" b="1" i="1" dirty="0">
                <a:solidFill>
                  <a:schemeClr val="bg1"/>
                </a:solidFill>
              </a:rPr>
              <a:t>prévention régulière</a:t>
            </a:r>
          </a:p>
          <a:p>
            <a:pPr algn="ctr">
              <a:buClr>
                <a:srgbClr val="FFC000"/>
              </a:buClr>
            </a:pPr>
            <a:endParaRPr lang="fr-FR" b="1" i="1" dirty="0">
              <a:solidFill>
                <a:schemeClr val="bg1"/>
              </a:solidFill>
            </a:endParaRPr>
          </a:p>
          <a:p>
            <a:pPr algn="ctr">
              <a:buClr>
                <a:srgbClr val="FFC000"/>
              </a:buClr>
            </a:pPr>
            <a:r>
              <a:rPr lang="fr-FR" b="1" i="1" dirty="0">
                <a:solidFill>
                  <a:schemeClr val="bg1"/>
                </a:solidFill>
              </a:rPr>
              <a:t>2. Faible acceptabilité des mesures </a:t>
            </a:r>
          </a:p>
          <a:p>
            <a:pPr algn="ctr">
              <a:buClr>
                <a:srgbClr val="FFC000"/>
              </a:buClr>
            </a:pPr>
            <a:r>
              <a:rPr lang="fr-FR" b="1" i="1" dirty="0">
                <a:solidFill>
                  <a:schemeClr val="bg1"/>
                </a:solidFill>
              </a:rPr>
              <a:t>            de réglementation faible</a:t>
            </a:r>
          </a:p>
          <a:p>
            <a:pPr algn="ctr">
              <a:buClr>
                <a:srgbClr val="FFC000"/>
              </a:buClr>
            </a:pPr>
            <a:endParaRPr lang="fr-FR" b="1" i="1" dirty="0">
              <a:solidFill>
                <a:schemeClr val="bg1"/>
              </a:solidFill>
            </a:endParaRPr>
          </a:p>
          <a:p>
            <a:pPr algn="ctr"/>
            <a:r>
              <a:rPr lang="fr-FR" b="1" i="1" dirty="0">
                <a:solidFill>
                  <a:schemeClr val="bg1"/>
                </a:solidFill>
              </a:rPr>
              <a:t>3. Les réglementations modérées </a:t>
            </a:r>
          </a:p>
          <a:p>
            <a:pPr algn="ctr"/>
            <a:r>
              <a:rPr lang="fr-FR" b="1" i="1" dirty="0">
                <a:solidFill>
                  <a:schemeClr val="bg1"/>
                </a:solidFill>
              </a:rPr>
              <a:t>       privilégiées par les psychologues</a:t>
            </a:r>
          </a:p>
          <a:p>
            <a:pPr algn="ctr"/>
            <a:endParaRPr lang="fr-FR" b="1" i="1" dirty="0">
              <a:solidFill>
                <a:schemeClr val="bg1"/>
              </a:solidFill>
            </a:endParaRPr>
          </a:p>
          <a:p>
            <a:pPr algn="ctr"/>
            <a:r>
              <a:rPr lang="fr-FR" b="1" i="1" dirty="0">
                <a:solidFill>
                  <a:schemeClr val="bg1"/>
                </a:solidFill>
              </a:rPr>
              <a:t>4. Les réglementations fortes </a:t>
            </a:r>
          </a:p>
          <a:p>
            <a:pPr algn="ctr"/>
            <a:r>
              <a:rPr lang="fr-FR" b="1" i="1" dirty="0">
                <a:solidFill>
                  <a:schemeClr val="bg1"/>
                </a:solidFill>
              </a:rPr>
              <a:t>privilégiées par les médecins, </a:t>
            </a:r>
          </a:p>
          <a:p>
            <a:pPr algn="ctr"/>
            <a:r>
              <a:rPr lang="fr-FR" b="1" i="1" dirty="0">
                <a:solidFill>
                  <a:schemeClr val="bg1"/>
                </a:solidFill>
              </a:rPr>
              <a:t>psychiatres et addictologues</a:t>
            </a:r>
          </a:p>
        </p:txBody>
      </p:sp>
      <p:sp>
        <p:nvSpPr>
          <p:cNvPr id="40" name="Ellipse 39">
            <a:extLst>
              <a:ext uri="{FF2B5EF4-FFF2-40B4-BE49-F238E27FC236}">
                <a16:creationId xmlns:a16="http://schemas.microsoft.com/office/drawing/2014/main" id="{00501B8D-E1B4-436D-A1F7-C0B2CC995CBA}"/>
              </a:ext>
            </a:extLst>
          </p:cNvPr>
          <p:cNvSpPr/>
          <p:nvPr/>
        </p:nvSpPr>
        <p:spPr>
          <a:xfrm>
            <a:off x="7885500" y="5836701"/>
            <a:ext cx="1218000" cy="458386"/>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Ellipse 40">
            <a:extLst>
              <a:ext uri="{FF2B5EF4-FFF2-40B4-BE49-F238E27FC236}">
                <a16:creationId xmlns:a16="http://schemas.microsoft.com/office/drawing/2014/main" id="{D2D4F172-F746-46B9-BB1D-0EF413B5FDB3}"/>
              </a:ext>
            </a:extLst>
          </p:cNvPr>
          <p:cNvSpPr/>
          <p:nvPr/>
        </p:nvSpPr>
        <p:spPr>
          <a:xfrm>
            <a:off x="9087843" y="5824681"/>
            <a:ext cx="1218000" cy="438387"/>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Ellipse 41">
            <a:extLst>
              <a:ext uri="{FF2B5EF4-FFF2-40B4-BE49-F238E27FC236}">
                <a16:creationId xmlns:a16="http://schemas.microsoft.com/office/drawing/2014/main" id="{24A1EFAD-41A6-4810-8E53-4349D31A8EE5}"/>
              </a:ext>
            </a:extLst>
          </p:cNvPr>
          <p:cNvSpPr/>
          <p:nvPr/>
        </p:nvSpPr>
        <p:spPr>
          <a:xfrm>
            <a:off x="10286735" y="5851531"/>
            <a:ext cx="1218000" cy="438387"/>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1AADD630-A0AB-442D-B2CA-9DC3CC24288B}"/>
              </a:ext>
            </a:extLst>
          </p:cNvPr>
          <p:cNvSpPr/>
          <p:nvPr/>
        </p:nvSpPr>
        <p:spPr>
          <a:xfrm>
            <a:off x="-36527" y="-233038"/>
            <a:ext cx="2101932" cy="6800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cxnSp>
        <p:nvCxnSpPr>
          <p:cNvPr id="18" name="Connecteur droit avec flèche 17">
            <a:extLst>
              <a:ext uri="{FF2B5EF4-FFF2-40B4-BE49-F238E27FC236}">
                <a16:creationId xmlns:a16="http://schemas.microsoft.com/office/drawing/2014/main" id="{2125E845-7576-43D6-9CFE-8DB24D2C506D}"/>
              </a:ext>
            </a:extLst>
          </p:cNvPr>
          <p:cNvCxnSpPr>
            <a:cxnSpLocks/>
          </p:cNvCxnSpPr>
          <p:nvPr/>
        </p:nvCxnSpPr>
        <p:spPr>
          <a:xfrm>
            <a:off x="3409090" y="2214048"/>
            <a:ext cx="1739298" cy="29408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13C1E1C3-1AC5-4E7F-8E16-30EFEA6106BD}"/>
              </a:ext>
            </a:extLst>
          </p:cNvPr>
          <p:cNvCxnSpPr/>
          <p:nvPr/>
        </p:nvCxnSpPr>
        <p:spPr>
          <a:xfrm>
            <a:off x="3542516" y="3007106"/>
            <a:ext cx="719001" cy="43398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2CA8E54E-837C-45AB-B7D8-84BC2EA94591}"/>
              </a:ext>
            </a:extLst>
          </p:cNvPr>
          <p:cNvCxnSpPr>
            <a:endCxn id="40" idx="1"/>
          </p:cNvCxnSpPr>
          <p:nvPr/>
        </p:nvCxnSpPr>
        <p:spPr>
          <a:xfrm>
            <a:off x="3178629" y="3833771"/>
            <a:ext cx="4885243" cy="2070059"/>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necteur droit avec flèche 46">
            <a:extLst>
              <a:ext uri="{FF2B5EF4-FFF2-40B4-BE49-F238E27FC236}">
                <a16:creationId xmlns:a16="http://schemas.microsoft.com/office/drawing/2014/main" id="{EE81149E-F0AA-4C43-A3B6-C143AE7A64C6}"/>
              </a:ext>
            </a:extLst>
          </p:cNvPr>
          <p:cNvCxnSpPr>
            <a:cxnSpLocks/>
            <a:endCxn id="41" idx="1"/>
          </p:cNvCxnSpPr>
          <p:nvPr/>
        </p:nvCxnSpPr>
        <p:spPr>
          <a:xfrm>
            <a:off x="3409090" y="5051348"/>
            <a:ext cx="5857125" cy="837533"/>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638559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500"/>
                                        <p:tgtEl>
                                          <p:spTgt spid="3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heel(1)">
                                      <p:cBhvr>
                                        <p:cTn id="10" dur="500"/>
                                        <p:tgtEl>
                                          <p:spTgt spid="35"/>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heel(1)">
                                      <p:cBhvr>
                                        <p:cTn id="13" dur="500"/>
                                        <p:tgtEl>
                                          <p:spTgt spid="36"/>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heel(1)">
                                      <p:cBhvr>
                                        <p:cTn id="16" dur="1000"/>
                                        <p:tgtEl>
                                          <p:spTgt spid="37"/>
                                        </p:tgtEl>
                                      </p:cBhvr>
                                    </p:animEffect>
                                  </p:childTnLst>
                                </p:cTn>
                              </p:par>
                              <p:par>
                                <p:cTn id="17" presetID="10" presetClass="entr" presetSubtype="0" fill="hold" grpId="1"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wheel(1)">
                                      <p:cBhvr>
                                        <p:cTn id="22" dur="1000"/>
                                        <p:tgtEl>
                                          <p:spTgt spid="39"/>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34"/>
                                        </p:tgtEl>
                                      </p:cBhvr>
                                    </p:animEffect>
                                    <p:set>
                                      <p:cBhvr>
                                        <p:cTn id="30" dur="1" fill="hold">
                                          <p:stCondLst>
                                            <p:cond delay="499"/>
                                          </p:stCondLst>
                                        </p:cTn>
                                        <p:tgtEl>
                                          <p:spTgt spid="34"/>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35"/>
                                        </p:tgtEl>
                                      </p:cBhvr>
                                    </p:animEffect>
                                    <p:set>
                                      <p:cBhvr>
                                        <p:cTn id="33" dur="1" fill="hold">
                                          <p:stCondLst>
                                            <p:cond delay="499"/>
                                          </p:stCondLst>
                                        </p:cTn>
                                        <p:tgtEl>
                                          <p:spTgt spid="35"/>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36"/>
                                        </p:tgtEl>
                                      </p:cBhvr>
                                    </p:animEffect>
                                    <p:set>
                                      <p:cBhvr>
                                        <p:cTn id="36" dur="1" fill="hold">
                                          <p:stCondLst>
                                            <p:cond delay="499"/>
                                          </p:stCondLst>
                                        </p:cTn>
                                        <p:tgtEl>
                                          <p:spTgt spid="36"/>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37"/>
                                        </p:tgtEl>
                                      </p:cBhvr>
                                    </p:animEffect>
                                    <p:set>
                                      <p:cBhvr>
                                        <p:cTn id="39" dur="1" fill="hold">
                                          <p:stCondLst>
                                            <p:cond delay="499"/>
                                          </p:stCondLst>
                                        </p:cTn>
                                        <p:tgtEl>
                                          <p:spTgt spid="37"/>
                                        </p:tgtEl>
                                        <p:attrNameLst>
                                          <p:attrName>style.visibility</p:attrName>
                                        </p:attrNameLst>
                                      </p:cBhvr>
                                      <p:to>
                                        <p:strVal val="hidden"/>
                                      </p:to>
                                    </p:set>
                                  </p:childTnLst>
                                </p:cTn>
                              </p:par>
                              <p:par>
                                <p:cTn id="40" presetID="10" presetClass="exit" presetSubtype="0" fill="hold" grpId="2" nodeType="withEffect">
                                  <p:stCondLst>
                                    <p:cond delay="0"/>
                                  </p:stCondLst>
                                  <p:childTnLst>
                                    <p:animEffect transition="out" filter="fade">
                                      <p:cBhvr>
                                        <p:cTn id="41" dur="500"/>
                                        <p:tgtEl>
                                          <p:spTgt spid="38"/>
                                        </p:tgtEl>
                                      </p:cBhvr>
                                    </p:animEffect>
                                    <p:set>
                                      <p:cBhvr>
                                        <p:cTn id="42" dur="1" fill="hold">
                                          <p:stCondLst>
                                            <p:cond delay="499"/>
                                          </p:stCondLst>
                                        </p:cTn>
                                        <p:tgtEl>
                                          <p:spTgt spid="38"/>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39"/>
                                        </p:tgtEl>
                                      </p:cBhvr>
                                    </p:animEffect>
                                    <p:set>
                                      <p:cBhvr>
                                        <p:cTn id="45" dur="1" fill="hold">
                                          <p:stCondLst>
                                            <p:cond delay="499"/>
                                          </p:stCondLst>
                                        </p:cTn>
                                        <p:tgtEl>
                                          <p:spTgt spid="39"/>
                                        </p:tgtEl>
                                        <p:attrNameLst>
                                          <p:attrName>style.visibility</p:attrName>
                                        </p:attrNameLst>
                                      </p:cBhvr>
                                      <p:to>
                                        <p:strVal val="hidden"/>
                                      </p:to>
                                    </p:set>
                                  </p:childTnLst>
                                </p:cTn>
                              </p:par>
                              <p:par>
                                <p:cTn id="46" presetID="22" presetClass="exit" presetSubtype="4" fill="hold" nodeType="withEffect">
                                  <p:stCondLst>
                                    <p:cond delay="0"/>
                                  </p:stCondLst>
                                  <p:childTnLst>
                                    <p:animEffect transition="out" filter="wipe(down)">
                                      <p:cBhvr>
                                        <p:cTn id="47" dur="500"/>
                                        <p:tgtEl>
                                          <p:spTgt spid="18"/>
                                        </p:tgtEl>
                                      </p:cBhvr>
                                    </p:animEffect>
                                    <p:set>
                                      <p:cBhvr>
                                        <p:cTn id="48" dur="1" fill="hold">
                                          <p:stCondLst>
                                            <p:cond delay="499"/>
                                          </p:stCondLst>
                                        </p:cTn>
                                        <p:tgtEl>
                                          <p:spTgt spid="18"/>
                                        </p:tgtEl>
                                        <p:attrNameLst>
                                          <p:attrName>style.visibility</p:attrName>
                                        </p:attrNameLst>
                                      </p:cBhvr>
                                      <p:to>
                                        <p:strVal val="hidden"/>
                                      </p:to>
                                    </p:set>
                                  </p:childTnLst>
                                </p:cTn>
                              </p:par>
                              <p:par>
                                <p:cTn id="49" presetID="21" presetClass="entr" presetSubtype="1"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heel(1)">
                                      <p:cBhvr>
                                        <p:cTn id="51" dur="2000"/>
                                        <p:tgtEl>
                                          <p:spTgt spid="25"/>
                                        </p:tgtEl>
                                      </p:cBhvr>
                                    </p:animEffect>
                                  </p:childTnLst>
                                </p:cTn>
                              </p:par>
                              <p:par>
                                <p:cTn id="52" presetID="21" presetClass="entr" presetSubtype="1"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wheel(1)">
                                      <p:cBhvr>
                                        <p:cTn id="54" dur="2000"/>
                                        <p:tgtEl>
                                          <p:spTgt spid="26"/>
                                        </p:tgtEl>
                                      </p:cBhvr>
                                    </p:animEffect>
                                  </p:childTnLst>
                                </p:cTn>
                              </p:par>
                              <p:par>
                                <p:cTn id="55" presetID="21" presetClass="entr" presetSubtype="1"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heel(1)">
                                      <p:cBhvr>
                                        <p:cTn id="57" dur="2000"/>
                                        <p:tgtEl>
                                          <p:spTgt spid="27"/>
                                        </p:tgtEl>
                                      </p:cBhvr>
                                    </p:animEffect>
                                  </p:childTnLst>
                                </p:cTn>
                              </p:par>
                              <p:par>
                                <p:cTn id="58" presetID="21" presetClass="entr" presetSubtype="1"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wheel(1)">
                                      <p:cBhvr>
                                        <p:cTn id="60" dur="2000"/>
                                        <p:tgtEl>
                                          <p:spTgt spid="28"/>
                                        </p:tgtEl>
                                      </p:cBhvr>
                                    </p:animEffect>
                                  </p:childTnLst>
                                </p:cTn>
                              </p:par>
                              <p:par>
                                <p:cTn id="61" presetID="21" presetClass="entr" presetSubtype="1"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heel(1)">
                                      <p:cBhvr>
                                        <p:cTn id="63" dur="2000"/>
                                        <p:tgtEl>
                                          <p:spTgt spid="29"/>
                                        </p:tgtEl>
                                      </p:cBhvr>
                                    </p:animEffect>
                                  </p:childTnLst>
                                </p:cTn>
                              </p:par>
                              <p:par>
                                <p:cTn id="64" presetID="21" presetClass="entr" presetSubtype="1"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wheel(1)">
                                      <p:cBhvr>
                                        <p:cTn id="66" dur="2000"/>
                                        <p:tgtEl>
                                          <p:spTgt spid="32"/>
                                        </p:tgtEl>
                                      </p:cBhvr>
                                    </p:animEffect>
                                  </p:childTnLst>
                                </p:cTn>
                              </p:par>
                              <p:par>
                                <p:cTn id="67" presetID="22" presetClass="entr" presetSubtype="4" fill="hold" nodeType="with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down)">
                                      <p:cBhvr>
                                        <p:cTn id="69" dur="500"/>
                                        <p:tgtEl>
                                          <p:spTgt spid="20"/>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grpId="1" nodeType="clickEffect">
                                  <p:stCondLst>
                                    <p:cond delay="0"/>
                                  </p:stCondLst>
                                  <p:childTnLst>
                                    <p:animEffect transition="out" filter="fade">
                                      <p:cBhvr>
                                        <p:cTn id="73" dur="500"/>
                                        <p:tgtEl>
                                          <p:spTgt spid="25"/>
                                        </p:tgtEl>
                                      </p:cBhvr>
                                    </p:animEffect>
                                    <p:set>
                                      <p:cBhvr>
                                        <p:cTn id="74" dur="1" fill="hold">
                                          <p:stCondLst>
                                            <p:cond delay="499"/>
                                          </p:stCondLst>
                                        </p:cTn>
                                        <p:tgtEl>
                                          <p:spTgt spid="25"/>
                                        </p:tgtEl>
                                        <p:attrNameLst>
                                          <p:attrName>style.visibility</p:attrName>
                                        </p:attrNameLst>
                                      </p:cBhvr>
                                      <p:to>
                                        <p:strVal val="hidden"/>
                                      </p:to>
                                    </p:set>
                                  </p:childTnLst>
                                </p:cTn>
                              </p:par>
                              <p:par>
                                <p:cTn id="75" presetID="10" presetClass="exit" presetSubtype="0" fill="hold" grpId="1" nodeType="withEffect">
                                  <p:stCondLst>
                                    <p:cond delay="0"/>
                                  </p:stCondLst>
                                  <p:childTnLst>
                                    <p:animEffect transition="out" filter="fade">
                                      <p:cBhvr>
                                        <p:cTn id="76" dur="500"/>
                                        <p:tgtEl>
                                          <p:spTgt spid="26"/>
                                        </p:tgtEl>
                                      </p:cBhvr>
                                    </p:animEffect>
                                    <p:set>
                                      <p:cBhvr>
                                        <p:cTn id="77" dur="1" fill="hold">
                                          <p:stCondLst>
                                            <p:cond delay="499"/>
                                          </p:stCondLst>
                                        </p:cTn>
                                        <p:tgtEl>
                                          <p:spTgt spid="26"/>
                                        </p:tgtEl>
                                        <p:attrNameLst>
                                          <p:attrName>style.visibility</p:attrName>
                                        </p:attrNameLst>
                                      </p:cBhvr>
                                      <p:to>
                                        <p:strVal val="hidden"/>
                                      </p:to>
                                    </p:set>
                                  </p:childTnLst>
                                </p:cTn>
                              </p:par>
                              <p:par>
                                <p:cTn id="78" presetID="10" presetClass="exit" presetSubtype="0" fill="hold" grpId="1" nodeType="withEffect">
                                  <p:stCondLst>
                                    <p:cond delay="0"/>
                                  </p:stCondLst>
                                  <p:childTnLst>
                                    <p:animEffect transition="out" filter="fade">
                                      <p:cBhvr>
                                        <p:cTn id="79" dur="500"/>
                                        <p:tgtEl>
                                          <p:spTgt spid="27"/>
                                        </p:tgtEl>
                                      </p:cBhvr>
                                    </p:animEffect>
                                    <p:set>
                                      <p:cBhvr>
                                        <p:cTn id="80" dur="1" fill="hold">
                                          <p:stCondLst>
                                            <p:cond delay="499"/>
                                          </p:stCondLst>
                                        </p:cTn>
                                        <p:tgtEl>
                                          <p:spTgt spid="27"/>
                                        </p:tgtEl>
                                        <p:attrNameLst>
                                          <p:attrName>style.visibility</p:attrName>
                                        </p:attrNameLst>
                                      </p:cBhvr>
                                      <p:to>
                                        <p:strVal val="hidden"/>
                                      </p:to>
                                    </p:set>
                                  </p:childTnLst>
                                </p:cTn>
                              </p:par>
                              <p:par>
                                <p:cTn id="81" presetID="10" presetClass="exit" presetSubtype="0" fill="hold" grpId="2" nodeType="withEffect">
                                  <p:stCondLst>
                                    <p:cond delay="0"/>
                                  </p:stCondLst>
                                  <p:childTnLst>
                                    <p:animEffect transition="out" filter="fade">
                                      <p:cBhvr>
                                        <p:cTn id="82" dur="500"/>
                                        <p:tgtEl>
                                          <p:spTgt spid="28"/>
                                        </p:tgtEl>
                                      </p:cBhvr>
                                    </p:animEffect>
                                    <p:set>
                                      <p:cBhvr>
                                        <p:cTn id="83" dur="1" fill="hold">
                                          <p:stCondLst>
                                            <p:cond delay="499"/>
                                          </p:stCondLst>
                                        </p:cTn>
                                        <p:tgtEl>
                                          <p:spTgt spid="28"/>
                                        </p:tgtEl>
                                        <p:attrNameLst>
                                          <p:attrName>style.visibility</p:attrName>
                                        </p:attrNameLst>
                                      </p:cBhvr>
                                      <p:to>
                                        <p:strVal val="hidden"/>
                                      </p:to>
                                    </p:set>
                                  </p:childTnLst>
                                </p:cTn>
                              </p:par>
                              <p:par>
                                <p:cTn id="84" presetID="10" presetClass="exit" presetSubtype="0" fill="hold" grpId="1" nodeType="withEffect">
                                  <p:stCondLst>
                                    <p:cond delay="0"/>
                                  </p:stCondLst>
                                  <p:childTnLst>
                                    <p:animEffect transition="out" filter="fade">
                                      <p:cBhvr>
                                        <p:cTn id="85" dur="500"/>
                                        <p:tgtEl>
                                          <p:spTgt spid="29"/>
                                        </p:tgtEl>
                                      </p:cBhvr>
                                    </p:animEffect>
                                    <p:set>
                                      <p:cBhvr>
                                        <p:cTn id="86" dur="1" fill="hold">
                                          <p:stCondLst>
                                            <p:cond delay="499"/>
                                          </p:stCondLst>
                                        </p:cTn>
                                        <p:tgtEl>
                                          <p:spTgt spid="29"/>
                                        </p:tgtEl>
                                        <p:attrNameLst>
                                          <p:attrName>style.visibility</p:attrName>
                                        </p:attrNameLst>
                                      </p:cBhvr>
                                      <p:to>
                                        <p:strVal val="hidden"/>
                                      </p:to>
                                    </p:set>
                                  </p:childTnLst>
                                </p:cTn>
                              </p:par>
                              <p:par>
                                <p:cTn id="87" presetID="10" presetClass="exit" presetSubtype="0" fill="hold" grpId="2" nodeType="withEffect">
                                  <p:stCondLst>
                                    <p:cond delay="0"/>
                                  </p:stCondLst>
                                  <p:childTnLst>
                                    <p:animEffect transition="out" filter="fade">
                                      <p:cBhvr>
                                        <p:cTn id="88" dur="600"/>
                                        <p:tgtEl>
                                          <p:spTgt spid="32"/>
                                        </p:tgtEl>
                                      </p:cBhvr>
                                    </p:animEffect>
                                    <p:set>
                                      <p:cBhvr>
                                        <p:cTn id="89" dur="1" fill="hold">
                                          <p:stCondLst>
                                            <p:cond delay="599"/>
                                          </p:stCondLst>
                                        </p:cTn>
                                        <p:tgtEl>
                                          <p:spTgt spid="32"/>
                                        </p:tgtEl>
                                        <p:attrNameLst>
                                          <p:attrName>style.visibility</p:attrName>
                                        </p:attrNameLst>
                                      </p:cBhvr>
                                      <p:to>
                                        <p:strVal val="hidden"/>
                                      </p:to>
                                    </p:set>
                                  </p:childTnLst>
                                </p:cTn>
                              </p:par>
                              <p:par>
                                <p:cTn id="90" presetID="16" presetClass="exit" presetSubtype="21" fill="hold" nodeType="withEffect">
                                  <p:stCondLst>
                                    <p:cond delay="0"/>
                                  </p:stCondLst>
                                  <p:childTnLst>
                                    <p:animEffect transition="out" filter="barn(inVertical)">
                                      <p:cBhvr>
                                        <p:cTn id="91" dur="500"/>
                                        <p:tgtEl>
                                          <p:spTgt spid="20"/>
                                        </p:tgtEl>
                                      </p:cBhvr>
                                    </p:animEffect>
                                    <p:set>
                                      <p:cBhvr>
                                        <p:cTn id="92" dur="1" fill="hold">
                                          <p:stCondLst>
                                            <p:cond delay="499"/>
                                          </p:stCondLst>
                                        </p:cTn>
                                        <p:tgtEl>
                                          <p:spTgt spid="20"/>
                                        </p:tgtEl>
                                        <p:attrNameLst>
                                          <p:attrName>style.visibility</p:attrName>
                                        </p:attrNameLst>
                                      </p:cBhvr>
                                      <p:to>
                                        <p:strVal val="hidden"/>
                                      </p:to>
                                    </p:set>
                                  </p:childTnLst>
                                </p:cTn>
                              </p:par>
                              <p:par>
                                <p:cTn id="93" presetID="21" presetClass="entr" presetSubtype="1" fill="hold" grpId="0" nodeType="with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wheel(1)">
                                      <p:cBhvr>
                                        <p:cTn id="95" dur="1000"/>
                                        <p:tgtEl>
                                          <p:spTgt spid="40"/>
                                        </p:tgtEl>
                                      </p:cBhvr>
                                    </p:animEffect>
                                  </p:childTnLst>
                                </p:cTn>
                              </p:par>
                              <p:par>
                                <p:cTn id="96" presetID="22" presetClass="entr" presetSubtype="4" fill="hold" nodeType="with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wipe(down)">
                                      <p:cBhvr>
                                        <p:cTn id="98" dur="500"/>
                                        <p:tgtEl>
                                          <p:spTgt spid="45"/>
                                        </p:tgtEl>
                                      </p:cBhvr>
                                    </p:animEffect>
                                  </p:childTnLst>
                                </p:cTn>
                              </p:par>
                            </p:childTnLst>
                          </p:cTn>
                        </p:par>
                      </p:childTnLst>
                    </p:cTn>
                  </p:par>
                  <p:par>
                    <p:cTn id="99" fill="hold">
                      <p:stCondLst>
                        <p:cond delay="indefinite"/>
                      </p:stCondLst>
                      <p:childTnLst>
                        <p:par>
                          <p:cTn id="100" fill="hold">
                            <p:stCondLst>
                              <p:cond delay="0"/>
                            </p:stCondLst>
                            <p:childTnLst>
                              <p:par>
                                <p:cTn id="101" presetID="16" presetClass="exit" presetSubtype="21" fill="hold" nodeType="clickEffect">
                                  <p:stCondLst>
                                    <p:cond delay="0"/>
                                  </p:stCondLst>
                                  <p:childTnLst>
                                    <p:animEffect transition="out" filter="barn(inVertical)">
                                      <p:cBhvr>
                                        <p:cTn id="102" dur="500"/>
                                        <p:tgtEl>
                                          <p:spTgt spid="45"/>
                                        </p:tgtEl>
                                      </p:cBhvr>
                                    </p:animEffect>
                                    <p:set>
                                      <p:cBhvr>
                                        <p:cTn id="103" dur="1" fill="hold">
                                          <p:stCondLst>
                                            <p:cond delay="499"/>
                                          </p:stCondLst>
                                        </p:cTn>
                                        <p:tgtEl>
                                          <p:spTgt spid="45"/>
                                        </p:tgtEl>
                                        <p:attrNameLst>
                                          <p:attrName>style.visibility</p:attrName>
                                        </p:attrNameLst>
                                      </p:cBhvr>
                                      <p:to>
                                        <p:strVal val="hidden"/>
                                      </p:to>
                                    </p:set>
                                  </p:childTnLst>
                                </p:cTn>
                              </p:par>
                              <p:par>
                                <p:cTn id="104" presetID="10" presetClass="exit" presetSubtype="0" fill="hold" grpId="1" nodeType="withEffect">
                                  <p:stCondLst>
                                    <p:cond delay="0"/>
                                  </p:stCondLst>
                                  <p:childTnLst>
                                    <p:animEffect transition="out" filter="fade">
                                      <p:cBhvr>
                                        <p:cTn id="105" dur="500"/>
                                        <p:tgtEl>
                                          <p:spTgt spid="40"/>
                                        </p:tgtEl>
                                      </p:cBhvr>
                                    </p:animEffect>
                                    <p:set>
                                      <p:cBhvr>
                                        <p:cTn id="106" dur="1" fill="hold">
                                          <p:stCondLst>
                                            <p:cond delay="499"/>
                                          </p:stCondLst>
                                        </p:cTn>
                                        <p:tgtEl>
                                          <p:spTgt spid="40"/>
                                        </p:tgtEl>
                                        <p:attrNameLst>
                                          <p:attrName>style.visibility</p:attrName>
                                        </p:attrNameLst>
                                      </p:cBhvr>
                                      <p:to>
                                        <p:strVal val="hidden"/>
                                      </p:to>
                                    </p:set>
                                  </p:childTnLst>
                                </p:cTn>
                              </p:par>
                              <p:par>
                                <p:cTn id="107" presetID="21" presetClass="entr" presetSubtype="1" fill="hold" grpId="0" nodeType="with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wheel(1)">
                                      <p:cBhvr>
                                        <p:cTn id="109" dur="2000"/>
                                        <p:tgtEl>
                                          <p:spTgt spid="41"/>
                                        </p:tgtEl>
                                      </p:cBhvr>
                                    </p:animEffect>
                                  </p:childTnLst>
                                </p:cTn>
                              </p:par>
                              <p:par>
                                <p:cTn id="110" presetID="21" presetClass="entr" presetSubtype="1" fill="hold" grpId="0" nodeType="with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wheel(1)">
                                      <p:cBhvr>
                                        <p:cTn id="112" dur="2000"/>
                                        <p:tgtEl>
                                          <p:spTgt spid="42"/>
                                        </p:tgtEl>
                                      </p:cBhvr>
                                    </p:animEffect>
                                  </p:childTnLst>
                                </p:cTn>
                              </p:par>
                              <p:par>
                                <p:cTn id="113" presetID="22" presetClass="entr" presetSubtype="4" fill="hold" nodeType="withEffect">
                                  <p:stCondLst>
                                    <p:cond delay="0"/>
                                  </p:stCondLst>
                                  <p:childTnLst>
                                    <p:set>
                                      <p:cBhvr>
                                        <p:cTn id="114" dur="1" fill="hold">
                                          <p:stCondLst>
                                            <p:cond delay="0"/>
                                          </p:stCondLst>
                                        </p:cTn>
                                        <p:tgtEl>
                                          <p:spTgt spid="47"/>
                                        </p:tgtEl>
                                        <p:attrNameLst>
                                          <p:attrName>style.visibility</p:attrName>
                                        </p:attrNameLst>
                                      </p:cBhvr>
                                      <p:to>
                                        <p:strVal val="visible"/>
                                      </p:to>
                                    </p:set>
                                    <p:animEffect transition="in" filter="wipe(down)">
                                      <p:cBhvr>
                                        <p:cTn id="11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6" grpId="0" animBg="1"/>
      <p:bldP spid="26" grpId="1" animBg="1"/>
      <p:bldP spid="27" grpId="0" animBg="1"/>
      <p:bldP spid="27" grpId="1" animBg="1"/>
      <p:bldP spid="28" grpId="0" animBg="1"/>
      <p:bldP spid="28" grpId="2" animBg="1"/>
      <p:bldP spid="29" grpId="0" animBg="1"/>
      <p:bldP spid="29" grpId="1" animBg="1"/>
      <p:bldP spid="32" grpId="0" animBg="1"/>
      <p:bldP spid="32" grpId="2" animBg="1"/>
      <p:bldP spid="34" grpId="0" animBg="1"/>
      <p:bldP spid="34" grpId="1" animBg="1"/>
      <p:bldP spid="35" grpId="0" animBg="1"/>
      <p:bldP spid="35" grpId="1" animBg="1"/>
      <p:bldP spid="36" grpId="0" animBg="1"/>
      <p:bldP spid="36" grpId="1" animBg="1"/>
      <p:bldP spid="37" grpId="0" animBg="1"/>
      <p:bldP spid="37" grpId="1" animBg="1"/>
      <p:bldP spid="38" grpId="1" animBg="1"/>
      <p:bldP spid="38" grpId="2" animBg="1"/>
      <p:bldP spid="39" grpId="0" animBg="1"/>
      <p:bldP spid="39" grpId="1" animBg="1"/>
      <p:bldP spid="40" grpId="0" animBg="1"/>
      <p:bldP spid="40" grpId="1" animBg="1"/>
      <p:bldP spid="41" grpId="0" animBg="1"/>
      <p:bldP spid="4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B8841DA3-3D0F-42DD-8258-176E14D0CB62}"/>
              </a:ext>
            </a:extLst>
          </p:cNvPr>
          <p:cNvSpPr/>
          <p:nvPr/>
        </p:nvSpPr>
        <p:spPr>
          <a:xfrm>
            <a:off x="560152" y="1202933"/>
            <a:ext cx="4866537" cy="4088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A672ABAD-719D-416E-A31B-625198B1B866}"/>
              </a:ext>
            </a:extLst>
          </p:cNvPr>
          <p:cNvSpPr/>
          <p:nvPr/>
        </p:nvSpPr>
        <p:spPr>
          <a:xfrm>
            <a:off x="312576" y="1158950"/>
            <a:ext cx="4955278" cy="4066642"/>
          </a:xfrm>
          <a:prstGeom prst="ellipse">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34791" y="-86918"/>
            <a:ext cx="12261580" cy="6972919"/>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pPr algn="ctr"/>
            <a:endParaRPr lang="fr-FR" sz="1600" b="1" i="1" dirty="0"/>
          </a:p>
          <a:p>
            <a:pPr algn="ctr"/>
            <a:endParaRPr lang="fr-FR" sz="1600" b="1" i="1" dirty="0"/>
          </a:p>
          <a:p>
            <a:pPr algn="ctr"/>
            <a:endParaRPr lang="fr-FR" sz="1600" b="1" i="1" dirty="0"/>
          </a:p>
          <a:p>
            <a:pPr algn="ctr"/>
            <a:endParaRPr lang="fr-FR" sz="1600" b="1" i="1" dirty="0"/>
          </a:p>
          <a:p>
            <a:pPr algn="ctr"/>
            <a:endParaRPr lang="fr-FR" sz="1600" b="1" i="1" dirty="0"/>
          </a:p>
          <a:p>
            <a:pPr algn="ctr"/>
            <a:endParaRPr lang="fr-FR" sz="1600" b="1" i="1" dirty="0"/>
          </a:p>
          <a:p>
            <a:pPr algn="ctr"/>
            <a:r>
              <a:rPr lang="fr-FR" sz="1600" b="1" i="1" dirty="0"/>
              <a:t>Figure 21.</a:t>
            </a:r>
            <a:r>
              <a:rPr lang="fr-FR" sz="1600" b="1" dirty="0"/>
              <a:t> Correspondances entre les positions sur les politiques de contrôle </a:t>
            </a:r>
          </a:p>
          <a:p>
            <a:pPr algn="ctr"/>
            <a:r>
              <a:rPr lang="fr-FR" sz="1600" b="1" dirty="0"/>
              <a:t>et l'intensité des comportements addictifs des répondants</a:t>
            </a: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20898"/>
            <a:ext cx="12261580"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4404729C-CBA0-4FC8-9455-323139E4D93F}"/>
              </a:ext>
            </a:extLst>
          </p:cNvPr>
          <p:cNvSpPr/>
          <p:nvPr/>
        </p:nvSpPr>
        <p:spPr>
          <a:xfrm>
            <a:off x="2115203" y="-154091"/>
            <a:ext cx="1750898" cy="6154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866101" y="-130863"/>
            <a:ext cx="1968370" cy="5888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Méthodologie</a:t>
            </a:r>
          </a:p>
        </p:txBody>
      </p:sp>
      <p:sp>
        <p:nvSpPr>
          <p:cNvPr id="10" name="Rectangle 9">
            <a:extLst>
              <a:ext uri="{FF2B5EF4-FFF2-40B4-BE49-F238E27FC236}">
                <a16:creationId xmlns:a16="http://schemas.microsoft.com/office/drawing/2014/main" id="{FE96E6C7-5E6D-423D-BD84-220D6B74316B}"/>
              </a:ext>
            </a:extLst>
          </p:cNvPr>
          <p:cNvSpPr/>
          <p:nvPr/>
        </p:nvSpPr>
        <p:spPr>
          <a:xfrm>
            <a:off x="1339616" y="1308258"/>
            <a:ext cx="9356889" cy="8022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solidFill>
                <a:schemeClr val="bg1"/>
              </a:solidFill>
              <a:effectLst>
                <a:outerShdw blurRad="50800" dist="38100" dir="2700000" algn="tl" rotWithShape="0">
                  <a:prstClr val="black">
                    <a:alpha val="40000"/>
                  </a:prstClr>
                </a:outerShdw>
              </a:effectLst>
              <a:ea typeface="Gadugi" panose="020B0502040204020203" pitchFamily="34" charset="0"/>
            </a:endParaRPr>
          </a:p>
        </p:txBody>
      </p:sp>
      <p:sp>
        <p:nvSpPr>
          <p:cNvPr id="31" name="Rectangle 30">
            <a:extLst>
              <a:ext uri="{FF2B5EF4-FFF2-40B4-BE49-F238E27FC236}">
                <a16:creationId xmlns:a16="http://schemas.microsoft.com/office/drawing/2014/main" id="{F6BC3EA1-DA68-4FE1-A5B9-14C6BF55967A}"/>
              </a:ext>
            </a:extLst>
          </p:cNvPr>
          <p:cNvSpPr/>
          <p:nvPr/>
        </p:nvSpPr>
        <p:spPr>
          <a:xfrm>
            <a:off x="5812120" y="-142920"/>
            <a:ext cx="1768294"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Résultats</a:t>
            </a:r>
          </a:p>
        </p:txBody>
      </p:sp>
      <p:sp>
        <p:nvSpPr>
          <p:cNvPr id="33" name="Rectangle 32">
            <a:extLst>
              <a:ext uri="{FF2B5EF4-FFF2-40B4-BE49-F238E27FC236}">
                <a16:creationId xmlns:a16="http://schemas.microsoft.com/office/drawing/2014/main" id="{EB6E7816-55D6-47EB-93C5-C08338455C4D}"/>
              </a:ext>
            </a:extLst>
          </p:cNvPr>
          <p:cNvSpPr/>
          <p:nvPr/>
        </p:nvSpPr>
        <p:spPr>
          <a:xfrm>
            <a:off x="19599" y="510661"/>
            <a:ext cx="9988198" cy="400110"/>
          </a:xfrm>
          <a:prstGeom prst="rect">
            <a:avLst/>
          </a:prstGeom>
        </p:spPr>
        <p:txBody>
          <a:bodyPr wrap="square">
            <a:spAutoFit/>
          </a:bodyPr>
          <a:lstStyle/>
          <a:p>
            <a:pPr marL="82550"/>
            <a:r>
              <a:rPr lang="fr-FR" sz="2000" b="1" dirty="0">
                <a:solidFill>
                  <a:srgbClr val="FFCC00"/>
                </a:solidFill>
              </a:rPr>
              <a:t>Les positions des Français en faveur des politiques de contrôle : alcool, tabac et JHA</a:t>
            </a:r>
          </a:p>
        </p:txBody>
      </p:sp>
      <p:pic>
        <p:nvPicPr>
          <p:cNvPr id="25" name="Image 24">
            <a:extLst>
              <a:ext uri="{FF2B5EF4-FFF2-40B4-BE49-F238E27FC236}">
                <a16:creationId xmlns:a16="http://schemas.microsoft.com/office/drawing/2014/main" id="{4CA69ABC-8AFA-485B-BD5F-0562DC9B69C8}"/>
              </a:ext>
            </a:extLst>
          </p:cNvPr>
          <p:cNvPicPr/>
          <p:nvPr/>
        </p:nvPicPr>
        <p:blipFill>
          <a:blip r:embed="rId6" cstate="print"/>
          <a:stretch>
            <a:fillRect/>
          </a:stretch>
        </p:blipFill>
        <p:spPr>
          <a:xfrm>
            <a:off x="2188839" y="1388310"/>
            <a:ext cx="7658441" cy="4755260"/>
          </a:xfrm>
          <a:prstGeom prst="rect">
            <a:avLst/>
          </a:prstGeom>
        </p:spPr>
      </p:pic>
      <p:sp>
        <p:nvSpPr>
          <p:cNvPr id="26" name="Ellipse 25">
            <a:extLst>
              <a:ext uri="{FF2B5EF4-FFF2-40B4-BE49-F238E27FC236}">
                <a16:creationId xmlns:a16="http://schemas.microsoft.com/office/drawing/2014/main" id="{FCFBE5E5-F99F-491F-ACFF-E0719459E668}"/>
              </a:ext>
            </a:extLst>
          </p:cNvPr>
          <p:cNvSpPr/>
          <p:nvPr/>
        </p:nvSpPr>
        <p:spPr>
          <a:xfrm>
            <a:off x="3039786" y="5330627"/>
            <a:ext cx="789704" cy="7343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Ellipse 28">
            <a:extLst>
              <a:ext uri="{FF2B5EF4-FFF2-40B4-BE49-F238E27FC236}">
                <a16:creationId xmlns:a16="http://schemas.microsoft.com/office/drawing/2014/main" id="{BC0B7739-EB22-4221-8E45-26C0758CACCC}"/>
              </a:ext>
            </a:extLst>
          </p:cNvPr>
          <p:cNvSpPr/>
          <p:nvPr/>
        </p:nvSpPr>
        <p:spPr>
          <a:xfrm>
            <a:off x="8809715" y="5311434"/>
            <a:ext cx="798771" cy="8184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Rectangle 26">
            <a:extLst>
              <a:ext uri="{FF2B5EF4-FFF2-40B4-BE49-F238E27FC236}">
                <a16:creationId xmlns:a16="http://schemas.microsoft.com/office/drawing/2014/main" id="{18A10577-07A5-40AF-9DB5-2975699986B9}"/>
              </a:ext>
            </a:extLst>
          </p:cNvPr>
          <p:cNvSpPr/>
          <p:nvPr/>
        </p:nvSpPr>
        <p:spPr>
          <a:xfrm>
            <a:off x="2458799" y="913530"/>
            <a:ext cx="7113605" cy="400110"/>
          </a:xfrm>
          <a:prstGeom prst="rect">
            <a:avLst/>
          </a:prstGeom>
          <a:solidFill>
            <a:schemeClr val="accent4">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ltLang="fr-FR" sz="1200" b="1" dirty="0">
              <a:ln w="0"/>
              <a:solidFill>
                <a:schemeClr val="accent1">
                  <a:lumMod val="50000"/>
                </a:schemeClr>
              </a:solidFill>
              <a:effectLst>
                <a:outerShdw blurRad="38100" dist="19050" dir="2700000" algn="tl" rotWithShape="0">
                  <a:schemeClr val="dk1">
                    <a:alpha val="40000"/>
                  </a:schemeClr>
                </a:outerShdw>
              </a:effectLst>
              <a:latin typeface="Gadugi" panose="020B0502040204020203" pitchFamily="34" charset="0"/>
              <a:ea typeface="Gadugi" panose="020B0502040204020203" pitchFamily="34" charset="0"/>
            </a:endParaRPr>
          </a:p>
          <a:p>
            <a:pPr algn="ctr">
              <a:defRPr/>
            </a:pPr>
            <a:r>
              <a:rPr lang="fr-FR" altLang="fr-FR" sz="1200" b="1" dirty="0">
                <a:ln w="0"/>
                <a:solidFill>
                  <a:schemeClr val="accent1">
                    <a:lumMod val="50000"/>
                  </a:schemeClr>
                </a:solidFill>
                <a:effectLst>
                  <a:outerShdw blurRad="38100" dist="19050" dir="2700000" algn="tl" rotWithShape="0">
                    <a:schemeClr val="dk1">
                      <a:alpha val="40000"/>
                    </a:schemeClr>
                  </a:outerShdw>
                </a:effectLst>
                <a:latin typeface="Gadugi" panose="020B0502040204020203" pitchFamily="34" charset="0"/>
                <a:ea typeface="Gadugi" panose="020B0502040204020203" pitchFamily="34" charset="0"/>
              </a:rPr>
              <a:t>3</a:t>
            </a:r>
            <a:r>
              <a:rPr lang="fr-FR" altLang="fr-FR" sz="1200" b="1" baseline="30000" dirty="0">
                <a:ln w="0"/>
                <a:solidFill>
                  <a:schemeClr val="accent1">
                    <a:lumMod val="50000"/>
                  </a:schemeClr>
                </a:solidFill>
                <a:effectLst>
                  <a:outerShdw blurRad="38100" dist="19050" dir="2700000" algn="tl" rotWithShape="0">
                    <a:schemeClr val="dk1">
                      <a:alpha val="40000"/>
                    </a:schemeClr>
                  </a:outerShdw>
                </a:effectLst>
                <a:latin typeface="Gadugi" panose="020B0502040204020203" pitchFamily="34" charset="0"/>
                <a:ea typeface="Gadugi" panose="020B0502040204020203" pitchFamily="34" charset="0"/>
              </a:rPr>
              <a:t>e</a:t>
            </a:r>
            <a:r>
              <a:rPr lang="fr-FR" altLang="fr-FR" sz="1200" b="1" dirty="0">
                <a:ln w="0"/>
                <a:solidFill>
                  <a:schemeClr val="accent1">
                    <a:lumMod val="50000"/>
                  </a:schemeClr>
                </a:solidFill>
                <a:effectLst>
                  <a:outerShdw blurRad="38100" dist="19050" dir="2700000" algn="tl" rotWithShape="0">
                    <a:schemeClr val="dk1">
                      <a:alpha val="40000"/>
                    </a:schemeClr>
                  </a:outerShdw>
                </a:effectLst>
                <a:latin typeface="Gadugi" panose="020B0502040204020203" pitchFamily="34" charset="0"/>
                <a:ea typeface="Gadugi" panose="020B0502040204020203" pitchFamily="34" charset="0"/>
              </a:rPr>
              <a:t> hypothèse : Positions modérées des personnes ayant un/des comportement/s addictif/s</a:t>
            </a:r>
          </a:p>
          <a:p>
            <a:pPr algn="ctr" fontAlgn="auto">
              <a:spcBef>
                <a:spcPts val="0"/>
              </a:spcBef>
              <a:spcAft>
                <a:spcPts val="0"/>
              </a:spcAft>
              <a:defRPr/>
            </a:pPr>
            <a:endParaRPr lang="fr-FR" altLang="fr-FR" sz="1200" b="1" dirty="0">
              <a:ln w="0"/>
              <a:solidFill>
                <a:schemeClr val="accent1">
                  <a:lumMod val="50000"/>
                </a:schemeClr>
              </a:solidFill>
              <a:effectLst>
                <a:outerShdw blurRad="38100" dist="19050" dir="2700000" algn="tl" rotWithShape="0">
                  <a:schemeClr val="dk1">
                    <a:alpha val="40000"/>
                  </a:schemeClr>
                </a:outerShdw>
              </a:effectLst>
              <a:latin typeface="Gadugi" panose="020B0502040204020203" pitchFamily="34" charset="0"/>
              <a:ea typeface="Gadugi" panose="020B0502040204020203" pitchFamily="34" charset="0"/>
            </a:endParaRPr>
          </a:p>
        </p:txBody>
      </p:sp>
      <p:sp>
        <p:nvSpPr>
          <p:cNvPr id="28" name="Rectangle 27">
            <a:extLst>
              <a:ext uri="{FF2B5EF4-FFF2-40B4-BE49-F238E27FC236}">
                <a16:creationId xmlns:a16="http://schemas.microsoft.com/office/drawing/2014/main" id="{171A2895-5159-4903-BCBD-6A342B1297D0}"/>
              </a:ext>
            </a:extLst>
          </p:cNvPr>
          <p:cNvSpPr/>
          <p:nvPr/>
        </p:nvSpPr>
        <p:spPr>
          <a:xfrm>
            <a:off x="-36527" y="-160532"/>
            <a:ext cx="2151730" cy="607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Tree>
    <p:extLst>
      <p:ext uri="{BB962C8B-B14F-4D97-AF65-F5344CB8AC3E}">
        <p14:creationId xmlns:p14="http://schemas.microsoft.com/office/powerpoint/2010/main" val="1517158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heel(1)">
                                      <p:cBhvr>
                                        <p:cTn id="7" dur="2000"/>
                                        <p:tgtEl>
                                          <p:spTgt spid="2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heel(1)">
                                      <p:cBhvr>
                                        <p:cTn id="10" dur="2000"/>
                                        <p:tgtEl>
                                          <p:spTgt spid="2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animBg="1"/>
      <p:bldP spid="2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B8841DA3-3D0F-42DD-8258-176E14D0CB62}"/>
              </a:ext>
            </a:extLst>
          </p:cNvPr>
          <p:cNvSpPr/>
          <p:nvPr/>
        </p:nvSpPr>
        <p:spPr>
          <a:xfrm>
            <a:off x="560152" y="1202933"/>
            <a:ext cx="4866537" cy="4088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A672ABAD-719D-416E-A31B-625198B1B866}"/>
              </a:ext>
            </a:extLst>
          </p:cNvPr>
          <p:cNvSpPr/>
          <p:nvPr/>
        </p:nvSpPr>
        <p:spPr>
          <a:xfrm>
            <a:off x="312576" y="1158950"/>
            <a:ext cx="4955278" cy="4066642"/>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34790" y="-122217"/>
            <a:ext cx="12261580" cy="6972919"/>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600" b="1" i="1" dirty="0"/>
          </a:p>
          <a:p>
            <a:endParaRPr lang="fr-FR" sz="1600" b="1" i="1" dirty="0"/>
          </a:p>
          <a:p>
            <a:endParaRPr lang="fr-FR" sz="1600" b="1" i="1" dirty="0"/>
          </a:p>
          <a:p>
            <a:endParaRPr lang="fr-FR" sz="1600" b="1" i="1" dirty="0"/>
          </a:p>
          <a:p>
            <a:endParaRPr lang="fr-FR" sz="1600" b="1" i="1" dirty="0"/>
          </a:p>
          <a:p>
            <a:pPr marL="355600" algn="ctr">
              <a:buClr>
                <a:srgbClr val="FFC000"/>
              </a:buClr>
            </a:pPr>
            <a:endParaRPr lang="fr-FR" sz="2800" b="1" dirty="0">
              <a:solidFill>
                <a:srgbClr val="FFCC00"/>
              </a:solidFill>
              <a:effectLst>
                <a:outerShdw blurRad="38100" dist="38100" dir="2700000" algn="tl">
                  <a:srgbClr val="000000">
                    <a:alpha val="43137"/>
                  </a:srgbClr>
                </a:outerShdw>
              </a:effectLst>
            </a:endParaRPr>
          </a:p>
          <a:p>
            <a:pPr marL="355600" algn="ctr">
              <a:buClr>
                <a:srgbClr val="FFC000"/>
              </a:buClr>
            </a:pPr>
            <a:endParaRPr lang="fr-FR" sz="2800" b="1" dirty="0">
              <a:solidFill>
                <a:srgbClr val="FFCC00"/>
              </a:solidFill>
              <a:effectLst>
                <a:outerShdw blurRad="38100" dist="38100" dir="2700000" algn="tl">
                  <a:srgbClr val="000000">
                    <a:alpha val="43137"/>
                  </a:srgbClr>
                </a:outerShdw>
              </a:effectLst>
            </a:endParaRPr>
          </a:p>
          <a:p>
            <a:pPr marL="355600" algn="ctr">
              <a:buClr>
                <a:srgbClr val="FFC000"/>
              </a:buClr>
            </a:pPr>
            <a:endParaRPr lang="fr-FR" sz="2800" b="1" dirty="0">
              <a:solidFill>
                <a:srgbClr val="FFCC00"/>
              </a:solidFill>
              <a:effectLst>
                <a:outerShdw blurRad="38100" dist="38100" dir="2700000" algn="tl">
                  <a:srgbClr val="000000">
                    <a:alpha val="43137"/>
                  </a:srgbClr>
                </a:outerShdw>
              </a:effectLst>
            </a:endParaRPr>
          </a:p>
          <a:p>
            <a:pPr marL="355600" algn="ctr">
              <a:buClr>
                <a:srgbClr val="FFC000"/>
              </a:buClr>
            </a:pPr>
            <a:endParaRPr lang="fr-FR" sz="2800" b="1" dirty="0">
              <a:solidFill>
                <a:srgbClr val="FFCC00"/>
              </a:solidFill>
              <a:effectLst>
                <a:outerShdw blurRad="38100" dist="38100" dir="2700000" algn="tl">
                  <a:srgbClr val="000000">
                    <a:alpha val="43137"/>
                  </a:srgbClr>
                </a:outerShdw>
              </a:effectLst>
            </a:endParaRPr>
          </a:p>
          <a:p>
            <a:pPr marL="812800" indent="-457200">
              <a:buClr>
                <a:srgbClr val="FFC000"/>
              </a:buClr>
              <a:buFontTx/>
              <a:buChar char="-"/>
            </a:pPr>
            <a:endParaRPr lang="fr-FR" sz="2800" b="1" dirty="0">
              <a:solidFill>
                <a:srgbClr val="FFCC00"/>
              </a:solidFill>
              <a:effectLst>
                <a:outerShdw blurRad="38100" dist="38100" dir="2700000" algn="tl">
                  <a:srgbClr val="000000">
                    <a:alpha val="43137"/>
                  </a:srgbClr>
                </a:outerShdw>
              </a:effectLst>
            </a:endParaRPr>
          </a:p>
          <a:p>
            <a:pPr marL="812800" indent="-457200">
              <a:buClr>
                <a:srgbClr val="FFC000"/>
              </a:buClr>
              <a:buFontTx/>
              <a:buChar char="-"/>
            </a:pPr>
            <a:endParaRPr lang="fr-FR" sz="2800" b="1" dirty="0">
              <a:solidFill>
                <a:srgbClr val="FFCC00"/>
              </a:solidFill>
              <a:effectLst>
                <a:outerShdw blurRad="38100" dist="38100" dir="2700000" algn="tl">
                  <a:srgbClr val="000000">
                    <a:alpha val="43137"/>
                  </a:srgbClr>
                </a:outerShdw>
              </a:effectLst>
            </a:endParaRPr>
          </a:p>
          <a:p>
            <a:pPr marL="812800" indent="-457200">
              <a:buClr>
                <a:srgbClr val="FFC000"/>
              </a:buClr>
              <a:buFontTx/>
              <a:buChar char="-"/>
            </a:pPr>
            <a:endParaRPr lang="fr-FR" sz="2800" dirty="0">
              <a:solidFill>
                <a:schemeClr val="bg1"/>
              </a:solidFill>
              <a:ea typeface="Gadugi" panose="020B0502040204020203" pitchFamily="34" charset="0"/>
            </a:endParaRPr>
          </a:p>
          <a:p>
            <a:pPr marL="1527175" indent="-457200">
              <a:buClr>
                <a:srgbClr val="FFC000"/>
              </a:buClr>
              <a:buFontTx/>
              <a:buChar char="-"/>
            </a:pPr>
            <a:endParaRPr lang="fr-FR" sz="2800" dirty="0">
              <a:solidFill>
                <a:schemeClr val="bg1"/>
              </a:solidFill>
              <a:ea typeface="Gadugi" panose="020B0502040204020203" pitchFamily="34" charset="0"/>
            </a:endParaRPr>
          </a:p>
          <a:p>
            <a:pPr marL="1527175" indent="-457200">
              <a:buClr>
                <a:srgbClr val="FFC000"/>
              </a:buClr>
              <a:buFontTx/>
              <a:buChar char="-"/>
            </a:pPr>
            <a:endParaRPr lang="fr-FR" sz="2800" dirty="0">
              <a:solidFill>
                <a:schemeClr val="bg1"/>
              </a:solidFill>
              <a:ea typeface="Gadugi" panose="020B0502040204020203" pitchFamily="34" charset="0"/>
            </a:endParaRPr>
          </a:p>
          <a:p>
            <a:pPr marL="1527175" indent="-457200">
              <a:buClr>
                <a:srgbClr val="FFC000"/>
              </a:buClr>
              <a:buFontTx/>
              <a:buChar char="-"/>
            </a:pPr>
            <a:endParaRPr lang="fr-FR" sz="2800" dirty="0">
              <a:solidFill>
                <a:schemeClr val="bg1"/>
              </a:solidFill>
              <a:ea typeface="Gadugi" panose="020B0502040204020203" pitchFamily="34" charset="0"/>
            </a:endParaRPr>
          </a:p>
          <a:p>
            <a:pPr marL="1527175" indent="-457200">
              <a:buClr>
                <a:srgbClr val="FFC000"/>
              </a:buClr>
              <a:buFontTx/>
              <a:buChar char="-"/>
            </a:pPr>
            <a:endParaRPr lang="fr-FR" sz="2800" dirty="0">
              <a:solidFill>
                <a:schemeClr val="bg1"/>
              </a:solidFill>
              <a:ea typeface="Gadugi" panose="020B0502040204020203" pitchFamily="34" charset="0"/>
            </a:endParaRPr>
          </a:p>
          <a:p>
            <a:pPr marL="1527175" indent="-457200">
              <a:buClr>
                <a:srgbClr val="FFC000"/>
              </a:buClr>
              <a:buFontTx/>
              <a:buChar char="-"/>
            </a:pPr>
            <a:endParaRPr lang="fr-FR" sz="2800" dirty="0">
              <a:solidFill>
                <a:schemeClr val="bg1"/>
              </a:solidFill>
              <a:ea typeface="Gadugi" panose="020B0502040204020203" pitchFamily="34" charset="0"/>
            </a:endParaRPr>
          </a:p>
          <a:p>
            <a:pPr marL="539750">
              <a:buClr>
                <a:srgbClr val="FFC000"/>
              </a:buClr>
            </a:pPr>
            <a:endParaRPr lang="fr-FR" sz="1050" dirty="0">
              <a:solidFill>
                <a:schemeClr val="bg1"/>
              </a:solidFill>
              <a:ea typeface="Gadugi" panose="020B0502040204020203" pitchFamily="34" charset="0"/>
            </a:endParaRPr>
          </a:p>
          <a:p>
            <a:pPr marL="539750">
              <a:buClr>
                <a:srgbClr val="FFC000"/>
              </a:buClr>
            </a:pPr>
            <a:endParaRPr lang="fr-FR" sz="1100" dirty="0">
              <a:solidFill>
                <a:schemeClr val="bg1"/>
              </a:solidFill>
              <a:ea typeface="Gadugi" panose="020B0502040204020203" pitchFamily="34" charset="0"/>
            </a:endParaRPr>
          </a:p>
          <a:p>
            <a:pPr marL="825500" indent="-285750">
              <a:buClr>
                <a:srgbClr val="FFC000"/>
              </a:buClr>
              <a:buFont typeface="Arial" panose="020B0604020202020204" pitchFamily="34" charset="0"/>
              <a:buChar char="•"/>
            </a:pPr>
            <a:r>
              <a:rPr lang="fr-FR" dirty="0">
                <a:solidFill>
                  <a:schemeClr val="bg1"/>
                </a:solidFill>
                <a:ea typeface="Gadugi" panose="020B0502040204020203" pitchFamily="34" charset="0"/>
              </a:rPr>
              <a:t>Les politiques de contrôle ne font pas consensus.</a:t>
            </a:r>
          </a:p>
          <a:p>
            <a:pPr marL="539750">
              <a:buClr>
                <a:srgbClr val="FFC000"/>
              </a:buClr>
            </a:pPr>
            <a:endParaRPr lang="fr-FR" dirty="0">
              <a:solidFill>
                <a:schemeClr val="bg1"/>
              </a:solidFill>
              <a:ea typeface="Gadugi" panose="020B0502040204020203" pitchFamily="34" charset="0"/>
            </a:endParaRPr>
          </a:p>
          <a:p>
            <a:pPr marL="825500" indent="-285750">
              <a:buClr>
                <a:srgbClr val="FFC000"/>
              </a:buClr>
              <a:buFont typeface="Arial" panose="020B0604020202020204" pitchFamily="34" charset="0"/>
              <a:buChar char="•"/>
            </a:pPr>
            <a:r>
              <a:rPr lang="fr-FR" b="1" dirty="0">
                <a:solidFill>
                  <a:schemeClr val="bg1"/>
                </a:solidFill>
                <a:effectLst>
                  <a:outerShdw blurRad="38100" dist="38100" dir="2700000" algn="tl">
                    <a:srgbClr val="000000">
                      <a:alpha val="43137"/>
                    </a:srgbClr>
                  </a:outerShdw>
                </a:effectLst>
                <a:ea typeface="Gadugi" panose="020B0502040204020203" pitchFamily="34" charset="0"/>
              </a:rPr>
              <a:t>9 positions </a:t>
            </a:r>
            <a:r>
              <a:rPr lang="fr-FR" dirty="0">
                <a:solidFill>
                  <a:schemeClr val="bg1"/>
                </a:solidFill>
                <a:ea typeface="Gadugi" panose="020B0502040204020203" pitchFamily="34" charset="0"/>
              </a:rPr>
              <a:t>(= interprétables et reliées) situées sur un </a:t>
            </a:r>
            <a:r>
              <a:rPr lang="fr-FR" b="1" dirty="0">
                <a:solidFill>
                  <a:schemeClr val="bg1"/>
                </a:solidFill>
                <a:effectLst>
                  <a:outerShdw blurRad="38100" dist="38100" dir="2700000" algn="tl">
                    <a:srgbClr val="000000">
                      <a:alpha val="43137"/>
                    </a:srgbClr>
                  </a:outerShdw>
                </a:effectLst>
                <a:ea typeface="Gadugi" panose="020B0502040204020203" pitchFamily="34" charset="0"/>
              </a:rPr>
              <a:t>continuum</a:t>
            </a:r>
            <a:r>
              <a:rPr lang="fr-FR" dirty="0">
                <a:solidFill>
                  <a:schemeClr val="bg1"/>
                </a:solidFill>
                <a:ea typeface="Gadugi" panose="020B0502040204020203" pitchFamily="34" charset="0"/>
              </a:rPr>
              <a:t> : </a:t>
            </a:r>
          </a:p>
          <a:p>
            <a:pPr marL="903288" algn="ctr">
              <a:buClr>
                <a:srgbClr val="FFC000"/>
              </a:buClr>
            </a:pPr>
            <a:r>
              <a:rPr lang="fr-FR" dirty="0">
                <a:solidFill>
                  <a:schemeClr val="bg1"/>
                </a:solidFill>
                <a:ea typeface="Gadugi" panose="020B0502040204020203" pitchFamily="34" charset="0"/>
              </a:rPr>
              <a:t>de la liberté et responsabilité individuelles à la responsabilité collective </a:t>
            </a:r>
            <a:br>
              <a:rPr lang="fr-FR" dirty="0">
                <a:solidFill>
                  <a:schemeClr val="bg1"/>
                </a:solidFill>
                <a:ea typeface="Gadugi" panose="020B0502040204020203" pitchFamily="34" charset="0"/>
              </a:rPr>
            </a:br>
            <a:r>
              <a:rPr lang="fr-FR" dirty="0"/>
              <a:t>(</a:t>
            </a:r>
            <a:r>
              <a:rPr lang="fr-FR" sz="1600" dirty="0"/>
              <a:t>corriger et soigner les désordres de comportements problématiques)</a:t>
            </a:r>
          </a:p>
          <a:p>
            <a:pPr marL="539750" algn="ctr">
              <a:buClr>
                <a:srgbClr val="FFC000"/>
              </a:buClr>
            </a:pPr>
            <a:endParaRPr lang="fr-FR" dirty="0"/>
          </a:p>
          <a:p>
            <a:pPr marL="825500" indent="-285750">
              <a:buClr>
                <a:srgbClr val="FFC000"/>
              </a:buClr>
              <a:buFont typeface="Arial" panose="020B0604020202020204" pitchFamily="34" charset="0"/>
              <a:buChar char="•"/>
            </a:pPr>
            <a:r>
              <a:rPr lang="fr-FR" dirty="0">
                <a:solidFill>
                  <a:schemeClr val="bg1"/>
                </a:solidFill>
                <a:ea typeface="Gadugi" panose="020B0502040204020203" pitchFamily="34" charset="0"/>
              </a:rPr>
              <a:t>Ces </a:t>
            </a:r>
            <a:r>
              <a:rPr lang="fr-FR" b="1" dirty="0">
                <a:solidFill>
                  <a:schemeClr val="bg1"/>
                </a:solidFill>
                <a:effectLst>
                  <a:outerShdw blurRad="38100" dist="38100" dir="2700000" algn="tl">
                    <a:srgbClr val="000000">
                      <a:alpha val="43137"/>
                    </a:srgbClr>
                  </a:outerShdw>
                </a:effectLst>
                <a:ea typeface="Gadugi" panose="020B0502040204020203" pitchFamily="34" charset="0"/>
              </a:rPr>
              <a:t>positions</a:t>
            </a:r>
            <a:r>
              <a:rPr lang="fr-FR" dirty="0">
                <a:solidFill>
                  <a:schemeClr val="bg1"/>
                </a:solidFill>
                <a:ea typeface="Gadugi" panose="020B0502040204020203" pitchFamily="34" charset="0"/>
              </a:rPr>
              <a:t> = combinaisons de </a:t>
            </a:r>
            <a:r>
              <a:rPr lang="fr-FR" b="1" dirty="0">
                <a:solidFill>
                  <a:schemeClr val="bg1"/>
                </a:solidFill>
                <a:effectLst>
                  <a:outerShdw blurRad="38100" dist="38100" dir="2700000" algn="tl">
                    <a:srgbClr val="000000">
                      <a:alpha val="43137"/>
                    </a:srgbClr>
                  </a:outerShdw>
                </a:effectLst>
                <a:ea typeface="Gadugi" panose="020B0502040204020203" pitchFamily="34" charset="0"/>
              </a:rPr>
              <a:t>différents jugements d’acceptabilité de mesures juridiques</a:t>
            </a:r>
            <a:endParaRPr lang="fr-FR" dirty="0">
              <a:solidFill>
                <a:schemeClr val="bg1"/>
              </a:solidFill>
              <a:ea typeface="Gadugi" panose="020B0502040204020203" pitchFamily="34" charset="0"/>
            </a:endParaRPr>
          </a:p>
          <a:p>
            <a:pPr marL="539750" algn="ctr">
              <a:buClr>
                <a:srgbClr val="FFC000"/>
              </a:buClr>
            </a:pPr>
            <a:endParaRPr lang="fr-FR" sz="1100" b="1" dirty="0">
              <a:solidFill>
                <a:schemeClr val="bg1"/>
              </a:solidFill>
              <a:effectLst>
                <a:outerShdw blurRad="38100" dist="38100" dir="2700000" algn="tl">
                  <a:srgbClr val="000000">
                    <a:alpha val="43137"/>
                  </a:srgbClr>
                </a:outerShdw>
              </a:effectLst>
              <a:ea typeface="Gadugi" panose="020B0502040204020203" pitchFamily="34" charset="0"/>
            </a:endParaRPr>
          </a:p>
          <a:p>
            <a:pPr marL="714375" lvl="3" indent="-190500">
              <a:buClr>
                <a:srgbClr val="FFC000"/>
              </a:buClr>
              <a:buFont typeface="Arial" panose="020B0604020202020204" pitchFamily="34" charset="0"/>
              <a:buChar char="•"/>
            </a:pPr>
            <a:r>
              <a:rPr lang="fr-FR" dirty="0"/>
              <a:t>Les positions sont </a:t>
            </a:r>
            <a:r>
              <a:rPr lang="fr-FR" b="1" dirty="0">
                <a:effectLst>
                  <a:outerShdw blurRad="38100" dist="38100" dir="2700000" algn="tl">
                    <a:srgbClr val="000000">
                      <a:alpha val="43137"/>
                    </a:srgbClr>
                  </a:outerShdw>
                </a:effectLst>
              </a:rPr>
              <a:t>liées aux variables sociodémographiques </a:t>
            </a:r>
            <a:r>
              <a:rPr lang="fr-FR" dirty="0"/>
              <a:t>et à la </a:t>
            </a:r>
            <a:r>
              <a:rPr lang="fr-FR" b="1" dirty="0">
                <a:effectLst>
                  <a:outerShdw blurRad="38100" dist="38100" dir="2700000" algn="tl">
                    <a:srgbClr val="000000">
                      <a:alpha val="43137"/>
                    </a:srgbClr>
                  </a:outerShdw>
                </a:effectLst>
              </a:rPr>
              <a:t>proximité des répondants aux produits étudiés.</a:t>
            </a:r>
          </a:p>
          <a:p>
            <a:pPr marL="714375" lvl="3" indent="-190500">
              <a:buClr>
                <a:srgbClr val="FFC000"/>
              </a:buClr>
              <a:buFont typeface="Arial" panose="020B0604020202020204" pitchFamily="34" charset="0"/>
              <a:buChar char="•"/>
            </a:pPr>
            <a:endParaRPr lang="fr-FR" sz="1400" b="1" dirty="0">
              <a:solidFill>
                <a:schemeClr val="bg1"/>
              </a:solidFill>
              <a:effectLst>
                <a:outerShdw blurRad="38100" dist="38100" dir="2700000" algn="tl">
                  <a:srgbClr val="000000">
                    <a:alpha val="43137"/>
                  </a:srgbClr>
                </a:outerShdw>
              </a:effectLst>
              <a:ea typeface="Gadugi" panose="020B0502040204020203" pitchFamily="34" charset="0"/>
            </a:endParaRPr>
          </a:p>
          <a:p>
            <a:pPr marL="714375" lvl="3" indent="-268288">
              <a:buClr>
                <a:srgbClr val="FFC000"/>
              </a:buClr>
              <a:buFont typeface="Arial" panose="020B0604020202020204" pitchFamily="34" charset="0"/>
              <a:buChar char="•"/>
            </a:pPr>
            <a:r>
              <a:rPr lang="fr-FR" b="1" dirty="0">
                <a:solidFill>
                  <a:schemeClr val="bg1"/>
                </a:solidFill>
                <a:effectLst>
                  <a:outerShdw blurRad="38100" dist="38100" dir="2700000" algn="tl">
                    <a:srgbClr val="000000">
                      <a:alpha val="43137"/>
                    </a:srgbClr>
                  </a:outerShdw>
                </a:effectLst>
                <a:ea typeface="Gadugi" panose="020B0502040204020203" pitchFamily="34" charset="0"/>
              </a:rPr>
              <a:t>Seule une minorité </a:t>
            </a:r>
            <a:r>
              <a:rPr lang="fr-FR" dirty="0"/>
              <a:t>semble convaincue qu’une consommation responsable ou encore que l’autorégulation peuvent être suffisantes et </a:t>
            </a:r>
            <a:r>
              <a:rPr lang="fr-FR" b="1" dirty="0">
                <a:solidFill>
                  <a:schemeClr val="bg1"/>
                </a:solidFill>
                <a:effectLst>
                  <a:outerShdw blurRad="38100" dist="38100" dir="2700000" algn="tl">
                    <a:srgbClr val="000000">
                      <a:alpha val="43137"/>
                    </a:srgbClr>
                  </a:outerShdw>
                </a:effectLst>
                <a:ea typeface="Gadugi" panose="020B0502040204020203" pitchFamily="34" charset="0"/>
              </a:rPr>
              <a:t>refuse toute réglementation contraignante.</a:t>
            </a:r>
            <a:endParaRPr lang="fr-FR" dirty="0"/>
          </a:p>
          <a:p>
            <a:pPr marL="428625" lvl="3">
              <a:buClr>
                <a:srgbClr val="FFC000"/>
              </a:buClr>
            </a:pPr>
            <a:endParaRPr lang="fr-FR" dirty="0"/>
          </a:p>
          <a:p>
            <a:pPr marL="714375" lvl="3" indent="-285750">
              <a:buClr>
                <a:srgbClr val="FFC000"/>
              </a:buClr>
              <a:buFont typeface="Arial" panose="020B0604020202020204" pitchFamily="34" charset="0"/>
              <a:buChar char="•"/>
            </a:pPr>
            <a:r>
              <a:rPr lang="fr-FR" dirty="0"/>
              <a:t>En général, les participants ont légitimé davantage une </a:t>
            </a:r>
            <a:r>
              <a:rPr lang="fr-FR" b="1" dirty="0">
                <a:effectLst>
                  <a:outerShdw blurRad="38100" dist="38100" dir="2700000" algn="tl">
                    <a:srgbClr val="000000">
                      <a:alpha val="43137"/>
                    </a:srgbClr>
                  </a:outerShdw>
                </a:effectLst>
              </a:rPr>
              <a:t>prévention régulière </a:t>
            </a:r>
            <a:r>
              <a:rPr lang="fr-FR" dirty="0"/>
              <a:t>et des </a:t>
            </a:r>
            <a:r>
              <a:rPr lang="fr-FR" b="1" dirty="0">
                <a:effectLst>
                  <a:outerShdw blurRad="38100" dist="38100" dir="2700000" algn="tl">
                    <a:srgbClr val="000000">
                      <a:alpha val="43137"/>
                    </a:srgbClr>
                  </a:outerShdw>
                </a:effectLst>
              </a:rPr>
              <a:t>mesures de réglementation forte </a:t>
            </a:r>
            <a:r>
              <a:rPr lang="fr-FR" dirty="0"/>
              <a:t>pour les JHA, ainsi qu’une </a:t>
            </a:r>
            <a:r>
              <a:rPr lang="fr-FR" b="1" dirty="0">
                <a:effectLst>
                  <a:outerShdw blurRad="38100" dist="38100" dir="2700000" algn="tl">
                    <a:srgbClr val="000000">
                      <a:alpha val="43137"/>
                    </a:srgbClr>
                  </a:outerShdw>
                </a:effectLst>
              </a:rPr>
              <a:t>politique de sanctions sévères pour l’alcool.</a:t>
            </a:r>
          </a:p>
          <a:p>
            <a:pPr marL="714375" lvl="3" indent="-285750">
              <a:buClr>
                <a:srgbClr val="FFC000"/>
              </a:buClr>
              <a:buFont typeface="Arial" panose="020B0604020202020204" pitchFamily="34" charset="0"/>
              <a:buChar char="•"/>
            </a:pPr>
            <a:endParaRPr lang="fr-FR" dirty="0">
              <a:solidFill>
                <a:schemeClr val="bg1"/>
              </a:solidFill>
              <a:ea typeface="Gadugi" panose="020B0502040204020203" pitchFamily="34" charset="0"/>
            </a:endParaRPr>
          </a:p>
          <a:p>
            <a:pPr marL="812800" indent="-457200">
              <a:buClr>
                <a:srgbClr val="FFC000"/>
              </a:buClr>
              <a:buFontTx/>
              <a:buChar char="-"/>
            </a:pPr>
            <a:endParaRPr lang="fr-FR" sz="2800" dirty="0">
              <a:solidFill>
                <a:schemeClr val="bg1"/>
              </a:solidFill>
              <a:ea typeface="Gadugi" panose="020B0502040204020203" pitchFamily="34" charset="0"/>
            </a:endParaRPr>
          </a:p>
          <a:p>
            <a:pPr marL="812800" indent="-457200">
              <a:buClr>
                <a:srgbClr val="FFC000"/>
              </a:buClr>
              <a:buFontTx/>
              <a:buChar char="-"/>
            </a:pPr>
            <a:endParaRPr lang="fr-FR" sz="2800" b="1" dirty="0">
              <a:solidFill>
                <a:srgbClr val="FFCC00"/>
              </a:solidFill>
              <a:effectLst>
                <a:outerShdw blurRad="38100" dist="38100" dir="2700000" algn="tl">
                  <a:srgbClr val="000000">
                    <a:alpha val="43137"/>
                  </a:srgbClr>
                </a:outerShdw>
              </a:effectLst>
            </a:endParaRPr>
          </a:p>
          <a:p>
            <a:pPr marL="355600" algn="just">
              <a:buClr>
                <a:srgbClr val="FFC000"/>
              </a:buClr>
            </a:pPr>
            <a:endParaRPr lang="fr-FR" sz="2800" b="1" dirty="0">
              <a:solidFill>
                <a:srgbClr val="FFCC00"/>
              </a:solidFill>
              <a:effectLst>
                <a:outerShdw blurRad="38100" dist="38100" dir="2700000" algn="tl">
                  <a:srgbClr val="000000">
                    <a:alpha val="43137"/>
                  </a:srgbClr>
                </a:outerShdw>
              </a:effectLst>
            </a:endParaRPr>
          </a:p>
          <a:p>
            <a:pPr marL="355600" algn="ctr">
              <a:buClr>
                <a:srgbClr val="FFC000"/>
              </a:buClr>
            </a:pPr>
            <a:endParaRPr lang="fr-FR" sz="2800" b="1" dirty="0">
              <a:solidFill>
                <a:srgbClr val="FFCC00"/>
              </a:solidFill>
              <a:effectLst>
                <a:outerShdw blurRad="38100" dist="38100" dir="2700000" algn="tl">
                  <a:srgbClr val="000000">
                    <a:alpha val="43137"/>
                  </a:srgbClr>
                </a:outerShdw>
              </a:effectLst>
            </a:endParaRPr>
          </a:p>
          <a:p>
            <a:pPr marL="355600" algn="ctr">
              <a:buClr>
                <a:srgbClr val="FFC000"/>
              </a:buClr>
            </a:pPr>
            <a:endParaRPr lang="fr-FR" sz="2800" b="1" dirty="0">
              <a:solidFill>
                <a:srgbClr val="FFCC00"/>
              </a:solidFill>
              <a:effectLst>
                <a:outerShdw blurRad="38100" dist="38100" dir="2700000" algn="tl">
                  <a:srgbClr val="000000">
                    <a:alpha val="43137"/>
                  </a:srgbClr>
                </a:outerShdw>
              </a:effectLst>
            </a:endParaRPr>
          </a:p>
          <a:p>
            <a:pPr>
              <a:lnSpc>
                <a:spcPct val="150000"/>
              </a:lnSpc>
            </a:pPr>
            <a:endParaRPr lang="fr-FR" sz="1600" b="1" i="1" dirty="0">
              <a:solidFill>
                <a:schemeClr val="bg1"/>
              </a:solidFill>
            </a:endParaRPr>
          </a:p>
          <a:p>
            <a:pPr>
              <a:lnSpc>
                <a:spcPct val="150000"/>
              </a:lnSpc>
            </a:pPr>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pPr algn="ctr"/>
            <a:endParaRPr lang="fr-FR" sz="1600" b="1" i="1" dirty="0"/>
          </a:p>
          <a:p>
            <a:pPr algn="ctr"/>
            <a:endParaRPr lang="fr-FR" sz="1600" b="1" i="1" dirty="0"/>
          </a:p>
          <a:p>
            <a:pPr algn="ctr"/>
            <a:endParaRPr lang="fr-FR" sz="1600" b="1" i="1" dirty="0"/>
          </a:p>
          <a:p>
            <a:pPr algn="ctr"/>
            <a:endParaRPr lang="fr-FR" sz="1600" b="1" i="1" dirty="0"/>
          </a:p>
          <a:p>
            <a:pPr algn="ctr"/>
            <a:endParaRPr lang="fr-FR" b="1" dirty="0"/>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97597"/>
            <a:ext cx="12226789" cy="65982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32917" y="3144797"/>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4404729C-CBA0-4FC8-9455-323139E4D93F}"/>
              </a:ext>
            </a:extLst>
          </p:cNvPr>
          <p:cNvSpPr/>
          <p:nvPr/>
        </p:nvSpPr>
        <p:spPr>
          <a:xfrm>
            <a:off x="2066305" y="-200109"/>
            <a:ext cx="1708525" cy="645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679963" y="-217714"/>
            <a:ext cx="1951580" cy="6609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Méthodologie</a:t>
            </a:r>
          </a:p>
        </p:txBody>
      </p:sp>
      <p:sp>
        <p:nvSpPr>
          <p:cNvPr id="31" name="Rectangle 30">
            <a:extLst>
              <a:ext uri="{FF2B5EF4-FFF2-40B4-BE49-F238E27FC236}">
                <a16:creationId xmlns:a16="http://schemas.microsoft.com/office/drawing/2014/main" id="{F6BC3EA1-DA68-4FE1-A5B9-14C6BF55967A}"/>
              </a:ext>
            </a:extLst>
          </p:cNvPr>
          <p:cNvSpPr/>
          <p:nvPr/>
        </p:nvSpPr>
        <p:spPr>
          <a:xfrm>
            <a:off x="5626923" y="-222584"/>
            <a:ext cx="2281633" cy="6852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Résultats</a:t>
            </a:r>
          </a:p>
        </p:txBody>
      </p:sp>
      <p:sp>
        <p:nvSpPr>
          <p:cNvPr id="33" name="Rectangle 32">
            <a:extLst>
              <a:ext uri="{FF2B5EF4-FFF2-40B4-BE49-F238E27FC236}">
                <a16:creationId xmlns:a16="http://schemas.microsoft.com/office/drawing/2014/main" id="{EB6E7816-55D6-47EB-93C5-C08338455C4D}"/>
              </a:ext>
            </a:extLst>
          </p:cNvPr>
          <p:cNvSpPr/>
          <p:nvPr/>
        </p:nvSpPr>
        <p:spPr>
          <a:xfrm>
            <a:off x="1287347" y="-1335740"/>
            <a:ext cx="9988198" cy="400110"/>
          </a:xfrm>
          <a:prstGeom prst="rect">
            <a:avLst/>
          </a:prstGeom>
        </p:spPr>
        <p:txBody>
          <a:bodyPr wrap="square">
            <a:spAutoFit/>
          </a:bodyPr>
          <a:lstStyle/>
          <a:p>
            <a:pPr marL="82550"/>
            <a:r>
              <a:rPr lang="fr-FR" sz="2000" b="1" dirty="0">
                <a:solidFill>
                  <a:srgbClr val="FFCC00"/>
                </a:solidFill>
              </a:rPr>
              <a:t>Les positions des Français en faveur des politiques de contrôle : alcool, tabac et JHA</a:t>
            </a:r>
          </a:p>
        </p:txBody>
      </p:sp>
      <p:sp>
        <p:nvSpPr>
          <p:cNvPr id="25" name="Rectangle 24">
            <a:extLst>
              <a:ext uri="{FF2B5EF4-FFF2-40B4-BE49-F238E27FC236}">
                <a16:creationId xmlns:a16="http://schemas.microsoft.com/office/drawing/2014/main" id="{9A60FBF2-2216-4E3A-AF59-27314F3425D8}"/>
              </a:ext>
            </a:extLst>
          </p:cNvPr>
          <p:cNvSpPr/>
          <p:nvPr/>
        </p:nvSpPr>
        <p:spPr>
          <a:xfrm>
            <a:off x="7743111" y="-203089"/>
            <a:ext cx="2143095" cy="6653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Discussion</a:t>
            </a:r>
          </a:p>
        </p:txBody>
      </p:sp>
      <p:cxnSp>
        <p:nvCxnSpPr>
          <p:cNvPr id="9" name="Connecteur droit 8">
            <a:extLst>
              <a:ext uri="{FF2B5EF4-FFF2-40B4-BE49-F238E27FC236}">
                <a16:creationId xmlns:a16="http://schemas.microsoft.com/office/drawing/2014/main" id="{0A7CEDEE-7878-4E7F-AADE-FCEE6CC9AFAC}"/>
              </a:ext>
            </a:extLst>
          </p:cNvPr>
          <p:cNvCxnSpPr>
            <a:cxnSpLocks/>
          </p:cNvCxnSpPr>
          <p:nvPr/>
        </p:nvCxnSpPr>
        <p:spPr>
          <a:xfrm>
            <a:off x="243640" y="828283"/>
            <a:ext cx="22557" cy="536336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26" name="Rectangle 25">
            <a:extLst>
              <a:ext uri="{FF2B5EF4-FFF2-40B4-BE49-F238E27FC236}">
                <a16:creationId xmlns:a16="http://schemas.microsoft.com/office/drawing/2014/main" id="{7285A986-C42D-4462-8566-4B177F7EBF09}"/>
              </a:ext>
            </a:extLst>
          </p:cNvPr>
          <p:cNvSpPr/>
          <p:nvPr/>
        </p:nvSpPr>
        <p:spPr>
          <a:xfrm>
            <a:off x="-36527" y="-233038"/>
            <a:ext cx="2101932" cy="6800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cxnSp>
        <p:nvCxnSpPr>
          <p:cNvPr id="27" name="Connecteur droit 26">
            <a:extLst>
              <a:ext uri="{FF2B5EF4-FFF2-40B4-BE49-F238E27FC236}">
                <a16:creationId xmlns:a16="http://schemas.microsoft.com/office/drawing/2014/main" id="{66D3A0A0-C453-4856-B415-B30C1C4E3894}"/>
              </a:ext>
            </a:extLst>
          </p:cNvPr>
          <p:cNvCxnSpPr>
            <a:cxnSpLocks/>
          </p:cNvCxnSpPr>
          <p:nvPr/>
        </p:nvCxnSpPr>
        <p:spPr>
          <a:xfrm flipH="1" flipV="1">
            <a:off x="266210" y="6203861"/>
            <a:ext cx="11102615" cy="10247"/>
          </a:xfrm>
          <a:prstGeom prst="line">
            <a:avLst/>
          </a:prstGeom>
          <a:ln w="28575"/>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44123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par>
                                <p:cTn id="8" presetID="6" presetClass="entr" presetSubtype="16"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circle(in)">
                                      <p:cBhvr>
                                        <p:cTn id="10"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B8841DA3-3D0F-42DD-8258-176E14D0CB62}"/>
              </a:ext>
            </a:extLst>
          </p:cNvPr>
          <p:cNvSpPr/>
          <p:nvPr/>
        </p:nvSpPr>
        <p:spPr>
          <a:xfrm>
            <a:off x="560152" y="1202933"/>
            <a:ext cx="4866537" cy="4088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A672ABAD-719D-416E-A31B-625198B1B866}"/>
              </a:ext>
            </a:extLst>
          </p:cNvPr>
          <p:cNvSpPr/>
          <p:nvPr/>
        </p:nvSpPr>
        <p:spPr>
          <a:xfrm>
            <a:off x="312576" y="1158950"/>
            <a:ext cx="4955278" cy="4066642"/>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34791" y="-86918"/>
            <a:ext cx="12261580" cy="6972919"/>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5600">
              <a:buClr>
                <a:srgbClr val="FFC000"/>
              </a:buClr>
            </a:pPr>
            <a:endParaRPr lang="fr-FR" sz="2000" b="1" dirty="0">
              <a:effectLst>
                <a:outerShdw blurRad="38100" dist="38100" dir="2700000" algn="tl">
                  <a:srgbClr val="000000">
                    <a:alpha val="43137"/>
                  </a:srgbClr>
                </a:outerShdw>
              </a:effectLst>
            </a:endParaRPr>
          </a:p>
          <a:p>
            <a:pPr marL="355600">
              <a:buClr>
                <a:srgbClr val="FFC000"/>
              </a:buClr>
            </a:pPr>
            <a:endParaRPr lang="fr-FR" sz="2000" b="1" dirty="0">
              <a:effectLst>
                <a:outerShdw blurRad="38100" dist="38100" dir="2700000" algn="tl">
                  <a:srgbClr val="000000">
                    <a:alpha val="43137"/>
                  </a:srgbClr>
                </a:outerShdw>
              </a:effectLst>
            </a:endParaRPr>
          </a:p>
          <a:p>
            <a:pPr marL="355600">
              <a:buClr>
                <a:srgbClr val="FFC000"/>
              </a:buClr>
            </a:pPr>
            <a:endParaRPr lang="fr-FR" sz="2000" b="1" dirty="0">
              <a:effectLst>
                <a:outerShdw blurRad="38100" dist="38100" dir="2700000" algn="tl">
                  <a:srgbClr val="000000">
                    <a:alpha val="43137"/>
                  </a:srgbClr>
                </a:outerShdw>
              </a:effectLst>
            </a:endParaRPr>
          </a:p>
          <a:p>
            <a:pPr marL="355600">
              <a:buClr>
                <a:srgbClr val="FFC000"/>
              </a:buClr>
            </a:pPr>
            <a:endParaRPr lang="fr-FR" sz="1000" b="1" dirty="0">
              <a:solidFill>
                <a:srgbClr val="FFCC00"/>
              </a:solidFill>
              <a:effectLst>
                <a:outerShdw blurRad="38100" dist="38100" dir="2700000" algn="tl">
                  <a:srgbClr val="000000">
                    <a:alpha val="43137"/>
                  </a:srgbClr>
                </a:outerShdw>
              </a:effectLst>
            </a:endParaRPr>
          </a:p>
          <a:p>
            <a:pPr marL="355600" algn="ctr">
              <a:buClr>
                <a:srgbClr val="FFC000"/>
              </a:buClr>
            </a:pPr>
            <a:endParaRPr lang="fr-FR" sz="2400" b="1" dirty="0">
              <a:solidFill>
                <a:srgbClr val="FFCC00"/>
              </a:solidFill>
              <a:effectLst>
                <a:outerShdw blurRad="38100" dist="38100" dir="2700000" algn="tl">
                  <a:srgbClr val="000000">
                    <a:alpha val="43137"/>
                  </a:srgbClr>
                </a:outerShdw>
              </a:effectLst>
            </a:endParaRPr>
          </a:p>
          <a:p>
            <a:pPr marL="355600" algn="just">
              <a:buClr>
                <a:srgbClr val="FFC000"/>
              </a:buClr>
            </a:pPr>
            <a:endParaRPr lang="fr-FR" sz="2800" b="1" dirty="0">
              <a:solidFill>
                <a:srgbClr val="FFCC00"/>
              </a:solidFill>
              <a:effectLst>
                <a:outerShdw blurRad="38100" dist="38100" dir="2700000" algn="tl">
                  <a:srgbClr val="000000">
                    <a:alpha val="43137"/>
                  </a:srgbClr>
                </a:outerShdw>
              </a:effectLst>
            </a:endParaRPr>
          </a:p>
          <a:p>
            <a:pPr marL="355600" algn="just">
              <a:buClr>
                <a:srgbClr val="FFC000"/>
              </a:buClr>
            </a:pPr>
            <a:r>
              <a:rPr lang="fr-FR" sz="2800" b="1" dirty="0">
                <a:solidFill>
                  <a:srgbClr val="FFCC00"/>
                </a:solidFill>
                <a:effectLst>
                  <a:outerShdw blurRad="38100" dist="38100" dir="2700000" algn="tl">
                    <a:srgbClr val="000000">
                      <a:alpha val="43137"/>
                    </a:srgbClr>
                  </a:outerShdw>
                </a:effectLst>
              </a:rPr>
              <a:t>		Prévention 		Réglementation 		Sanction</a:t>
            </a:r>
          </a:p>
          <a:p>
            <a:pPr marL="355600">
              <a:buClr>
                <a:srgbClr val="FFC000"/>
              </a:buClr>
            </a:pPr>
            <a:endParaRPr lang="fr-FR" sz="2400" b="1" dirty="0">
              <a:solidFill>
                <a:srgbClr val="FFCC00"/>
              </a:solidFill>
              <a:effectLst>
                <a:outerShdw blurRad="38100" dist="38100" dir="2700000" algn="tl">
                  <a:srgbClr val="000000">
                    <a:alpha val="43137"/>
                  </a:srgbClr>
                </a:outerShdw>
              </a:effectLst>
            </a:endParaRPr>
          </a:p>
          <a:p>
            <a:pPr marL="355600">
              <a:buClr>
                <a:srgbClr val="FFC000"/>
              </a:buClr>
            </a:pPr>
            <a:r>
              <a:rPr lang="fr-FR" sz="2400" b="1" dirty="0">
                <a:solidFill>
                  <a:srgbClr val="FFCC00"/>
                </a:solidFill>
                <a:effectLst>
                  <a:outerShdw blurRad="38100" dist="38100" dir="2700000" algn="tl">
                    <a:srgbClr val="000000">
                      <a:alpha val="43137"/>
                    </a:srgbClr>
                  </a:outerShdw>
                </a:effectLst>
              </a:rPr>
              <a:t>Tabac          	</a:t>
            </a:r>
            <a:r>
              <a:rPr lang="fr-FR" sz="2000" dirty="0"/>
              <a:t>régulière	</a:t>
            </a:r>
            <a:r>
              <a:rPr lang="fr-FR" sz="2400" b="1" dirty="0">
                <a:solidFill>
                  <a:srgbClr val="FFCC00"/>
                </a:solidFill>
                <a:effectLst>
                  <a:outerShdw blurRad="38100" dist="38100" dir="2700000" algn="tl">
                    <a:srgbClr val="000000">
                      <a:alpha val="43137"/>
                    </a:srgbClr>
                  </a:outerShdw>
                </a:effectLst>
              </a:rPr>
              <a:t>	</a:t>
            </a:r>
            <a:r>
              <a:rPr lang="fr-FR" sz="2000" b="1" dirty="0">
                <a:solidFill>
                  <a:srgbClr val="FFCC00"/>
                </a:solidFill>
                <a:effectLst>
                  <a:outerShdw blurRad="38100" dist="38100" dir="2700000" algn="tl">
                    <a:srgbClr val="000000">
                      <a:alpha val="43137"/>
                    </a:srgbClr>
                  </a:outerShdw>
                </a:effectLst>
              </a:rPr>
              <a:t>        </a:t>
            </a:r>
            <a:r>
              <a:rPr lang="fr-FR" sz="2000" dirty="0"/>
              <a:t>niveau modéré </a:t>
            </a:r>
            <a:r>
              <a:rPr lang="fr-FR" sz="2400" dirty="0"/>
              <a:t>		</a:t>
            </a:r>
            <a:r>
              <a:rPr lang="fr-FR" sz="2000" dirty="0"/>
              <a:t>niveau modéré </a:t>
            </a:r>
            <a:r>
              <a:rPr lang="fr-FR" sz="1600" dirty="0"/>
              <a:t>(seulement amendes)</a:t>
            </a:r>
            <a:endParaRPr lang="fr-FR" sz="2000" b="1" dirty="0">
              <a:solidFill>
                <a:srgbClr val="FFCC00"/>
              </a:solidFill>
              <a:effectLst>
                <a:outerShdw blurRad="38100" dist="38100" dir="2700000" algn="tl">
                  <a:srgbClr val="000000">
                    <a:alpha val="43137"/>
                  </a:srgbClr>
                </a:outerShdw>
              </a:effectLst>
            </a:endParaRPr>
          </a:p>
          <a:p>
            <a:r>
              <a:rPr lang="fr-FR" sz="2000" b="1" dirty="0">
                <a:solidFill>
                  <a:srgbClr val="FFCC00"/>
                </a:solidFill>
                <a:effectLst>
                  <a:outerShdw blurRad="38100" dist="38100" dir="2700000" algn="tl">
                    <a:srgbClr val="000000">
                      <a:alpha val="43137"/>
                    </a:srgbClr>
                  </a:outerShdw>
                </a:effectLst>
              </a:rPr>
              <a:t>       </a:t>
            </a:r>
          </a:p>
          <a:p>
            <a:r>
              <a:rPr lang="fr-FR" sz="2000" b="1" dirty="0">
                <a:solidFill>
                  <a:srgbClr val="FFCC00"/>
                </a:solidFill>
                <a:effectLst>
                  <a:outerShdw blurRad="38100" dist="38100" dir="2700000" algn="tl">
                    <a:srgbClr val="000000">
                      <a:alpha val="43137"/>
                    </a:srgbClr>
                  </a:outerShdw>
                </a:effectLst>
              </a:rPr>
              <a:t>      </a:t>
            </a:r>
            <a:r>
              <a:rPr lang="fr-FR" sz="2400" b="1" dirty="0">
                <a:solidFill>
                  <a:srgbClr val="FFCC00"/>
                </a:solidFill>
                <a:effectLst>
                  <a:outerShdw blurRad="38100" dist="38100" dir="2700000" algn="tl">
                    <a:srgbClr val="000000">
                      <a:alpha val="43137"/>
                    </a:srgbClr>
                  </a:outerShdw>
                </a:effectLst>
              </a:rPr>
              <a:t>Alcool</a:t>
            </a:r>
            <a:r>
              <a:rPr lang="fr-FR" sz="2000" b="1" dirty="0">
                <a:solidFill>
                  <a:srgbClr val="FFCC00"/>
                </a:solidFill>
                <a:effectLst>
                  <a:outerShdw blurRad="38100" dist="38100" dir="2700000" algn="tl">
                    <a:srgbClr val="000000">
                      <a:alpha val="43137"/>
                    </a:srgbClr>
                  </a:outerShdw>
                </a:effectLst>
              </a:rPr>
              <a:t> 	</a:t>
            </a:r>
            <a:r>
              <a:rPr lang="fr-FR" sz="2000" dirty="0"/>
              <a:t>régulière	</a:t>
            </a:r>
            <a:r>
              <a:rPr lang="fr-FR" sz="2000" b="1" dirty="0">
                <a:solidFill>
                  <a:srgbClr val="FFCC00"/>
                </a:solidFill>
                <a:effectLst>
                  <a:outerShdw blurRad="38100" dist="38100" dir="2700000" algn="tl">
                    <a:srgbClr val="000000">
                      <a:alpha val="43137"/>
                    </a:srgbClr>
                  </a:outerShdw>
                </a:effectLst>
              </a:rPr>
              <a:t>	         </a:t>
            </a:r>
            <a:r>
              <a:rPr lang="fr-FR" sz="2000" dirty="0"/>
              <a:t>niveau élevé </a:t>
            </a:r>
            <a:r>
              <a:rPr lang="fr-FR" sz="2400" dirty="0"/>
              <a:t>		</a:t>
            </a:r>
            <a:r>
              <a:rPr lang="fr-FR" sz="2000" dirty="0"/>
              <a:t>niveau sévère </a:t>
            </a:r>
            <a:r>
              <a:rPr lang="fr-FR" sz="1600" dirty="0"/>
              <a:t>(peine d’emprisonnement)</a:t>
            </a:r>
            <a:endParaRPr lang="fr-FR" sz="2400" dirty="0"/>
          </a:p>
          <a:p>
            <a:endParaRPr lang="fr-FR" dirty="0"/>
          </a:p>
          <a:p>
            <a:pPr marL="355600"/>
            <a:r>
              <a:rPr lang="fr-FR" sz="2400" b="1" dirty="0">
                <a:solidFill>
                  <a:srgbClr val="FFCC00"/>
                </a:solidFill>
                <a:effectLst>
                  <a:outerShdw blurRad="38100" dist="38100" dir="2700000" algn="tl">
                    <a:srgbClr val="000000">
                      <a:alpha val="43137"/>
                    </a:srgbClr>
                  </a:outerShdw>
                </a:effectLst>
              </a:rPr>
              <a:t>JHA</a:t>
            </a:r>
            <a:r>
              <a:rPr lang="fr-FR" sz="2000" b="1" dirty="0">
                <a:solidFill>
                  <a:srgbClr val="FFCC00"/>
                </a:solidFill>
                <a:effectLst>
                  <a:outerShdw blurRad="38100" dist="38100" dir="2700000" algn="tl">
                    <a:srgbClr val="000000">
                      <a:alpha val="43137"/>
                    </a:srgbClr>
                  </a:outerShdw>
                </a:effectLst>
              </a:rPr>
              <a:t>		</a:t>
            </a:r>
            <a:r>
              <a:rPr lang="fr-FR" sz="2000" dirty="0"/>
              <a:t>régulière		         niveau élevé 		niveau modéré </a:t>
            </a:r>
            <a:r>
              <a:rPr lang="fr-FR" sz="1600" dirty="0"/>
              <a:t>(seulement des amendes)</a:t>
            </a:r>
          </a:p>
          <a:p>
            <a:pPr marL="355600"/>
            <a:endParaRPr lang="fr-FR" sz="2000" dirty="0"/>
          </a:p>
          <a:p>
            <a:pPr marL="355600"/>
            <a:r>
              <a:rPr lang="fr-FR" sz="2000" b="1" dirty="0">
                <a:solidFill>
                  <a:srgbClr val="FFCC00"/>
                </a:solidFill>
                <a:effectLst>
                  <a:outerShdw blurRad="38100" dist="38100" dir="2700000" algn="tl">
                    <a:srgbClr val="000000">
                      <a:alpha val="43137"/>
                    </a:srgbClr>
                  </a:outerShdw>
                </a:effectLst>
              </a:rPr>
              <a:t> </a:t>
            </a:r>
            <a:endParaRPr lang="fr-FR" sz="1600" b="1" i="1" dirty="0"/>
          </a:p>
          <a:p>
            <a:pPr algn="ctr"/>
            <a:endParaRPr lang="fr-FR" sz="1600" b="1" i="1" dirty="0"/>
          </a:p>
          <a:p>
            <a:pPr algn="ctr"/>
            <a:endParaRPr lang="fr-FR" sz="1600" b="1" i="1" dirty="0"/>
          </a:p>
          <a:p>
            <a:pPr algn="ctr"/>
            <a:endParaRPr lang="fr-FR" b="1" dirty="0"/>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20898"/>
            <a:ext cx="12261580"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4404729C-CBA0-4FC8-9455-323139E4D93F}"/>
              </a:ext>
            </a:extLst>
          </p:cNvPr>
          <p:cNvSpPr/>
          <p:nvPr/>
        </p:nvSpPr>
        <p:spPr>
          <a:xfrm>
            <a:off x="2049322" y="-203570"/>
            <a:ext cx="1771666" cy="645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826673" y="-159818"/>
            <a:ext cx="1771666"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Méthodologie</a:t>
            </a:r>
          </a:p>
        </p:txBody>
      </p:sp>
      <p:sp>
        <p:nvSpPr>
          <p:cNvPr id="31" name="Rectangle 30">
            <a:extLst>
              <a:ext uri="{FF2B5EF4-FFF2-40B4-BE49-F238E27FC236}">
                <a16:creationId xmlns:a16="http://schemas.microsoft.com/office/drawing/2014/main" id="{F6BC3EA1-DA68-4FE1-A5B9-14C6BF55967A}"/>
              </a:ext>
            </a:extLst>
          </p:cNvPr>
          <p:cNvSpPr/>
          <p:nvPr/>
        </p:nvSpPr>
        <p:spPr>
          <a:xfrm>
            <a:off x="5602335" y="-142956"/>
            <a:ext cx="1771666"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Résultats</a:t>
            </a:r>
          </a:p>
        </p:txBody>
      </p:sp>
      <p:sp>
        <p:nvSpPr>
          <p:cNvPr id="33" name="Rectangle 32">
            <a:extLst>
              <a:ext uri="{FF2B5EF4-FFF2-40B4-BE49-F238E27FC236}">
                <a16:creationId xmlns:a16="http://schemas.microsoft.com/office/drawing/2014/main" id="{EB6E7816-55D6-47EB-93C5-C08338455C4D}"/>
              </a:ext>
            </a:extLst>
          </p:cNvPr>
          <p:cNvSpPr/>
          <p:nvPr/>
        </p:nvSpPr>
        <p:spPr>
          <a:xfrm>
            <a:off x="432590" y="713848"/>
            <a:ext cx="9988198" cy="400110"/>
          </a:xfrm>
          <a:prstGeom prst="rect">
            <a:avLst/>
          </a:prstGeom>
        </p:spPr>
        <p:txBody>
          <a:bodyPr wrap="square">
            <a:spAutoFit/>
          </a:bodyPr>
          <a:lstStyle/>
          <a:p>
            <a:pPr marL="82550" algn="ctr"/>
            <a:r>
              <a:rPr lang="fr-FR" sz="2000" b="1" dirty="0">
                <a:solidFill>
                  <a:srgbClr val="FFCC00"/>
                </a:solidFill>
              </a:rPr>
              <a:t>Les positions des Français en faveur des politiques de contrôle : alcool, tabac et JHA</a:t>
            </a:r>
          </a:p>
        </p:txBody>
      </p:sp>
      <p:sp>
        <p:nvSpPr>
          <p:cNvPr id="25" name="Rectangle 24">
            <a:extLst>
              <a:ext uri="{FF2B5EF4-FFF2-40B4-BE49-F238E27FC236}">
                <a16:creationId xmlns:a16="http://schemas.microsoft.com/office/drawing/2014/main" id="{9A60FBF2-2216-4E3A-AF59-27314F3425D8}"/>
              </a:ext>
            </a:extLst>
          </p:cNvPr>
          <p:cNvSpPr/>
          <p:nvPr/>
        </p:nvSpPr>
        <p:spPr>
          <a:xfrm>
            <a:off x="7376643" y="-154091"/>
            <a:ext cx="1906842"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Discussion</a:t>
            </a:r>
          </a:p>
        </p:txBody>
      </p:sp>
      <p:cxnSp>
        <p:nvCxnSpPr>
          <p:cNvPr id="9" name="Connecteur droit 8">
            <a:extLst>
              <a:ext uri="{FF2B5EF4-FFF2-40B4-BE49-F238E27FC236}">
                <a16:creationId xmlns:a16="http://schemas.microsoft.com/office/drawing/2014/main" id="{BC8DC960-53F2-45CE-A6CC-E297585CB44F}"/>
              </a:ext>
            </a:extLst>
          </p:cNvPr>
          <p:cNvCxnSpPr>
            <a:cxnSpLocks/>
          </p:cNvCxnSpPr>
          <p:nvPr/>
        </p:nvCxnSpPr>
        <p:spPr>
          <a:xfrm>
            <a:off x="241280" y="3209892"/>
            <a:ext cx="0" cy="392146"/>
          </a:xfrm>
          <a:prstGeom prst="line">
            <a:avLst/>
          </a:prstGeom>
        </p:spPr>
        <p:style>
          <a:lnRef idx="1">
            <a:schemeClr val="accent4"/>
          </a:lnRef>
          <a:fillRef idx="0">
            <a:schemeClr val="accent4"/>
          </a:fillRef>
          <a:effectRef idx="0">
            <a:schemeClr val="accent4"/>
          </a:effectRef>
          <a:fontRef idx="minor">
            <a:schemeClr val="tx1"/>
          </a:fontRef>
        </p:style>
      </p:cxnSp>
      <p:cxnSp>
        <p:nvCxnSpPr>
          <p:cNvPr id="26" name="Connecteur droit 25">
            <a:extLst>
              <a:ext uri="{FF2B5EF4-FFF2-40B4-BE49-F238E27FC236}">
                <a16:creationId xmlns:a16="http://schemas.microsoft.com/office/drawing/2014/main" id="{688FF0EE-A699-4324-8759-A432182C95E9}"/>
              </a:ext>
            </a:extLst>
          </p:cNvPr>
          <p:cNvCxnSpPr>
            <a:cxnSpLocks/>
          </p:cNvCxnSpPr>
          <p:nvPr/>
        </p:nvCxnSpPr>
        <p:spPr>
          <a:xfrm>
            <a:off x="231751" y="3876586"/>
            <a:ext cx="0" cy="349112"/>
          </a:xfrm>
          <a:prstGeom prst="line">
            <a:avLst/>
          </a:prstGeom>
        </p:spPr>
        <p:style>
          <a:lnRef idx="1">
            <a:schemeClr val="accent4"/>
          </a:lnRef>
          <a:fillRef idx="0">
            <a:schemeClr val="accent4"/>
          </a:fillRef>
          <a:effectRef idx="0">
            <a:schemeClr val="accent4"/>
          </a:effectRef>
          <a:fontRef idx="minor">
            <a:schemeClr val="tx1"/>
          </a:fontRef>
        </p:style>
      </p:cxnSp>
      <p:cxnSp>
        <p:nvCxnSpPr>
          <p:cNvPr id="27" name="Connecteur droit 26">
            <a:extLst>
              <a:ext uri="{FF2B5EF4-FFF2-40B4-BE49-F238E27FC236}">
                <a16:creationId xmlns:a16="http://schemas.microsoft.com/office/drawing/2014/main" id="{8E328655-7C44-419E-A0B6-CB7EE05600A0}"/>
              </a:ext>
            </a:extLst>
          </p:cNvPr>
          <p:cNvCxnSpPr>
            <a:cxnSpLocks/>
          </p:cNvCxnSpPr>
          <p:nvPr/>
        </p:nvCxnSpPr>
        <p:spPr>
          <a:xfrm flipH="1">
            <a:off x="249331" y="4447266"/>
            <a:ext cx="11174" cy="434388"/>
          </a:xfrm>
          <a:prstGeom prst="line">
            <a:avLst/>
          </a:prstGeom>
        </p:spPr>
        <p:style>
          <a:lnRef idx="1">
            <a:schemeClr val="accent4"/>
          </a:lnRef>
          <a:fillRef idx="0">
            <a:schemeClr val="accent4"/>
          </a:fillRef>
          <a:effectRef idx="0">
            <a:schemeClr val="accent4"/>
          </a:effectRef>
          <a:fontRef idx="minor">
            <a:schemeClr val="tx1"/>
          </a:fontRef>
        </p:style>
      </p:cxnSp>
      <p:sp>
        <p:nvSpPr>
          <p:cNvPr id="6" name="Légende : encadrée 5">
            <a:extLst>
              <a:ext uri="{FF2B5EF4-FFF2-40B4-BE49-F238E27FC236}">
                <a16:creationId xmlns:a16="http://schemas.microsoft.com/office/drawing/2014/main" id="{ED33F6B0-B37D-4512-983B-F914EE58C1CB}"/>
              </a:ext>
            </a:extLst>
          </p:cNvPr>
          <p:cNvSpPr/>
          <p:nvPr/>
        </p:nvSpPr>
        <p:spPr>
          <a:xfrm>
            <a:off x="6402595" y="1988399"/>
            <a:ext cx="3622431" cy="1168651"/>
          </a:xfrm>
          <a:prstGeom prst="borderCallout1">
            <a:avLst>
              <a:gd name="adj1" fmla="val 43766"/>
              <a:gd name="adj2" fmla="val 326"/>
              <a:gd name="adj3" fmla="val 118802"/>
              <a:gd name="adj4" fmla="val -17142"/>
            </a:avLst>
          </a:prstGeom>
          <a:solidFill>
            <a:srgbClr val="FFC00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109538">
              <a:buFont typeface="Arial" panose="020B0604020202020204" pitchFamily="34" charset="0"/>
              <a:buChar char="•"/>
            </a:pPr>
            <a:r>
              <a:rPr lang="fr-FR" sz="1400" b="1" dirty="0">
                <a:solidFill>
                  <a:srgbClr val="002060"/>
                </a:solidFill>
                <a:effectLst>
                  <a:outerShdw blurRad="38100" dist="38100" dir="2700000" algn="tl">
                    <a:srgbClr val="000000">
                      <a:alpha val="43137"/>
                    </a:srgbClr>
                  </a:outerShdw>
                </a:effectLst>
              </a:rPr>
              <a:t>ne pas fumer dans les espaces publics</a:t>
            </a:r>
          </a:p>
          <a:p>
            <a:pPr marL="285750" indent="-109538">
              <a:buFont typeface="Arial" panose="020B0604020202020204" pitchFamily="34" charset="0"/>
              <a:buChar char="•"/>
            </a:pPr>
            <a:r>
              <a:rPr lang="fr-FR" sz="1400" b="1" dirty="0">
                <a:solidFill>
                  <a:srgbClr val="002060"/>
                </a:solidFill>
                <a:effectLst>
                  <a:outerShdw blurRad="38100" dist="38100" dir="2700000" algn="tl">
                    <a:srgbClr val="000000">
                      <a:alpha val="43137"/>
                    </a:srgbClr>
                  </a:outerShdw>
                </a:effectLst>
              </a:rPr>
              <a:t>tarification à 7 euros </a:t>
            </a:r>
          </a:p>
          <a:p>
            <a:pPr marL="285750" indent="-109538">
              <a:buFont typeface="Arial" panose="020B0604020202020204" pitchFamily="34" charset="0"/>
              <a:buChar char="•"/>
            </a:pPr>
            <a:r>
              <a:rPr lang="fr-FR" sz="1400" b="1" dirty="0">
                <a:solidFill>
                  <a:srgbClr val="002060"/>
                </a:solidFill>
                <a:effectLst>
                  <a:outerShdw blurRad="38100" dist="38100" dir="2700000" algn="tl">
                    <a:srgbClr val="000000">
                      <a:alpha val="43137"/>
                    </a:srgbClr>
                  </a:outerShdw>
                </a:effectLst>
              </a:rPr>
              <a:t> interdiction de vente aux mineurs</a:t>
            </a:r>
          </a:p>
        </p:txBody>
      </p:sp>
      <p:sp>
        <p:nvSpPr>
          <p:cNvPr id="28" name="Légende : encadrée 27">
            <a:extLst>
              <a:ext uri="{FF2B5EF4-FFF2-40B4-BE49-F238E27FC236}">
                <a16:creationId xmlns:a16="http://schemas.microsoft.com/office/drawing/2014/main" id="{C4592368-4554-4D56-BE09-169A13346407}"/>
              </a:ext>
            </a:extLst>
          </p:cNvPr>
          <p:cNvSpPr/>
          <p:nvPr/>
        </p:nvSpPr>
        <p:spPr>
          <a:xfrm>
            <a:off x="6451421" y="2707935"/>
            <a:ext cx="3176954" cy="1168651"/>
          </a:xfrm>
          <a:prstGeom prst="borderCallout1">
            <a:avLst>
              <a:gd name="adj1" fmla="val 103346"/>
              <a:gd name="adj2" fmla="val -13679"/>
              <a:gd name="adj3" fmla="val 47856"/>
              <a:gd name="adj4" fmla="val 750"/>
            </a:avLst>
          </a:prstGeom>
          <a:solidFill>
            <a:srgbClr val="FFC00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109538">
              <a:buFont typeface="Arial" panose="020B0604020202020204" pitchFamily="34" charset="0"/>
              <a:buChar char="•"/>
            </a:pPr>
            <a:r>
              <a:rPr lang="fr-FR" sz="1400" b="1" dirty="0">
                <a:solidFill>
                  <a:srgbClr val="002060"/>
                </a:solidFill>
                <a:effectLst>
                  <a:outerShdw blurRad="38100" dist="38100" dir="2700000" algn="tl">
                    <a:srgbClr val="000000">
                      <a:alpha val="43137"/>
                    </a:srgbClr>
                  </a:outerShdw>
                </a:effectLst>
              </a:rPr>
              <a:t>taux d’alcoolémie de 0,5 g/l</a:t>
            </a:r>
          </a:p>
          <a:p>
            <a:pPr marL="285750" indent="-109538">
              <a:buFont typeface="Arial" panose="020B0604020202020204" pitchFamily="34" charset="0"/>
              <a:buChar char="•"/>
            </a:pPr>
            <a:r>
              <a:rPr lang="fr-FR" sz="1400" b="1" dirty="0">
                <a:solidFill>
                  <a:srgbClr val="002060"/>
                </a:solidFill>
                <a:effectLst>
                  <a:outerShdw blurRad="38100" dist="38100" dir="2700000" algn="tl">
                    <a:srgbClr val="000000">
                      <a:alpha val="43137"/>
                    </a:srgbClr>
                  </a:outerShdw>
                </a:effectLst>
              </a:rPr>
              <a:t>contrôle des points de vente</a:t>
            </a:r>
          </a:p>
          <a:p>
            <a:pPr marL="285750" indent="-109538">
              <a:buFont typeface="Arial" panose="020B0604020202020204" pitchFamily="34" charset="0"/>
              <a:buChar char="•"/>
            </a:pPr>
            <a:r>
              <a:rPr lang="fr-FR" sz="1400" b="1" dirty="0">
                <a:solidFill>
                  <a:srgbClr val="002060"/>
                </a:solidFill>
                <a:effectLst>
                  <a:outerShdw blurRad="38100" dist="38100" dir="2700000" algn="tl">
                    <a:srgbClr val="000000">
                      <a:alpha val="43137"/>
                    </a:srgbClr>
                  </a:outerShdw>
                </a:effectLst>
              </a:rPr>
              <a:t>interdiction de vente aux mineurs</a:t>
            </a:r>
          </a:p>
        </p:txBody>
      </p:sp>
      <p:sp>
        <p:nvSpPr>
          <p:cNvPr id="29" name="Légende : encadrée 28">
            <a:extLst>
              <a:ext uri="{FF2B5EF4-FFF2-40B4-BE49-F238E27FC236}">
                <a16:creationId xmlns:a16="http://schemas.microsoft.com/office/drawing/2014/main" id="{C32F4C10-7AC8-485C-9906-CB0399D3914B}"/>
              </a:ext>
            </a:extLst>
          </p:cNvPr>
          <p:cNvSpPr/>
          <p:nvPr/>
        </p:nvSpPr>
        <p:spPr>
          <a:xfrm>
            <a:off x="6961213" y="3379244"/>
            <a:ext cx="3806868" cy="1168651"/>
          </a:xfrm>
          <a:prstGeom prst="borderCallout1">
            <a:avLst>
              <a:gd name="adj1" fmla="val 49471"/>
              <a:gd name="adj2" fmla="val -13"/>
              <a:gd name="adj3" fmla="val 108356"/>
              <a:gd name="adj4" fmla="val -22235"/>
            </a:avLst>
          </a:prstGeom>
          <a:solidFill>
            <a:srgbClr val="FFC00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109538">
              <a:buFont typeface="Arial" panose="020B0604020202020204" pitchFamily="34" charset="0"/>
              <a:buChar char="•"/>
            </a:pPr>
            <a:r>
              <a:rPr lang="fr-FR" sz="1400" b="1" dirty="0">
                <a:solidFill>
                  <a:srgbClr val="002060"/>
                </a:solidFill>
                <a:effectLst>
                  <a:outerShdw blurRad="38100" dist="38100" dir="2700000" algn="tl">
                    <a:srgbClr val="000000">
                      <a:alpha val="43137"/>
                    </a:srgbClr>
                  </a:outerShdw>
                </a:effectLst>
              </a:rPr>
              <a:t>contrôle de l’identité du joueur </a:t>
            </a:r>
          </a:p>
          <a:p>
            <a:pPr marL="285750" indent="-109538">
              <a:buFont typeface="Arial" panose="020B0604020202020204" pitchFamily="34" charset="0"/>
              <a:buChar char="•"/>
            </a:pPr>
            <a:r>
              <a:rPr lang="fr-FR" sz="1400" b="1" dirty="0">
                <a:solidFill>
                  <a:srgbClr val="002060"/>
                </a:solidFill>
                <a:effectLst>
                  <a:outerShdw blurRad="38100" dist="38100" dir="2700000" algn="tl">
                    <a:srgbClr val="000000">
                      <a:alpha val="43137"/>
                    </a:srgbClr>
                  </a:outerShdw>
                </a:effectLst>
              </a:rPr>
              <a:t>limite d’âge à 21 ans</a:t>
            </a:r>
          </a:p>
          <a:p>
            <a:pPr marL="285750" indent="-109538">
              <a:buFont typeface="Arial" panose="020B0604020202020204" pitchFamily="34" charset="0"/>
              <a:buChar char="•"/>
            </a:pPr>
            <a:r>
              <a:rPr lang="fr-FR" sz="1400" b="1" dirty="0">
                <a:solidFill>
                  <a:srgbClr val="002060"/>
                </a:solidFill>
                <a:effectLst>
                  <a:outerShdw blurRad="38100" dist="38100" dir="2700000" algn="tl">
                    <a:srgbClr val="000000">
                      <a:alpha val="43137"/>
                    </a:srgbClr>
                  </a:outerShdw>
                </a:effectLst>
              </a:rPr>
              <a:t>limitation du nombre de casinos</a:t>
            </a:r>
          </a:p>
          <a:p>
            <a:pPr marL="285750" indent="-109538">
              <a:buFont typeface="Arial" panose="020B0604020202020204" pitchFamily="34" charset="0"/>
              <a:buChar char="•"/>
            </a:pPr>
            <a:r>
              <a:rPr lang="fr-FR" sz="1400" b="1" dirty="0">
                <a:solidFill>
                  <a:srgbClr val="002060"/>
                </a:solidFill>
                <a:effectLst>
                  <a:outerShdw blurRad="38100" dist="38100" dir="2700000" algn="tl">
                    <a:srgbClr val="000000">
                      <a:alpha val="43137"/>
                    </a:srgbClr>
                  </a:outerShdw>
                </a:effectLst>
              </a:rPr>
              <a:t>contrôle des activités frauduleuses</a:t>
            </a:r>
          </a:p>
        </p:txBody>
      </p:sp>
      <p:sp>
        <p:nvSpPr>
          <p:cNvPr id="32" name="Rectangle 31">
            <a:extLst>
              <a:ext uri="{FF2B5EF4-FFF2-40B4-BE49-F238E27FC236}">
                <a16:creationId xmlns:a16="http://schemas.microsoft.com/office/drawing/2014/main" id="{1CCE95C4-C900-4219-9E74-2CCDB32F6C33}"/>
              </a:ext>
            </a:extLst>
          </p:cNvPr>
          <p:cNvSpPr/>
          <p:nvPr/>
        </p:nvSpPr>
        <p:spPr>
          <a:xfrm>
            <a:off x="3022234" y="1344238"/>
            <a:ext cx="5666859" cy="615788"/>
          </a:xfrm>
          <a:prstGeom prst="rect">
            <a:avLst/>
          </a:prstGeom>
          <a:solidFill>
            <a:schemeClr val="accent4">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fr-FR" altLang="fr-FR" sz="1200" b="1" dirty="0">
                <a:ln w="0"/>
                <a:solidFill>
                  <a:schemeClr val="accent1">
                    <a:lumMod val="50000"/>
                  </a:schemeClr>
                </a:solidFill>
                <a:effectLst>
                  <a:outerShdw blurRad="38100" dist="19050" dir="2700000" algn="tl" rotWithShape="0">
                    <a:schemeClr val="dk1">
                      <a:alpha val="40000"/>
                    </a:schemeClr>
                  </a:outerShdw>
                </a:effectLst>
                <a:latin typeface="Gadugi" panose="020B0502040204020203" pitchFamily="34" charset="0"/>
                <a:ea typeface="Gadugi" panose="020B0502040204020203" pitchFamily="34" charset="0"/>
              </a:rPr>
              <a:t>5</a:t>
            </a:r>
            <a:r>
              <a:rPr lang="fr-FR" altLang="fr-FR" sz="1200" b="1" baseline="30000" dirty="0">
                <a:ln w="0"/>
                <a:solidFill>
                  <a:schemeClr val="accent1">
                    <a:lumMod val="50000"/>
                  </a:schemeClr>
                </a:solidFill>
                <a:effectLst>
                  <a:outerShdw blurRad="38100" dist="19050" dir="2700000" algn="tl" rotWithShape="0">
                    <a:schemeClr val="dk1">
                      <a:alpha val="40000"/>
                    </a:schemeClr>
                  </a:outerShdw>
                </a:effectLst>
                <a:latin typeface="Gadugi" panose="020B0502040204020203" pitchFamily="34" charset="0"/>
                <a:ea typeface="Gadugi" panose="020B0502040204020203" pitchFamily="34" charset="0"/>
              </a:rPr>
              <a:t>e</a:t>
            </a:r>
            <a:r>
              <a:rPr lang="fr-FR" altLang="fr-FR" sz="1200" b="1" dirty="0">
                <a:ln w="0"/>
                <a:solidFill>
                  <a:schemeClr val="accent1">
                    <a:lumMod val="50000"/>
                  </a:schemeClr>
                </a:solidFill>
                <a:effectLst>
                  <a:outerShdw blurRad="38100" dist="19050" dir="2700000" algn="tl" rotWithShape="0">
                    <a:schemeClr val="dk1">
                      <a:alpha val="40000"/>
                    </a:schemeClr>
                  </a:outerShdw>
                </a:effectLst>
                <a:latin typeface="Gadugi" panose="020B0502040204020203" pitchFamily="34" charset="0"/>
                <a:ea typeface="Gadugi" panose="020B0502040204020203" pitchFamily="34" charset="0"/>
              </a:rPr>
              <a:t> hypothèse : Positions différentes en fonction du produit considéré</a:t>
            </a:r>
          </a:p>
        </p:txBody>
      </p:sp>
      <p:sp>
        <p:nvSpPr>
          <p:cNvPr id="34" name="Rectangle 33">
            <a:extLst>
              <a:ext uri="{FF2B5EF4-FFF2-40B4-BE49-F238E27FC236}">
                <a16:creationId xmlns:a16="http://schemas.microsoft.com/office/drawing/2014/main" id="{A716FACC-123A-4BF4-A97D-76AAE1D7BEC2}"/>
              </a:ext>
            </a:extLst>
          </p:cNvPr>
          <p:cNvSpPr/>
          <p:nvPr/>
        </p:nvSpPr>
        <p:spPr>
          <a:xfrm>
            <a:off x="-36527" y="-233038"/>
            <a:ext cx="2101932" cy="6800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sp>
        <p:nvSpPr>
          <p:cNvPr id="16" name="Ellipse 15">
            <a:extLst>
              <a:ext uri="{FF2B5EF4-FFF2-40B4-BE49-F238E27FC236}">
                <a16:creationId xmlns:a16="http://schemas.microsoft.com/office/drawing/2014/main" id="{05C2466A-648B-42E9-9604-072492E82357}"/>
              </a:ext>
            </a:extLst>
          </p:cNvPr>
          <p:cNvSpPr/>
          <p:nvPr/>
        </p:nvSpPr>
        <p:spPr>
          <a:xfrm>
            <a:off x="1625471" y="2986603"/>
            <a:ext cx="1464191" cy="218976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C8CA2885-779C-409D-A5B8-BFB55C2CF216}"/>
              </a:ext>
            </a:extLst>
          </p:cNvPr>
          <p:cNvSpPr/>
          <p:nvPr/>
        </p:nvSpPr>
        <p:spPr>
          <a:xfrm>
            <a:off x="2457757" y="5191348"/>
            <a:ext cx="7904132" cy="8539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5600" algn="ctr">
              <a:buClr>
                <a:srgbClr val="FFC000"/>
              </a:buClr>
            </a:pPr>
            <a:r>
              <a:rPr lang="fr-FR" dirty="0">
                <a:solidFill>
                  <a:schemeClr val="bg1"/>
                </a:solidFill>
                <a:ea typeface="Gadugi" panose="020B0502040204020203" pitchFamily="34" charset="0"/>
              </a:rPr>
              <a:t>Pour </a:t>
            </a:r>
            <a:r>
              <a:rPr lang="fr-FR" dirty="0">
                <a:solidFill>
                  <a:schemeClr val="bg1"/>
                </a:solidFill>
                <a:effectLst>
                  <a:outerShdw blurRad="38100" dist="38100" dir="2700000" algn="tl">
                    <a:srgbClr val="000000">
                      <a:alpha val="43137"/>
                    </a:srgbClr>
                  </a:outerShdw>
                </a:effectLst>
                <a:ea typeface="Gadugi" panose="020B0502040204020203" pitchFamily="34" charset="0"/>
              </a:rPr>
              <a:t>l’</a:t>
            </a:r>
            <a:r>
              <a:rPr lang="fr-FR" b="1" dirty="0">
                <a:solidFill>
                  <a:schemeClr val="bg1"/>
                </a:solidFill>
                <a:effectLst>
                  <a:outerShdw blurRad="38100" dist="38100" dir="2700000" algn="tl">
                    <a:srgbClr val="000000">
                      <a:alpha val="43137"/>
                    </a:srgbClr>
                  </a:outerShdw>
                </a:effectLst>
                <a:ea typeface="Gadugi" panose="020B0502040204020203" pitchFamily="34" charset="0"/>
              </a:rPr>
              <a:t>alcool</a:t>
            </a:r>
            <a:r>
              <a:rPr lang="fr-FR" dirty="0">
                <a:solidFill>
                  <a:schemeClr val="bg1"/>
                </a:solidFill>
                <a:effectLst>
                  <a:outerShdw blurRad="38100" dist="38100" dir="2700000" algn="tl">
                    <a:srgbClr val="000000">
                      <a:alpha val="43137"/>
                    </a:srgbClr>
                  </a:outerShdw>
                </a:effectLst>
                <a:ea typeface="Gadugi" panose="020B0502040204020203" pitchFamily="34" charset="0"/>
              </a:rPr>
              <a:t> et les </a:t>
            </a:r>
            <a:r>
              <a:rPr lang="fr-FR" b="1" dirty="0">
                <a:solidFill>
                  <a:schemeClr val="bg1"/>
                </a:solidFill>
                <a:effectLst>
                  <a:outerShdw blurRad="38100" dist="38100" dir="2700000" algn="tl">
                    <a:srgbClr val="000000">
                      <a:alpha val="43137"/>
                    </a:srgbClr>
                  </a:outerShdw>
                </a:effectLst>
                <a:ea typeface="Gadugi" panose="020B0502040204020203" pitchFamily="34" charset="0"/>
              </a:rPr>
              <a:t>JHA</a:t>
            </a:r>
            <a:r>
              <a:rPr lang="fr-FR" dirty="0">
                <a:solidFill>
                  <a:schemeClr val="bg1"/>
                </a:solidFill>
                <a:ea typeface="Gadugi" panose="020B0502040204020203" pitchFamily="34" charset="0"/>
              </a:rPr>
              <a:t>,  une orientation</a:t>
            </a:r>
            <a:r>
              <a:rPr lang="fr-FR" b="1" dirty="0">
                <a:solidFill>
                  <a:schemeClr val="bg1"/>
                </a:solidFill>
                <a:ea typeface="Gadugi" panose="020B0502040204020203" pitchFamily="34" charset="0"/>
              </a:rPr>
              <a:t> </a:t>
            </a:r>
            <a:r>
              <a:rPr lang="fr-FR" dirty="0">
                <a:solidFill>
                  <a:schemeClr val="bg1"/>
                </a:solidFill>
                <a:ea typeface="Gadugi" panose="020B0502040204020203" pitchFamily="34" charset="0"/>
              </a:rPr>
              <a:t>possible vers </a:t>
            </a:r>
            <a:r>
              <a:rPr lang="fr-FR" dirty="0">
                <a:solidFill>
                  <a:schemeClr val="bg1"/>
                </a:solidFill>
                <a:effectLst>
                  <a:outerShdw blurRad="38100" dist="38100" dir="2700000" algn="tl">
                    <a:srgbClr val="000000">
                      <a:alpha val="43137"/>
                    </a:srgbClr>
                  </a:outerShdw>
                </a:effectLst>
                <a:ea typeface="Gadugi" panose="020B0502040204020203" pitchFamily="34" charset="0"/>
              </a:rPr>
              <a:t>davantage de </a:t>
            </a:r>
            <a:r>
              <a:rPr lang="fr-FR" b="1" dirty="0">
                <a:solidFill>
                  <a:schemeClr val="bg1"/>
                </a:solidFill>
                <a:effectLst>
                  <a:outerShdw blurRad="38100" dist="38100" dir="2700000" algn="tl">
                    <a:srgbClr val="000000">
                      <a:alpha val="43137"/>
                    </a:srgbClr>
                  </a:outerShdw>
                </a:effectLst>
                <a:ea typeface="Gadugi" panose="020B0502040204020203" pitchFamily="34" charset="0"/>
              </a:rPr>
              <a:t>réglementation </a:t>
            </a:r>
            <a:r>
              <a:rPr lang="fr-FR" dirty="0">
                <a:solidFill>
                  <a:schemeClr val="bg1"/>
                </a:solidFill>
                <a:ea typeface="Gadugi" panose="020B0502040204020203" pitchFamily="34" charset="0"/>
              </a:rPr>
              <a:t>et des </a:t>
            </a:r>
            <a:r>
              <a:rPr lang="fr-FR" b="1" dirty="0">
                <a:solidFill>
                  <a:schemeClr val="bg1"/>
                </a:solidFill>
                <a:effectLst>
                  <a:outerShdw blurRad="38100" dist="38100" dir="2700000" algn="tl">
                    <a:srgbClr val="000000">
                      <a:alpha val="43137"/>
                    </a:srgbClr>
                  </a:outerShdw>
                </a:effectLst>
                <a:ea typeface="Gadugi" panose="020B0502040204020203" pitchFamily="34" charset="0"/>
              </a:rPr>
              <a:t>dispositifs plus stricts</a:t>
            </a:r>
          </a:p>
        </p:txBody>
      </p:sp>
      <p:sp>
        <p:nvSpPr>
          <p:cNvPr id="35" name="Légende : encadrée 34">
            <a:extLst>
              <a:ext uri="{FF2B5EF4-FFF2-40B4-BE49-F238E27FC236}">
                <a16:creationId xmlns:a16="http://schemas.microsoft.com/office/drawing/2014/main" id="{5F4772CB-2719-409D-9AAD-1813203642F2}"/>
              </a:ext>
            </a:extLst>
          </p:cNvPr>
          <p:cNvSpPr/>
          <p:nvPr/>
        </p:nvSpPr>
        <p:spPr>
          <a:xfrm>
            <a:off x="934157" y="5567968"/>
            <a:ext cx="5458271" cy="766346"/>
          </a:xfrm>
          <a:prstGeom prst="borderCallout1">
            <a:avLst>
              <a:gd name="adj1" fmla="val -3157"/>
              <a:gd name="adj2" fmla="val 39979"/>
              <a:gd name="adj3" fmla="val -83618"/>
              <a:gd name="adj4" fmla="val 35064"/>
            </a:avLst>
          </a:prstGeom>
          <a:solidFill>
            <a:srgbClr val="FFC00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2" algn="ctr"/>
            <a:r>
              <a:rPr lang="fr-FR" sz="1400" b="1" dirty="0">
                <a:solidFill>
                  <a:srgbClr val="002060"/>
                </a:solidFill>
                <a:effectLst>
                  <a:outerShdw blurRad="38100" dist="38100" dir="2700000" algn="tl">
                    <a:srgbClr val="000000">
                      <a:alpha val="43137"/>
                    </a:srgbClr>
                  </a:outerShdw>
                </a:effectLst>
              </a:rPr>
              <a:t>Acceptabilité élevée </a:t>
            </a:r>
            <a:r>
              <a:rPr lang="fr-FR" sz="1400" b="1" dirty="0">
                <a:solidFill>
                  <a:schemeClr val="tx1"/>
                </a:solidFill>
                <a:effectLst>
                  <a:outerShdw blurRad="38100" dist="38100" dir="2700000" algn="tl">
                    <a:srgbClr val="000000">
                      <a:alpha val="43137"/>
                    </a:srgbClr>
                  </a:outerShdw>
                </a:effectLst>
              </a:rPr>
              <a:t>en faveur d’une prévention régulière quel que soit le produit, avec une légère prédominance pour les JHA</a:t>
            </a:r>
          </a:p>
        </p:txBody>
      </p:sp>
    </p:spTree>
    <p:extLst>
      <p:ext uri="{BB962C8B-B14F-4D97-AF65-F5344CB8AC3E}">
        <p14:creationId xmlns:p14="http://schemas.microsoft.com/office/powerpoint/2010/main" val="2133693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par>
                                <p:cTn id="8" presetID="42" presetClass="entr" presetSubtype="0" fill="hold" nodeType="withEffect">
                                  <p:stCondLst>
                                    <p:cond delay="0"/>
                                  </p:stCondLst>
                                  <p:childTnLst>
                                    <p:set>
                                      <p:cBhvr>
                                        <p:cTn id="9" dur="1" fill="hold">
                                          <p:stCondLst>
                                            <p:cond delay="0"/>
                                          </p:stCondLst>
                                        </p:cTn>
                                        <p:tgtEl>
                                          <p:spTgt spid="4">
                                            <p:txEl>
                                              <p:pRg st="9" end="9"/>
                                            </p:txEl>
                                          </p:spTgt>
                                        </p:tgtEl>
                                        <p:attrNameLst>
                                          <p:attrName>style.visibility</p:attrName>
                                        </p:attrNameLst>
                                      </p:cBhvr>
                                      <p:to>
                                        <p:strVal val="visible"/>
                                      </p:to>
                                    </p:set>
                                    <p:animEffect transition="in" filter="fade">
                                      <p:cBhvr>
                                        <p:cTn id="10" dur="1000"/>
                                        <p:tgtEl>
                                          <p:spTgt spid="4">
                                            <p:txEl>
                                              <p:pRg st="9" end="9"/>
                                            </p:txEl>
                                          </p:spTgt>
                                        </p:tgtEl>
                                      </p:cBhvr>
                                    </p:animEffect>
                                    <p:anim calcmode="lin" valueType="num">
                                      <p:cBhvr>
                                        <p:cTn id="11"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12" dur="1000" fill="hold"/>
                                        <p:tgtEl>
                                          <p:spTgt spid="4">
                                            <p:txEl>
                                              <p:pRg st="9" end="9"/>
                                            </p:txEl>
                                          </p:spTgt>
                                        </p:tgtEl>
                                        <p:attrNameLst>
                                          <p:attrName>ppt_y</p:attrName>
                                        </p:attrNameLst>
                                      </p:cBhvr>
                                      <p:tavLst>
                                        <p:tav tm="0">
                                          <p:val>
                                            <p:strVal val="#ppt_y+.1"/>
                                          </p:val>
                                        </p:tav>
                                        <p:tav tm="100000">
                                          <p:val>
                                            <p:strVal val="#ppt_y"/>
                                          </p:val>
                                        </p:tav>
                                      </p:tavLst>
                                    </p:anim>
                                  </p:childTnLst>
                                </p:cTn>
                              </p:par>
                              <p:par>
                                <p:cTn id="13" presetID="2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par>
                                <p:cTn id="21" presetID="42" presetClass="entr" presetSubtype="0" fill="hold" nodeType="with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animEffect transition="in" filter="fade">
                                      <p:cBhvr>
                                        <p:cTn id="23" dur="1000"/>
                                        <p:tgtEl>
                                          <p:spTgt spid="4">
                                            <p:txEl>
                                              <p:pRg st="10" end="10"/>
                                            </p:txEl>
                                          </p:spTgt>
                                        </p:tgtEl>
                                      </p:cBhvr>
                                    </p:animEffect>
                                    <p:anim calcmode="lin" valueType="num">
                                      <p:cBhvr>
                                        <p:cTn id="24"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25" dur="1000" fill="hold"/>
                                        <p:tgtEl>
                                          <p:spTgt spid="4">
                                            <p:txEl>
                                              <p:pRg st="10" end="10"/>
                                            </p:txEl>
                                          </p:spTgt>
                                        </p:tgtEl>
                                        <p:attrNameLst>
                                          <p:attrName>ppt_y</p:attrName>
                                        </p:attrNameLst>
                                      </p:cBhvr>
                                      <p:tavLst>
                                        <p:tav tm="0">
                                          <p:val>
                                            <p:strVal val="#ppt_y+.1"/>
                                          </p:val>
                                        </p:tav>
                                        <p:tav tm="100000">
                                          <p:val>
                                            <p:strVal val="#ppt_y"/>
                                          </p:val>
                                        </p:tav>
                                      </p:tavLst>
                                    </p:anim>
                                  </p:childTnLst>
                                </p:cTn>
                              </p:par>
                              <p:par>
                                <p:cTn id="26" presetID="6" presetClass="entr" presetSubtype="16"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circle(in)">
                                      <p:cBhvr>
                                        <p:cTn id="28" dur="2000"/>
                                        <p:tgtEl>
                                          <p:spTgt spid="2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wipe(down)">
                                      <p:cBhvr>
                                        <p:cTn id="33" dur="500"/>
                                        <p:tgtEl>
                                          <p:spTgt spid="2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500"/>
                                        <p:tgtEl>
                                          <p:spTgt spid="28"/>
                                        </p:tgtEl>
                                      </p:cBhvr>
                                    </p:animEffect>
                                    <p:set>
                                      <p:cBhvr>
                                        <p:cTn id="38" dur="1" fill="hold">
                                          <p:stCondLst>
                                            <p:cond delay="499"/>
                                          </p:stCondLst>
                                        </p:cTn>
                                        <p:tgtEl>
                                          <p:spTgt spid="28"/>
                                        </p:tgtEl>
                                        <p:attrNameLst>
                                          <p:attrName>style.visibility</p:attrName>
                                        </p:attrNameLst>
                                      </p:cBhvr>
                                      <p:to>
                                        <p:strVal val="hidden"/>
                                      </p:to>
                                    </p:set>
                                  </p:childTnLst>
                                </p:cTn>
                              </p:par>
                              <p:par>
                                <p:cTn id="39" presetID="42" presetClass="entr" presetSubtype="0" fill="hold" nodeType="withEffect">
                                  <p:stCondLst>
                                    <p:cond delay="0"/>
                                  </p:stCondLst>
                                  <p:childTnLst>
                                    <p:set>
                                      <p:cBhvr>
                                        <p:cTn id="40" dur="1" fill="hold">
                                          <p:stCondLst>
                                            <p:cond delay="0"/>
                                          </p:stCondLst>
                                        </p:cTn>
                                        <p:tgtEl>
                                          <p:spTgt spid="4">
                                            <p:txEl>
                                              <p:pRg st="12" end="12"/>
                                            </p:txEl>
                                          </p:spTgt>
                                        </p:tgtEl>
                                        <p:attrNameLst>
                                          <p:attrName>style.visibility</p:attrName>
                                        </p:attrNameLst>
                                      </p:cBhvr>
                                      <p:to>
                                        <p:strVal val="visible"/>
                                      </p:to>
                                    </p:set>
                                    <p:animEffect transition="in" filter="fade">
                                      <p:cBhvr>
                                        <p:cTn id="41" dur="1000"/>
                                        <p:tgtEl>
                                          <p:spTgt spid="4">
                                            <p:txEl>
                                              <p:pRg st="12" end="12"/>
                                            </p:txEl>
                                          </p:spTgt>
                                        </p:tgtEl>
                                      </p:cBhvr>
                                    </p:animEffect>
                                    <p:anim calcmode="lin" valueType="num">
                                      <p:cBhvr>
                                        <p:cTn id="42"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43" dur="1000" fill="hold"/>
                                        <p:tgtEl>
                                          <p:spTgt spid="4">
                                            <p:txEl>
                                              <p:pRg st="12" end="12"/>
                                            </p:txEl>
                                          </p:spTgt>
                                        </p:tgtEl>
                                        <p:attrNameLst>
                                          <p:attrName>ppt_y</p:attrName>
                                        </p:attrNameLst>
                                      </p:cBhvr>
                                      <p:tavLst>
                                        <p:tav tm="0">
                                          <p:val>
                                            <p:strVal val="#ppt_y+.1"/>
                                          </p:val>
                                        </p:tav>
                                        <p:tav tm="100000">
                                          <p:val>
                                            <p:strVal val="#ppt_y"/>
                                          </p:val>
                                        </p:tav>
                                      </p:tavLst>
                                    </p:anim>
                                  </p:childTnLst>
                                </p:cTn>
                              </p:par>
                              <p:par>
                                <p:cTn id="44" presetID="6" presetClass="entr" presetSubtype="16"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circle(in)">
                                      <p:cBhvr>
                                        <p:cTn id="46" dur="2000"/>
                                        <p:tgtEl>
                                          <p:spTgt spid="27"/>
                                        </p:tgtEl>
                                      </p:cBhvr>
                                    </p:animEffect>
                                  </p:childTnLst>
                                </p:cTn>
                              </p:par>
                              <p:par>
                                <p:cTn id="47" presetID="42" presetClass="entr" presetSubtype="0" fill="hold" nodeType="withEffect">
                                  <p:stCondLst>
                                    <p:cond delay="0"/>
                                  </p:stCondLst>
                                  <p:childTnLst>
                                    <p:set>
                                      <p:cBhvr>
                                        <p:cTn id="48" dur="1" fill="hold">
                                          <p:stCondLst>
                                            <p:cond delay="0"/>
                                          </p:stCondLst>
                                        </p:cTn>
                                        <p:tgtEl>
                                          <p:spTgt spid="4">
                                            <p:txEl>
                                              <p:pRg st="14" end="14"/>
                                            </p:txEl>
                                          </p:spTgt>
                                        </p:tgtEl>
                                        <p:attrNameLst>
                                          <p:attrName>style.visibility</p:attrName>
                                        </p:attrNameLst>
                                      </p:cBhvr>
                                      <p:to>
                                        <p:strVal val="visible"/>
                                      </p:to>
                                    </p:set>
                                    <p:animEffect transition="in" filter="fade">
                                      <p:cBhvr>
                                        <p:cTn id="49" dur="1000"/>
                                        <p:tgtEl>
                                          <p:spTgt spid="4">
                                            <p:txEl>
                                              <p:pRg st="14" end="14"/>
                                            </p:txEl>
                                          </p:spTgt>
                                        </p:tgtEl>
                                      </p:cBhvr>
                                    </p:animEffect>
                                    <p:anim calcmode="lin" valueType="num">
                                      <p:cBhvr>
                                        <p:cTn id="50" dur="1000" fill="hold"/>
                                        <p:tgtEl>
                                          <p:spTgt spid="4">
                                            <p:txEl>
                                              <p:pRg st="14" end="14"/>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down)">
                                      <p:cBhvr>
                                        <p:cTn id="56" dur="500"/>
                                        <p:tgtEl>
                                          <p:spTgt spid="29"/>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1" nodeType="clickEffect">
                                  <p:stCondLst>
                                    <p:cond delay="0"/>
                                  </p:stCondLst>
                                  <p:childTnLst>
                                    <p:animEffect transition="out" filter="fade">
                                      <p:cBhvr>
                                        <p:cTn id="60" dur="500"/>
                                        <p:tgtEl>
                                          <p:spTgt spid="29"/>
                                        </p:tgtEl>
                                      </p:cBhvr>
                                    </p:animEffect>
                                    <p:set>
                                      <p:cBhvr>
                                        <p:cTn id="61" dur="1" fill="hold">
                                          <p:stCondLst>
                                            <p:cond delay="499"/>
                                          </p:stCondLst>
                                        </p:cTn>
                                        <p:tgtEl>
                                          <p:spTgt spid="29"/>
                                        </p:tgtEl>
                                        <p:attrNameLst>
                                          <p:attrName>style.visibility</p:attrName>
                                        </p:attrNameLst>
                                      </p:cBhvr>
                                      <p:to>
                                        <p:strVal val="hidden"/>
                                      </p:to>
                                    </p:set>
                                  </p:childTnLst>
                                </p:cTn>
                              </p:par>
                              <p:par>
                                <p:cTn id="62" presetID="22" presetClass="entr" presetSubtype="4" fill="hold" grpId="0" nodeType="with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wipe(down)">
                                      <p:cBhvr>
                                        <p:cTn id="64" dur="500"/>
                                        <p:tgtEl>
                                          <p:spTgt spid="35"/>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down)">
                                      <p:cBhvr>
                                        <p:cTn id="67" dur="500"/>
                                        <p:tgtEl>
                                          <p:spTgt spid="16"/>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1" nodeType="clickEffect">
                                  <p:stCondLst>
                                    <p:cond delay="0"/>
                                  </p:stCondLst>
                                  <p:childTnLst>
                                    <p:animEffect transition="out" filter="fade">
                                      <p:cBhvr>
                                        <p:cTn id="71" dur="500"/>
                                        <p:tgtEl>
                                          <p:spTgt spid="35"/>
                                        </p:tgtEl>
                                      </p:cBhvr>
                                    </p:animEffect>
                                    <p:set>
                                      <p:cBhvr>
                                        <p:cTn id="72" dur="1" fill="hold">
                                          <p:stCondLst>
                                            <p:cond delay="499"/>
                                          </p:stCondLst>
                                        </p:cTn>
                                        <p:tgtEl>
                                          <p:spTgt spid="35"/>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500"/>
                                        <p:tgtEl>
                                          <p:spTgt spid="16"/>
                                        </p:tgtEl>
                                      </p:cBhvr>
                                    </p:animEffect>
                                    <p:set>
                                      <p:cBhvr>
                                        <p:cTn id="75" dur="1" fill="hold">
                                          <p:stCondLst>
                                            <p:cond delay="499"/>
                                          </p:stCondLst>
                                        </p:cTn>
                                        <p:tgtEl>
                                          <p:spTgt spid="16"/>
                                        </p:tgtEl>
                                        <p:attrNameLst>
                                          <p:attrName>style.visibility</p:attrName>
                                        </p:attrNameLst>
                                      </p:cBhvr>
                                      <p:to>
                                        <p:strVal val="hidden"/>
                                      </p:to>
                                    </p:set>
                                  </p:childTnLst>
                                </p:cTn>
                              </p:par>
                              <p:par>
                                <p:cTn id="76" presetID="42" presetClass="entr" presetSubtype="0" fill="hold" grpId="0" nodeType="with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fade">
                                      <p:cBhvr>
                                        <p:cTn id="78" dur="1000"/>
                                        <p:tgtEl>
                                          <p:spTgt spid="18"/>
                                        </p:tgtEl>
                                      </p:cBhvr>
                                    </p:animEffect>
                                    <p:anim calcmode="lin" valueType="num">
                                      <p:cBhvr>
                                        <p:cTn id="79" dur="1000" fill="hold"/>
                                        <p:tgtEl>
                                          <p:spTgt spid="18"/>
                                        </p:tgtEl>
                                        <p:attrNameLst>
                                          <p:attrName>ppt_x</p:attrName>
                                        </p:attrNameLst>
                                      </p:cBhvr>
                                      <p:tavLst>
                                        <p:tav tm="0">
                                          <p:val>
                                            <p:strVal val="#ppt_x"/>
                                          </p:val>
                                        </p:tav>
                                        <p:tav tm="100000">
                                          <p:val>
                                            <p:strVal val="#ppt_x"/>
                                          </p:val>
                                        </p:tav>
                                      </p:tavLst>
                                    </p:anim>
                                    <p:anim calcmode="lin" valueType="num">
                                      <p:cBhvr>
                                        <p:cTn id="8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28" grpId="0" animBg="1"/>
      <p:bldP spid="28" grpId="1" animBg="1"/>
      <p:bldP spid="29" grpId="0" animBg="1"/>
      <p:bldP spid="29" grpId="1" animBg="1"/>
      <p:bldP spid="16" grpId="0" animBg="1"/>
      <p:bldP spid="16" grpId="1" animBg="1"/>
      <p:bldP spid="18" grpId="0"/>
      <p:bldP spid="35" grpId="0" animBg="1"/>
      <p:bldP spid="35"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B8841DA3-3D0F-42DD-8258-176E14D0CB62}"/>
              </a:ext>
            </a:extLst>
          </p:cNvPr>
          <p:cNvSpPr/>
          <p:nvPr/>
        </p:nvSpPr>
        <p:spPr>
          <a:xfrm>
            <a:off x="560152" y="1202933"/>
            <a:ext cx="4866537" cy="4088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A672ABAD-719D-416E-A31B-625198B1B866}"/>
              </a:ext>
            </a:extLst>
          </p:cNvPr>
          <p:cNvSpPr/>
          <p:nvPr/>
        </p:nvSpPr>
        <p:spPr>
          <a:xfrm>
            <a:off x="312576" y="1158950"/>
            <a:ext cx="4955278" cy="4066642"/>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34790" y="-122217"/>
            <a:ext cx="12261580" cy="6972919"/>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600" b="1" i="1" dirty="0"/>
          </a:p>
          <a:p>
            <a:endParaRPr lang="fr-FR" sz="1600" b="1" i="1" dirty="0"/>
          </a:p>
          <a:p>
            <a:endParaRPr lang="fr-FR" sz="1600" b="1" i="1" dirty="0"/>
          </a:p>
          <a:p>
            <a:endParaRPr lang="fr-FR" sz="1600" b="1" i="1" dirty="0"/>
          </a:p>
          <a:p>
            <a:endParaRPr lang="fr-FR" sz="1600" b="1" i="1" dirty="0"/>
          </a:p>
          <a:p>
            <a:pPr marL="355600" algn="ctr">
              <a:buClr>
                <a:srgbClr val="FFC000"/>
              </a:buClr>
            </a:pPr>
            <a:endParaRPr lang="fr-FR" sz="2800" b="1" dirty="0">
              <a:solidFill>
                <a:srgbClr val="FFCC00"/>
              </a:solidFill>
              <a:effectLst>
                <a:outerShdw blurRad="38100" dist="38100" dir="2700000" algn="tl">
                  <a:srgbClr val="000000">
                    <a:alpha val="43137"/>
                  </a:srgbClr>
                </a:outerShdw>
              </a:effectLst>
            </a:endParaRPr>
          </a:p>
          <a:p>
            <a:pPr marL="355600" algn="ctr">
              <a:buClr>
                <a:srgbClr val="FFC000"/>
              </a:buClr>
            </a:pPr>
            <a:endParaRPr lang="fr-FR" sz="2800" b="1" dirty="0">
              <a:solidFill>
                <a:srgbClr val="FFCC00"/>
              </a:solidFill>
              <a:effectLst>
                <a:outerShdw blurRad="38100" dist="38100" dir="2700000" algn="tl">
                  <a:srgbClr val="000000">
                    <a:alpha val="43137"/>
                  </a:srgbClr>
                </a:outerShdw>
              </a:effectLst>
            </a:endParaRPr>
          </a:p>
          <a:p>
            <a:pPr marL="355600" algn="ctr">
              <a:buClr>
                <a:srgbClr val="FFC000"/>
              </a:buClr>
            </a:pPr>
            <a:endParaRPr lang="fr-FR" sz="2800" b="1" dirty="0">
              <a:solidFill>
                <a:srgbClr val="FFCC00"/>
              </a:solidFill>
              <a:effectLst>
                <a:outerShdw blurRad="38100" dist="38100" dir="2700000" algn="tl">
                  <a:srgbClr val="000000">
                    <a:alpha val="43137"/>
                  </a:srgbClr>
                </a:outerShdw>
              </a:effectLst>
            </a:endParaRPr>
          </a:p>
          <a:p>
            <a:pPr marL="355600" algn="ctr">
              <a:buClr>
                <a:srgbClr val="FFC000"/>
              </a:buClr>
            </a:pPr>
            <a:endParaRPr lang="fr-FR" sz="2800" b="1" dirty="0">
              <a:solidFill>
                <a:srgbClr val="FFCC00"/>
              </a:solidFill>
              <a:effectLst>
                <a:outerShdw blurRad="38100" dist="38100" dir="2700000" algn="tl">
                  <a:srgbClr val="000000">
                    <a:alpha val="43137"/>
                  </a:srgbClr>
                </a:outerShdw>
              </a:effectLst>
            </a:endParaRPr>
          </a:p>
          <a:p>
            <a:pPr marL="355600" algn="ctr">
              <a:buClr>
                <a:srgbClr val="FFC000"/>
              </a:buClr>
            </a:pPr>
            <a:endParaRPr lang="fr-FR" sz="2800" b="1" dirty="0">
              <a:solidFill>
                <a:srgbClr val="FFCC00"/>
              </a:solidFill>
              <a:effectLst>
                <a:outerShdw blurRad="38100" dist="38100" dir="2700000" algn="tl">
                  <a:srgbClr val="000000">
                    <a:alpha val="43137"/>
                  </a:srgbClr>
                </a:outerShdw>
              </a:effectLst>
            </a:endParaRPr>
          </a:p>
          <a:p>
            <a:pPr marL="355600" algn="ctr">
              <a:buClr>
                <a:srgbClr val="FFC000"/>
              </a:buClr>
            </a:pPr>
            <a:endParaRPr lang="fr-FR" sz="2800" b="1" dirty="0">
              <a:solidFill>
                <a:srgbClr val="FFCC00"/>
              </a:solidFill>
              <a:effectLst>
                <a:outerShdw blurRad="38100" dist="38100" dir="2700000" algn="tl">
                  <a:srgbClr val="000000">
                    <a:alpha val="43137"/>
                  </a:srgbClr>
                </a:outerShdw>
              </a:effectLst>
            </a:endParaRPr>
          </a:p>
          <a:p>
            <a:pPr marL="355600" algn="ctr">
              <a:buClr>
                <a:srgbClr val="FFC000"/>
              </a:buClr>
            </a:pPr>
            <a:endParaRPr lang="fr-FR" sz="2800" b="1" dirty="0">
              <a:solidFill>
                <a:srgbClr val="FFCC00"/>
              </a:solidFill>
              <a:effectLst>
                <a:outerShdw blurRad="38100" dist="38100" dir="2700000" algn="tl">
                  <a:srgbClr val="000000">
                    <a:alpha val="43137"/>
                  </a:srgbClr>
                </a:outerShdw>
              </a:effectLst>
            </a:endParaRPr>
          </a:p>
          <a:p>
            <a:pPr marL="355600" algn="ctr">
              <a:buClr>
                <a:srgbClr val="FFC000"/>
              </a:buClr>
            </a:pPr>
            <a:r>
              <a:rPr lang="fr-FR" sz="2800" b="1" dirty="0">
                <a:solidFill>
                  <a:srgbClr val="FFCC00"/>
                </a:solidFill>
                <a:effectLst>
                  <a:outerShdw blurRad="38100" dist="38100" dir="2700000" algn="tl">
                    <a:srgbClr val="000000">
                      <a:alpha val="43137"/>
                    </a:srgbClr>
                  </a:outerShdw>
                </a:effectLst>
              </a:rPr>
              <a:t>Limites de cette étude</a:t>
            </a:r>
          </a:p>
          <a:p>
            <a:pPr marL="989013" algn="just">
              <a:lnSpc>
                <a:spcPct val="150000"/>
              </a:lnSpc>
              <a:buClr>
                <a:srgbClr val="FFC000"/>
              </a:buClr>
            </a:pPr>
            <a:r>
              <a:rPr lang="fr-FR" sz="2000" b="1" dirty="0">
                <a:solidFill>
                  <a:schemeClr val="bg1"/>
                </a:solidFill>
                <a:effectLst>
                  <a:outerShdw blurRad="38100" dist="38100" dir="2700000" algn="tl">
                    <a:srgbClr val="000000">
                      <a:alpha val="43137"/>
                    </a:srgbClr>
                  </a:outerShdw>
                </a:effectLst>
              </a:rPr>
              <a:t>1. Choix des variables</a:t>
            </a:r>
          </a:p>
          <a:p>
            <a:pPr marL="989013" algn="just">
              <a:lnSpc>
                <a:spcPct val="150000"/>
              </a:lnSpc>
              <a:buClr>
                <a:srgbClr val="FFC000"/>
              </a:buClr>
            </a:pPr>
            <a:r>
              <a:rPr lang="fr-FR" sz="2000" b="1" dirty="0">
                <a:solidFill>
                  <a:schemeClr val="bg1"/>
                </a:solidFill>
                <a:effectLst>
                  <a:outerShdw blurRad="38100" dist="38100" dir="2700000" algn="tl">
                    <a:srgbClr val="000000">
                      <a:alpha val="43137"/>
                    </a:srgbClr>
                  </a:outerShdw>
                </a:effectLst>
              </a:rPr>
              <a:t>2. Pas de comparaison avec d’autres pays</a:t>
            </a:r>
          </a:p>
          <a:p>
            <a:pPr marL="989013" algn="just">
              <a:lnSpc>
                <a:spcPct val="150000"/>
              </a:lnSpc>
              <a:buClr>
                <a:srgbClr val="FFC000"/>
              </a:buClr>
            </a:pPr>
            <a:r>
              <a:rPr lang="fr-FR" sz="2000" b="1" dirty="0">
                <a:solidFill>
                  <a:schemeClr val="bg1"/>
                </a:solidFill>
                <a:effectLst>
                  <a:outerShdw blurRad="38100" dist="38100" dir="2700000" algn="tl">
                    <a:srgbClr val="000000">
                      <a:alpha val="43137"/>
                    </a:srgbClr>
                  </a:outerShdw>
                </a:effectLst>
              </a:rPr>
              <a:t>3. Contexte de passation </a:t>
            </a:r>
            <a:r>
              <a:rPr lang="fr-FR" sz="2000" dirty="0">
                <a:solidFill>
                  <a:schemeClr val="bg1"/>
                </a:solidFill>
              </a:rPr>
              <a:t>(ex : mois sans tabac)</a:t>
            </a:r>
          </a:p>
          <a:p>
            <a:pPr marL="989013" algn="just">
              <a:lnSpc>
                <a:spcPct val="150000"/>
              </a:lnSpc>
              <a:buClr>
                <a:srgbClr val="FFC000"/>
              </a:buClr>
            </a:pPr>
            <a:r>
              <a:rPr lang="fr-FR" sz="2000" b="1" dirty="0">
                <a:solidFill>
                  <a:schemeClr val="bg1"/>
                </a:solidFill>
                <a:effectLst>
                  <a:outerShdw blurRad="38100" dist="38100" dir="2700000" algn="tl">
                    <a:srgbClr val="000000">
                      <a:alpha val="43137"/>
                    </a:srgbClr>
                  </a:outerShdw>
                </a:effectLst>
              </a:rPr>
              <a:t>5. Forte proportion de femmes (2/3 parmi les participants)</a:t>
            </a:r>
          </a:p>
          <a:p>
            <a:pPr marL="989013" algn="just">
              <a:buClr>
                <a:srgbClr val="FFC000"/>
              </a:buClr>
            </a:pPr>
            <a:r>
              <a:rPr lang="fr-FR" sz="2000" b="1" dirty="0">
                <a:solidFill>
                  <a:schemeClr val="bg1"/>
                </a:solidFill>
                <a:effectLst>
                  <a:outerShdw blurRad="38100" dist="38100" dir="2700000" algn="tl">
                    <a:srgbClr val="000000">
                      <a:alpha val="43137"/>
                    </a:srgbClr>
                  </a:outerShdw>
                </a:effectLst>
              </a:rPr>
              <a:t>6. Seule la fréquence de consommation du produit considéré pris en compte </a:t>
            </a:r>
          </a:p>
          <a:p>
            <a:pPr marL="989013" algn="just">
              <a:lnSpc>
                <a:spcPct val="150000"/>
              </a:lnSpc>
              <a:buClr>
                <a:srgbClr val="FFC000"/>
              </a:buClr>
            </a:pPr>
            <a:r>
              <a:rPr lang="fr-FR" dirty="0">
                <a:solidFill>
                  <a:schemeClr val="bg1"/>
                </a:solidFill>
              </a:rPr>
              <a:t>                                                   (ex : quantité ? Contexte de consommation ? Valence ? …)</a:t>
            </a:r>
          </a:p>
          <a:p>
            <a:pPr marL="989013" algn="just">
              <a:buClr>
                <a:srgbClr val="FFC000"/>
              </a:buClr>
            </a:pPr>
            <a:endParaRPr lang="fr-FR" sz="1100" b="1" dirty="0">
              <a:solidFill>
                <a:schemeClr val="bg1"/>
              </a:solidFill>
              <a:effectLst>
                <a:outerShdw blurRad="38100" dist="38100" dir="2700000" algn="tl">
                  <a:srgbClr val="000000">
                    <a:alpha val="43137"/>
                  </a:srgbClr>
                </a:outerShdw>
              </a:effectLst>
            </a:endParaRPr>
          </a:p>
          <a:p>
            <a:pPr marL="989013" algn="just">
              <a:buClr>
                <a:srgbClr val="FFC000"/>
              </a:buClr>
            </a:pPr>
            <a:r>
              <a:rPr lang="fr-FR" sz="2000" b="1" dirty="0">
                <a:solidFill>
                  <a:schemeClr val="bg1"/>
                </a:solidFill>
                <a:effectLst>
                  <a:outerShdw blurRad="38100" dist="38100" dir="2700000" algn="tl">
                    <a:srgbClr val="000000">
                      <a:alpha val="43137"/>
                    </a:srgbClr>
                  </a:outerShdw>
                </a:effectLst>
              </a:rPr>
              <a:t>7. Pas de question sur l’état psychologique des répondants </a:t>
            </a:r>
          </a:p>
          <a:p>
            <a:pPr marL="989013" algn="ctr">
              <a:buClr>
                <a:srgbClr val="FFC000"/>
              </a:buClr>
            </a:pPr>
            <a:r>
              <a:rPr lang="fr-FR" b="1" dirty="0">
                <a:solidFill>
                  <a:schemeClr val="bg1"/>
                </a:solidFill>
                <a:effectLst>
                  <a:outerShdw blurRad="38100" dist="38100" dir="2700000" algn="tl">
                    <a:srgbClr val="000000">
                      <a:alpha val="43137"/>
                    </a:srgbClr>
                  </a:outerShdw>
                </a:effectLst>
              </a:rPr>
              <a:t>(</a:t>
            </a:r>
            <a:r>
              <a:rPr lang="fr-FR" dirty="0">
                <a:solidFill>
                  <a:schemeClr val="bg1"/>
                </a:solidFill>
              </a:rPr>
              <a:t>ex : niveau d’anxiété ? Antécédents psychopathologiques ?...)</a:t>
            </a:r>
          </a:p>
          <a:p>
            <a:pPr>
              <a:lnSpc>
                <a:spcPct val="150000"/>
              </a:lnSpc>
            </a:pPr>
            <a:endParaRPr lang="fr-FR" sz="1600" b="1" i="1" dirty="0">
              <a:solidFill>
                <a:schemeClr val="bg1"/>
              </a:solidFill>
            </a:endParaRPr>
          </a:p>
          <a:p>
            <a:pPr>
              <a:lnSpc>
                <a:spcPct val="150000"/>
              </a:lnSpc>
            </a:pPr>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pPr algn="ctr"/>
            <a:endParaRPr lang="fr-FR" sz="1600" b="1" i="1" dirty="0"/>
          </a:p>
          <a:p>
            <a:pPr algn="ctr"/>
            <a:endParaRPr lang="fr-FR" sz="1600" b="1" i="1" dirty="0"/>
          </a:p>
          <a:p>
            <a:pPr algn="ctr"/>
            <a:endParaRPr lang="fr-FR" sz="1600" b="1" i="1" dirty="0"/>
          </a:p>
          <a:p>
            <a:pPr algn="ctr"/>
            <a:endParaRPr lang="fr-FR" sz="1600" b="1" i="1" dirty="0"/>
          </a:p>
          <a:p>
            <a:pPr algn="ctr"/>
            <a:endParaRPr lang="fr-FR" b="1" dirty="0"/>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97597"/>
            <a:ext cx="12226789" cy="65982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32917" y="3144797"/>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4404729C-CBA0-4FC8-9455-323139E4D93F}"/>
              </a:ext>
            </a:extLst>
          </p:cNvPr>
          <p:cNvSpPr/>
          <p:nvPr/>
        </p:nvSpPr>
        <p:spPr>
          <a:xfrm>
            <a:off x="2066306" y="-200109"/>
            <a:ext cx="1607126" cy="645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679963" y="-217714"/>
            <a:ext cx="1951580" cy="6609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Méthodologie</a:t>
            </a:r>
          </a:p>
        </p:txBody>
      </p:sp>
      <p:sp>
        <p:nvSpPr>
          <p:cNvPr id="10" name="Rectangle 9">
            <a:extLst>
              <a:ext uri="{FF2B5EF4-FFF2-40B4-BE49-F238E27FC236}">
                <a16:creationId xmlns:a16="http://schemas.microsoft.com/office/drawing/2014/main" id="{FE96E6C7-5E6D-423D-BD84-220D6B74316B}"/>
              </a:ext>
            </a:extLst>
          </p:cNvPr>
          <p:cNvSpPr/>
          <p:nvPr/>
        </p:nvSpPr>
        <p:spPr>
          <a:xfrm>
            <a:off x="1339616" y="1308258"/>
            <a:ext cx="9356889" cy="8022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solidFill>
                <a:schemeClr val="bg1"/>
              </a:solidFill>
              <a:effectLst>
                <a:outerShdw blurRad="50800" dist="38100" dir="2700000" algn="tl" rotWithShape="0">
                  <a:prstClr val="black">
                    <a:alpha val="40000"/>
                  </a:prstClr>
                </a:outerShdw>
              </a:effectLst>
              <a:ea typeface="Gadugi" panose="020B0502040204020203" pitchFamily="34" charset="0"/>
            </a:endParaRPr>
          </a:p>
        </p:txBody>
      </p:sp>
      <p:sp>
        <p:nvSpPr>
          <p:cNvPr id="31" name="Rectangle 30">
            <a:extLst>
              <a:ext uri="{FF2B5EF4-FFF2-40B4-BE49-F238E27FC236}">
                <a16:creationId xmlns:a16="http://schemas.microsoft.com/office/drawing/2014/main" id="{F6BC3EA1-DA68-4FE1-A5B9-14C6BF55967A}"/>
              </a:ext>
            </a:extLst>
          </p:cNvPr>
          <p:cNvSpPr/>
          <p:nvPr/>
        </p:nvSpPr>
        <p:spPr>
          <a:xfrm>
            <a:off x="5626923" y="-222584"/>
            <a:ext cx="2281633" cy="6852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Résultats</a:t>
            </a:r>
          </a:p>
        </p:txBody>
      </p:sp>
      <p:sp>
        <p:nvSpPr>
          <p:cNvPr id="33" name="Rectangle 32">
            <a:extLst>
              <a:ext uri="{FF2B5EF4-FFF2-40B4-BE49-F238E27FC236}">
                <a16:creationId xmlns:a16="http://schemas.microsoft.com/office/drawing/2014/main" id="{EB6E7816-55D6-47EB-93C5-C08338455C4D}"/>
              </a:ext>
            </a:extLst>
          </p:cNvPr>
          <p:cNvSpPr/>
          <p:nvPr/>
        </p:nvSpPr>
        <p:spPr>
          <a:xfrm>
            <a:off x="132917" y="508685"/>
            <a:ext cx="9988198" cy="400110"/>
          </a:xfrm>
          <a:prstGeom prst="rect">
            <a:avLst/>
          </a:prstGeom>
        </p:spPr>
        <p:txBody>
          <a:bodyPr wrap="square">
            <a:spAutoFit/>
          </a:bodyPr>
          <a:lstStyle/>
          <a:p>
            <a:pPr marL="82550"/>
            <a:r>
              <a:rPr lang="fr-FR" sz="2000" b="1" dirty="0">
                <a:solidFill>
                  <a:srgbClr val="FFCC00"/>
                </a:solidFill>
              </a:rPr>
              <a:t>Les positions des Français en faveur des politiques de contrôle : alcool, tabac et JHA</a:t>
            </a:r>
          </a:p>
        </p:txBody>
      </p:sp>
      <p:sp>
        <p:nvSpPr>
          <p:cNvPr id="25" name="Rectangle 24">
            <a:extLst>
              <a:ext uri="{FF2B5EF4-FFF2-40B4-BE49-F238E27FC236}">
                <a16:creationId xmlns:a16="http://schemas.microsoft.com/office/drawing/2014/main" id="{9A60FBF2-2216-4E3A-AF59-27314F3425D8}"/>
              </a:ext>
            </a:extLst>
          </p:cNvPr>
          <p:cNvSpPr/>
          <p:nvPr/>
        </p:nvSpPr>
        <p:spPr>
          <a:xfrm>
            <a:off x="7743111" y="-203089"/>
            <a:ext cx="2143095" cy="678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Discussion</a:t>
            </a:r>
          </a:p>
        </p:txBody>
      </p:sp>
      <p:cxnSp>
        <p:nvCxnSpPr>
          <p:cNvPr id="9" name="Connecteur droit 8">
            <a:extLst>
              <a:ext uri="{FF2B5EF4-FFF2-40B4-BE49-F238E27FC236}">
                <a16:creationId xmlns:a16="http://schemas.microsoft.com/office/drawing/2014/main" id="{0A7CEDEE-7878-4E7F-AADE-FCEE6CC9AFAC}"/>
              </a:ext>
            </a:extLst>
          </p:cNvPr>
          <p:cNvCxnSpPr>
            <a:cxnSpLocks/>
          </p:cNvCxnSpPr>
          <p:nvPr/>
        </p:nvCxnSpPr>
        <p:spPr>
          <a:xfrm flipH="1">
            <a:off x="458434" y="1632408"/>
            <a:ext cx="17534" cy="3898673"/>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26" name="Rectangle 25">
            <a:extLst>
              <a:ext uri="{FF2B5EF4-FFF2-40B4-BE49-F238E27FC236}">
                <a16:creationId xmlns:a16="http://schemas.microsoft.com/office/drawing/2014/main" id="{7285A986-C42D-4462-8566-4B177F7EBF09}"/>
              </a:ext>
            </a:extLst>
          </p:cNvPr>
          <p:cNvSpPr/>
          <p:nvPr/>
        </p:nvSpPr>
        <p:spPr>
          <a:xfrm>
            <a:off x="-36527" y="-233038"/>
            <a:ext cx="2101932" cy="6800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cxnSp>
        <p:nvCxnSpPr>
          <p:cNvPr id="27" name="Connecteur droit 26">
            <a:extLst>
              <a:ext uri="{FF2B5EF4-FFF2-40B4-BE49-F238E27FC236}">
                <a16:creationId xmlns:a16="http://schemas.microsoft.com/office/drawing/2014/main" id="{66D3A0A0-C453-4856-B415-B30C1C4E3894}"/>
              </a:ext>
            </a:extLst>
          </p:cNvPr>
          <p:cNvCxnSpPr>
            <a:cxnSpLocks/>
          </p:cNvCxnSpPr>
          <p:nvPr/>
        </p:nvCxnSpPr>
        <p:spPr>
          <a:xfrm flipH="1" flipV="1">
            <a:off x="445937" y="5553103"/>
            <a:ext cx="10069743" cy="11368"/>
          </a:xfrm>
          <a:prstGeom prst="line">
            <a:avLst/>
          </a:prstGeom>
          <a:ln w="28575"/>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442943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par>
                                <p:cTn id="8" presetID="6" presetClass="entr" presetSubtype="16"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circle(in)">
                                      <p:cBhvr>
                                        <p:cTn id="10"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B8841DA3-3D0F-42DD-8258-176E14D0CB62}"/>
              </a:ext>
            </a:extLst>
          </p:cNvPr>
          <p:cNvSpPr/>
          <p:nvPr/>
        </p:nvSpPr>
        <p:spPr>
          <a:xfrm>
            <a:off x="560152" y="1202933"/>
            <a:ext cx="4866537" cy="4088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A672ABAD-719D-416E-A31B-625198B1B866}"/>
              </a:ext>
            </a:extLst>
          </p:cNvPr>
          <p:cNvSpPr/>
          <p:nvPr/>
        </p:nvSpPr>
        <p:spPr>
          <a:xfrm>
            <a:off x="312576" y="1158950"/>
            <a:ext cx="4955278" cy="4066642"/>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34791" y="-86918"/>
            <a:ext cx="12261580" cy="6972919"/>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600" b="1" i="1" dirty="0"/>
          </a:p>
          <a:p>
            <a:endParaRPr lang="fr-FR" sz="1600" b="1" i="1" dirty="0"/>
          </a:p>
          <a:p>
            <a:endParaRPr lang="fr-FR" sz="1600" b="1" i="1" dirty="0"/>
          </a:p>
          <a:p>
            <a:endParaRPr lang="fr-FR" sz="1600" b="1" i="1" dirty="0"/>
          </a:p>
          <a:p>
            <a:endParaRPr lang="fr-FR" sz="1600" b="1" i="1" dirty="0"/>
          </a:p>
          <a:p>
            <a:pPr marL="355600" algn="ctr">
              <a:buClr>
                <a:srgbClr val="FFC000"/>
              </a:buClr>
            </a:pPr>
            <a:endParaRPr lang="fr-FR" sz="2800" b="1" dirty="0">
              <a:solidFill>
                <a:srgbClr val="FFCC00"/>
              </a:solidFill>
              <a:effectLst>
                <a:outerShdw blurRad="38100" dist="38100" dir="2700000" algn="tl">
                  <a:srgbClr val="000000">
                    <a:alpha val="43137"/>
                  </a:srgbClr>
                </a:outerShdw>
              </a:effectLst>
            </a:endParaRPr>
          </a:p>
          <a:p>
            <a:pPr marL="355600" algn="ctr">
              <a:buClr>
                <a:srgbClr val="FFC000"/>
              </a:buClr>
            </a:pPr>
            <a:endParaRPr lang="fr-FR" sz="2800" b="1" dirty="0">
              <a:solidFill>
                <a:srgbClr val="FFCC00"/>
              </a:solidFill>
              <a:effectLst>
                <a:outerShdw blurRad="38100" dist="38100" dir="2700000" algn="tl">
                  <a:srgbClr val="000000">
                    <a:alpha val="43137"/>
                  </a:srgbClr>
                </a:outerShdw>
              </a:effectLst>
            </a:endParaRPr>
          </a:p>
          <a:p>
            <a:pPr marL="355600" algn="ctr">
              <a:buClr>
                <a:srgbClr val="FFC000"/>
              </a:buClr>
            </a:pPr>
            <a:endParaRPr lang="fr-FR" sz="2800" b="1" dirty="0">
              <a:solidFill>
                <a:srgbClr val="FFCC00"/>
              </a:solidFill>
              <a:effectLst>
                <a:outerShdw blurRad="38100" dist="38100" dir="2700000" algn="tl">
                  <a:srgbClr val="000000">
                    <a:alpha val="43137"/>
                  </a:srgbClr>
                </a:outerShdw>
              </a:effectLst>
            </a:endParaRPr>
          </a:p>
          <a:p>
            <a:pPr marL="355600" algn="ctr">
              <a:buClr>
                <a:srgbClr val="FFC000"/>
              </a:buClr>
            </a:pPr>
            <a:endParaRPr lang="fr-FR" sz="1100" b="1" dirty="0">
              <a:solidFill>
                <a:srgbClr val="FFCC00"/>
              </a:solidFill>
              <a:effectLst>
                <a:outerShdw blurRad="38100" dist="38100" dir="2700000" algn="tl">
                  <a:srgbClr val="000000">
                    <a:alpha val="43137"/>
                  </a:srgbClr>
                </a:outerShdw>
              </a:effectLst>
            </a:endParaRPr>
          </a:p>
          <a:p>
            <a:pPr marL="355600" algn="ctr">
              <a:buClr>
                <a:srgbClr val="FFC000"/>
              </a:buClr>
            </a:pPr>
            <a:endParaRPr lang="fr-FR" sz="2800" b="1" dirty="0">
              <a:solidFill>
                <a:srgbClr val="FFCC00"/>
              </a:solidFill>
              <a:effectLst>
                <a:outerShdw blurRad="38100" dist="38100" dir="2700000" algn="tl">
                  <a:srgbClr val="000000">
                    <a:alpha val="43137"/>
                  </a:srgbClr>
                </a:outerShdw>
              </a:effectLst>
            </a:endParaRPr>
          </a:p>
          <a:p>
            <a:pPr marL="355600" algn="ctr">
              <a:buClr>
                <a:srgbClr val="FFC000"/>
              </a:buClr>
            </a:pPr>
            <a:r>
              <a:rPr lang="fr-FR" sz="2800" b="1" dirty="0">
                <a:solidFill>
                  <a:srgbClr val="FFCC00"/>
                </a:solidFill>
                <a:effectLst>
                  <a:outerShdw blurRad="38100" dist="38100" dir="2700000" algn="tl">
                    <a:srgbClr val="000000">
                      <a:alpha val="43137"/>
                    </a:srgbClr>
                  </a:outerShdw>
                </a:effectLst>
              </a:rPr>
              <a:t>Perspectives de cette étude</a:t>
            </a:r>
          </a:p>
          <a:p>
            <a:pPr marL="355600" algn="ctr">
              <a:buClr>
                <a:srgbClr val="FFC000"/>
              </a:buClr>
            </a:pPr>
            <a:endParaRPr lang="fr-FR" sz="2400" b="1" dirty="0">
              <a:solidFill>
                <a:srgbClr val="FFCC00"/>
              </a:solidFill>
              <a:effectLst>
                <a:outerShdw blurRad="38100" dist="38100" dir="2700000" algn="tl">
                  <a:srgbClr val="000000">
                    <a:alpha val="43137"/>
                  </a:srgbClr>
                </a:outerShdw>
              </a:effectLst>
            </a:endParaRPr>
          </a:p>
          <a:p>
            <a:pPr marL="450850" algn="just">
              <a:lnSpc>
                <a:spcPct val="150000"/>
              </a:lnSpc>
              <a:buClr>
                <a:srgbClr val="FFC000"/>
              </a:buClr>
            </a:pPr>
            <a:r>
              <a:rPr lang="fr-FR" sz="2200" b="1" dirty="0">
                <a:solidFill>
                  <a:schemeClr val="bg1"/>
                </a:solidFill>
                <a:effectLst>
                  <a:outerShdw blurRad="38100" dist="38100" dir="2700000" algn="tl">
                    <a:srgbClr val="000000">
                      <a:alpha val="43137"/>
                    </a:srgbClr>
                  </a:outerShdw>
                </a:effectLst>
              </a:rPr>
              <a:t>1. En ayant défini un répertoire de 9 positions, possibilité d’études comparatives avec d’autres pays</a:t>
            </a:r>
          </a:p>
          <a:p>
            <a:pPr marL="450850" algn="just">
              <a:lnSpc>
                <a:spcPct val="150000"/>
              </a:lnSpc>
              <a:buClr>
                <a:srgbClr val="FFC000"/>
              </a:buClr>
            </a:pPr>
            <a:r>
              <a:rPr lang="fr-FR" sz="2200" b="1" dirty="0">
                <a:solidFill>
                  <a:schemeClr val="bg1"/>
                </a:solidFill>
                <a:effectLst>
                  <a:outerShdw blurRad="38100" dist="38100" dir="2700000" algn="tl">
                    <a:srgbClr val="000000">
                      <a:alpha val="43137"/>
                    </a:srgbClr>
                  </a:outerShdw>
                </a:effectLst>
              </a:rPr>
              <a:t>2. Etablir une évaluation de l’état psychologique des répondants ?</a:t>
            </a:r>
          </a:p>
          <a:p>
            <a:pPr marL="450850" algn="just">
              <a:lnSpc>
                <a:spcPct val="150000"/>
              </a:lnSpc>
              <a:buClr>
                <a:srgbClr val="FFC000"/>
              </a:buClr>
            </a:pPr>
            <a:r>
              <a:rPr lang="fr-FR" sz="2200" b="1" dirty="0">
                <a:solidFill>
                  <a:schemeClr val="bg1"/>
                </a:solidFill>
                <a:effectLst>
                  <a:outerShdw blurRad="38100" dist="38100" dir="2700000" algn="tl">
                    <a:srgbClr val="000000">
                      <a:alpha val="43137"/>
                    </a:srgbClr>
                  </a:outerShdw>
                </a:effectLst>
              </a:rPr>
              <a:t>3. Etudes avec d’autres produits potentiellement addictifs (ex : paris sportifs, cannabis …) ?</a:t>
            </a:r>
          </a:p>
          <a:p>
            <a:pPr marL="450850" algn="just">
              <a:lnSpc>
                <a:spcPct val="150000"/>
              </a:lnSpc>
              <a:buClr>
                <a:srgbClr val="FFC000"/>
              </a:buClr>
            </a:pPr>
            <a:r>
              <a:rPr lang="fr-FR" sz="2200" b="1" dirty="0">
                <a:solidFill>
                  <a:schemeClr val="bg1"/>
                </a:solidFill>
                <a:effectLst>
                  <a:outerShdw blurRad="38100" dist="38100" dir="2700000" algn="tl">
                    <a:srgbClr val="000000">
                      <a:alpha val="43137"/>
                    </a:srgbClr>
                  </a:outerShdw>
                </a:effectLst>
              </a:rPr>
              <a:t>4. En cas d’interdiction totale du tabac ?</a:t>
            </a:r>
          </a:p>
          <a:p>
            <a:pPr>
              <a:lnSpc>
                <a:spcPct val="150000"/>
              </a:lnSpc>
            </a:pPr>
            <a:endParaRPr lang="fr-FR" sz="1600" b="1" i="1" dirty="0">
              <a:solidFill>
                <a:schemeClr val="bg1"/>
              </a:solidFill>
            </a:endParaRPr>
          </a:p>
          <a:p>
            <a:pPr>
              <a:lnSpc>
                <a:spcPct val="150000"/>
              </a:lnSpc>
            </a:pPr>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pPr algn="ctr"/>
            <a:endParaRPr lang="fr-FR" sz="1600" b="1" i="1" dirty="0"/>
          </a:p>
          <a:p>
            <a:pPr algn="ctr"/>
            <a:endParaRPr lang="fr-FR" sz="1600" b="1" i="1" dirty="0"/>
          </a:p>
          <a:p>
            <a:pPr algn="ctr"/>
            <a:endParaRPr lang="fr-FR" sz="1600" b="1" i="1" dirty="0"/>
          </a:p>
          <a:p>
            <a:pPr algn="ctr"/>
            <a:endParaRPr lang="fr-FR" sz="1600" b="1" i="1" dirty="0"/>
          </a:p>
          <a:p>
            <a:pPr algn="ctr"/>
            <a:endParaRPr lang="fr-FR" b="1" dirty="0"/>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20898"/>
            <a:ext cx="12261580"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4404729C-CBA0-4FC8-9455-323139E4D93F}"/>
              </a:ext>
            </a:extLst>
          </p:cNvPr>
          <p:cNvSpPr/>
          <p:nvPr/>
        </p:nvSpPr>
        <p:spPr>
          <a:xfrm>
            <a:off x="2065405" y="-171330"/>
            <a:ext cx="2247905" cy="61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4167337" y="-180335"/>
            <a:ext cx="1868065" cy="633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Méthodologie</a:t>
            </a:r>
          </a:p>
        </p:txBody>
      </p:sp>
      <p:sp>
        <p:nvSpPr>
          <p:cNvPr id="10" name="Rectangle 9">
            <a:extLst>
              <a:ext uri="{FF2B5EF4-FFF2-40B4-BE49-F238E27FC236}">
                <a16:creationId xmlns:a16="http://schemas.microsoft.com/office/drawing/2014/main" id="{FE96E6C7-5E6D-423D-BD84-220D6B74316B}"/>
              </a:ext>
            </a:extLst>
          </p:cNvPr>
          <p:cNvSpPr/>
          <p:nvPr/>
        </p:nvSpPr>
        <p:spPr>
          <a:xfrm>
            <a:off x="1339616" y="1308258"/>
            <a:ext cx="9356889" cy="8022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solidFill>
                <a:schemeClr val="bg1"/>
              </a:solidFill>
              <a:effectLst>
                <a:outerShdw blurRad="50800" dist="38100" dir="2700000" algn="tl" rotWithShape="0">
                  <a:prstClr val="black">
                    <a:alpha val="40000"/>
                  </a:prstClr>
                </a:outerShdw>
              </a:effectLst>
              <a:ea typeface="Gadugi" panose="020B0502040204020203" pitchFamily="34" charset="0"/>
            </a:endParaRPr>
          </a:p>
        </p:txBody>
      </p:sp>
      <p:sp>
        <p:nvSpPr>
          <p:cNvPr id="31" name="Rectangle 30">
            <a:extLst>
              <a:ext uri="{FF2B5EF4-FFF2-40B4-BE49-F238E27FC236}">
                <a16:creationId xmlns:a16="http://schemas.microsoft.com/office/drawing/2014/main" id="{F6BC3EA1-DA68-4FE1-A5B9-14C6BF55967A}"/>
              </a:ext>
            </a:extLst>
          </p:cNvPr>
          <p:cNvSpPr/>
          <p:nvPr/>
        </p:nvSpPr>
        <p:spPr>
          <a:xfrm>
            <a:off x="6018059" y="-143359"/>
            <a:ext cx="1980667"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Résultats</a:t>
            </a:r>
          </a:p>
        </p:txBody>
      </p:sp>
      <p:sp>
        <p:nvSpPr>
          <p:cNvPr id="33" name="Rectangle 32">
            <a:extLst>
              <a:ext uri="{FF2B5EF4-FFF2-40B4-BE49-F238E27FC236}">
                <a16:creationId xmlns:a16="http://schemas.microsoft.com/office/drawing/2014/main" id="{EB6E7816-55D6-47EB-93C5-C08338455C4D}"/>
              </a:ext>
            </a:extLst>
          </p:cNvPr>
          <p:cNvSpPr/>
          <p:nvPr/>
        </p:nvSpPr>
        <p:spPr>
          <a:xfrm>
            <a:off x="132917" y="508685"/>
            <a:ext cx="9988198" cy="400110"/>
          </a:xfrm>
          <a:prstGeom prst="rect">
            <a:avLst/>
          </a:prstGeom>
        </p:spPr>
        <p:txBody>
          <a:bodyPr wrap="square">
            <a:spAutoFit/>
          </a:bodyPr>
          <a:lstStyle/>
          <a:p>
            <a:pPr marL="82550"/>
            <a:r>
              <a:rPr lang="fr-FR" sz="2000" b="1" dirty="0">
                <a:solidFill>
                  <a:srgbClr val="FFCC00"/>
                </a:solidFill>
              </a:rPr>
              <a:t>Les positions des Français en faveur des politiques de contrôle : alcool, tabac et JHA</a:t>
            </a:r>
          </a:p>
        </p:txBody>
      </p:sp>
      <p:sp>
        <p:nvSpPr>
          <p:cNvPr id="25" name="Rectangle 24">
            <a:extLst>
              <a:ext uri="{FF2B5EF4-FFF2-40B4-BE49-F238E27FC236}">
                <a16:creationId xmlns:a16="http://schemas.microsoft.com/office/drawing/2014/main" id="{9A60FBF2-2216-4E3A-AF59-27314F3425D8}"/>
              </a:ext>
            </a:extLst>
          </p:cNvPr>
          <p:cNvSpPr/>
          <p:nvPr/>
        </p:nvSpPr>
        <p:spPr>
          <a:xfrm>
            <a:off x="7878692" y="-129771"/>
            <a:ext cx="1980668"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Discussion</a:t>
            </a:r>
          </a:p>
        </p:txBody>
      </p:sp>
      <p:cxnSp>
        <p:nvCxnSpPr>
          <p:cNvPr id="23" name="Connecteur droit 22">
            <a:extLst>
              <a:ext uri="{FF2B5EF4-FFF2-40B4-BE49-F238E27FC236}">
                <a16:creationId xmlns:a16="http://schemas.microsoft.com/office/drawing/2014/main" id="{DB4E9E3B-1284-4B82-AE3E-0134C8F5307B}"/>
              </a:ext>
            </a:extLst>
          </p:cNvPr>
          <p:cNvCxnSpPr>
            <a:cxnSpLocks/>
          </p:cNvCxnSpPr>
          <p:nvPr/>
        </p:nvCxnSpPr>
        <p:spPr>
          <a:xfrm>
            <a:off x="208278" y="1791222"/>
            <a:ext cx="0" cy="265114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26" name="Rectangle 25">
            <a:extLst>
              <a:ext uri="{FF2B5EF4-FFF2-40B4-BE49-F238E27FC236}">
                <a16:creationId xmlns:a16="http://schemas.microsoft.com/office/drawing/2014/main" id="{3FCCB9F9-EC83-4A99-A0C9-D8571FEF9D1D}"/>
              </a:ext>
            </a:extLst>
          </p:cNvPr>
          <p:cNvSpPr/>
          <p:nvPr/>
        </p:nvSpPr>
        <p:spPr>
          <a:xfrm>
            <a:off x="-36527" y="-171330"/>
            <a:ext cx="2101932" cy="61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cxnSp>
        <p:nvCxnSpPr>
          <p:cNvPr id="27" name="Connecteur droit 26">
            <a:extLst>
              <a:ext uri="{FF2B5EF4-FFF2-40B4-BE49-F238E27FC236}">
                <a16:creationId xmlns:a16="http://schemas.microsoft.com/office/drawing/2014/main" id="{81E02FA4-E6EA-401E-A035-1F0C97777333}"/>
              </a:ext>
            </a:extLst>
          </p:cNvPr>
          <p:cNvCxnSpPr>
            <a:cxnSpLocks/>
          </p:cNvCxnSpPr>
          <p:nvPr/>
        </p:nvCxnSpPr>
        <p:spPr>
          <a:xfrm flipH="1">
            <a:off x="208278" y="4442362"/>
            <a:ext cx="11025780" cy="0"/>
          </a:xfrm>
          <a:prstGeom prst="line">
            <a:avLst/>
          </a:prstGeom>
          <a:ln w="28575"/>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257508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ircle(in)">
                                      <p:cBhvr>
                                        <p:cTn id="7" dur="2000"/>
                                        <p:tgtEl>
                                          <p:spTgt spid="23"/>
                                        </p:tgtEl>
                                      </p:cBhvr>
                                    </p:animEffect>
                                  </p:childTnLst>
                                </p:cTn>
                              </p:par>
                              <p:par>
                                <p:cTn id="8" presetID="6" presetClass="entr" presetSubtype="16"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circle(in)">
                                      <p:cBhvr>
                                        <p:cTn id="10"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B8841DA3-3D0F-42DD-8258-176E14D0CB62}"/>
              </a:ext>
            </a:extLst>
          </p:cNvPr>
          <p:cNvSpPr/>
          <p:nvPr/>
        </p:nvSpPr>
        <p:spPr>
          <a:xfrm>
            <a:off x="560152" y="1202933"/>
            <a:ext cx="4866537" cy="4088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A672ABAD-719D-416E-A31B-625198B1B866}"/>
              </a:ext>
            </a:extLst>
          </p:cNvPr>
          <p:cNvSpPr/>
          <p:nvPr/>
        </p:nvSpPr>
        <p:spPr>
          <a:xfrm>
            <a:off x="312576" y="1158950"/>
            <a:ext cx="4955278" cy="4066642"/>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34791" y="-86918"/>
            <a:ext cx="12261580" cy="6972919"/>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1600" b="1" i="1" dirty="0"/>
          </a:p>
          <a:p>
            <a:endParaRPr lang="fr-FR" sz="900" b="1" i="1" dirty="0"/>
          </a:p>
          <a:p>
            <a:pPr algn="ctr"/>
            <a:r>
              <a:rPr lang="fr-FR" sz="2800" b="1" dirty="0"/>
              <a:t>Conclusion</a:t>
            </a:r>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endParaRPr lang="fr-FR" sz="1600" b="1" i="1" dirty="0"/>
          </a:p>
          <a:p>
            <a:pPr algn="ctr"/>
            <a:endParaRPr lang="fr-FR" sz="1600" b="1" i="1" dirty="0"/>
          </a:p>
          <a:p>
            <a:pPr algn="ctr"/>
            <a:endParaRPr lang="fr-FR" sz="1600" b="1" i="1" dirty="0"/>
          </a:p>
          <a:p>
            <a:pPr algn="ctr"/>
            <a:endParaRPr lang="fr-FR" sz="1600" b="1" i="1" dirty="0"/>
          </a:p>
          <a:p>
            <a:pPr algn="ctr"/>
            <a:endParaRPr lang="fr-FR" sz="1600" b="1" i="1" dirty="0"/>
          </a:p>
          <a:p>
            <a:pPr algn="ctr"/>
            <a:endParaRPr lang="fr-FR" b="1" dirty="0"/>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20898"/>
            <a:ext cx="12261580"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4404729C-CBA0-4FC8-9455-323139E4D93F}"/>
              </a:ext>
            </a:extLst>
          </p:cNvPr>
          <p:cNvSpPr/>
          <p:nvPr/>
        </p:nvSpPr>
        <p:spPr>
          <a:xfrm>
            <a:off x="1855754" y="-186401"/>
            <a:ext cx="2008121" cy="645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3819187" y="-154091"/>
            <a:ext cx="2008121" cy="607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Méthodologie</a:t>
            </a:r>
          </a:p>
        </p:txBody>
      </p:sp>
      <p:sp>
        <p:nvSpPr>
          <p:cNvPr id="10" name="Rectangle 9">
            <a:extLst>
              <a:ext uri="{FF2B5EF4-FFF2-40B4-BE49-F238E27FC236}">
                <a16:creationId xmlns:a16="http://schemas.microsoft.com/office/drawing/2014/main" id="{FE96E6C7-5E6D-423D-BD84-220D6B74316B}"/>
              </a:ext>
            </a:extLst>
          </p:cNvPr>
          <p:cNvSpPr/>
          <p:nvPr/>
        </p:nvSpPr>
        <p:spPr>
          <a:xfrm>
            <a:off x="1339616" y="1308258"/>
            <a:ext cx="9356889" cy="8022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solidFill>
                <a:schemeClr val="bg1"/>
              </a:solidFill>
              <a:effectLst>
                <a:outerShdw blurRad="50800" dist="38100" dir="2700000" algn="tl" rotWithShape="0">
                  <a:prstClr val="black">
                    <a:alpha val="40000"/>
                  </a:prstClr>
                </a:outerShdw>
              </a:effectLst>
              <a:ea typeface="Gadugi" panose="020B0502040204020203" pitchFamily="34" charset="0"/>
            </a:endParaRPr>
          </a:p>
        </p:txBody>
      </p:sp>
      <p:sp>
        <p:nvSpPr>
          <p:cNvPr id="31" name="Rectangle 30">
            <a:extLst>
              <a:ext uri="{FF2B5EF4-FFF2-40B4-BE49-F238E27FC236}">
                <a16:creationId xmlns:a16="http://schemas.microsoft.com/office/drawing/2014/main" id="{F6BC3EA1-DA68-4FE1-A5B9-14C6BF55967A}"/>
              </a:ext>
            </a:extLst>
          </p:cNvPr>
          <p:cNvSpPr/>
          <p:nvPr/>
        </p:nvSpPr>
        <p:spPr>
          <a:xfrm>
            <a:off x="5776274" y="-136684"/>
            <a:ext cx="2203801"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Résultats</a:t>
            </a:r>
          </a:p>
        </p:txBody>
      </p:sp>
      <p:sp>
        <p:nvSpPr>
          <p:cNvPr id="33" name="Rectangle 32">
            <a:extLst>
              <a:ext uri="{FF2B5EF4-FFF2-40B4-BE49-F238E27FC236}">
                <a16:creationId xmlns:a16="http://schemas.microsoft.com/office/drawing/2014/main" id="{EB6E7816-55D6-47EB-93C5-C08338455C4D}"/>
              </a:ext>
            </a:extLst>
          </p:cNvPr>
          <p:cNvSpPr/>
          <p:nvPr/>
        </p:nvSpPr>
        <p:spPr>
          <a:xfrm>
            <a:off x="833209" y="699689"/>
            <a:ext cx="9988198" cy="400110"/>
          </a:xfrm>
          <a:prstGeom prst="rect">
            <a:avLst/>
          </a:prstGeom>
        </p:spPr>
        <p:txBody>
          <a:bodyPr wrap="square">
            <a:spAutoFit/>
          </a:bodyPr>
          <a:lstStyle/>
          <a:p>
            <a:pPr marL="82550" algn="ctr"/>
            <a:r>
              <a:rPr lang="fr-FR" sz="2000" b="1" dirty="0">
                <a:solidFill>
                  <a:srgbClr val="FFCC00"/>
                </a:solidFill>
              </a:rPr>
              <a:t>Les positions des Français en faveur des politiques de contrôle : alcool, tabac et JHA</a:t>
            </a:r>
          </a:p>
        </p:txBody>
      </p:sp>
      <p:sp>
        <p:nvSpPr>
          <p:cNvPr id="25" name="Rectangle 24">
            <a:extLst>
              <a:ext uri="{FF2B5EF4-FFF2-40B4-BE49-F238E27FC236}">
                <a16:creationId xmlns:a16="http://schemas.microsoft.com/office/drawing/2014/main" id="{9A60FBF2-2216-4E3A-AF59-27314F3425D8}"/>
              </a:ext>
            </a:extLst>
          </p:cNvPr>
          <p:cNvSpPr/>
          <p:nvPr/>
        </p:nvSpPr>
        <p:spPr>
          <a:xfrm>
            <a:off x="7980075" y="-136684"/>
            <a:ext cx="2203801"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Discussion</a:t>
            </a:r>
          </a:p>
        </p:txBody>
      </p:sp>
      <p:sp>
        <p:nvSpPr>
          <p:cNvPr id="23" name="Rectangle 22">
            <a:extLst>
              <a:ext uri="{FF2B5EF4-FFF2-40B4-BE49-F238E27FC236}">
                <a16:creationId xmlns:a16="http://schemas.microsoft.com/office/drawing/2014/main" id="{C575BD1D-E8FB-4F38-9196-91E645809DE1}"/>
              </a:ext>
            </a:extLst>
          </p:cNvPr>
          <p:cNvSpPr/>
          <p:nvPr/>
        </p:nvSpPr>
        <p:spPr>
          <a:xfrm>
            <a:off x="10059925" y="-136684"/>
            <a:ext cx="2213967"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Conclusion</a:t>
            </a:r>
          </a:p>
        </p:txBody>
      </p:sp>
      <p:sp>
        <p:nvSpPr>
          <p:cNvPr id="6" name="Rectangle 5">
            <a:extLst>
              <a:ext uri="{FF2B5EF4-FFF2-40B4-BE49-F238E27FC236}">
                <a16:creationId xmlns:a16="http://schemas.microsoft.com/office/drawing/2014/main" id="{9D72A01D-7B74-4D50-90DE-2B045F78D568}"/>
              </a:ext>
            </a:extLst>
          </p:cNvPr>
          <p:cNvSpPr/>
          <p:nvPr/>
        </p:nvSpPr>
        <p:spPr>
          <a:xfrm>
            <a:off x="626468" y="1833974"/>
            <a:ext cx="10852493" cy="3847207"/>
          </a:xfrm>
          <a:prstGeom prst="rect">
            <a:avLst/>
          </a:prstGeom>
        </p:spPr>
        <p:txBody>
          <a:bodyPr wrap="square">
            <a:spAutoFit/>
          </a:bodyPr>
          <a:lstStyle/>
          <a:p>
            <a:pPr marL="342900" indent="-342900">
              <a:buClr>
                <a:srgbClr val="FFCC00"/>
              </a:buClr>
              <a:buFont typeface="Wingdings" panose="05000000000000000000" pitchFamily="2" charset="2"/>
              <a:buChar char="Ø"/>
            </a:pPr>
            <a:endParaRPr lang="fr-FR" sz="2000" b="1" dirty="0">
              <a:solidFill>
                <a:schemeClr val="bg1"/>
              </a:solidFill>
              <a:ea typeface="Gadugi" panose="020B0502040204020203" pitchFamily="34" charset="0"/>
            </a:endParaRPr>
          </a:p>
          <a:p>
            <a:pPr marL="342900" indent="-342900">
              <a:buClr>
                <a:srgbClr val="FFCC00"/>
              </a:buClr>
              <a:buFont typeface="Wingdings" panose="05000000000000000000" pitchFamily="2" charset="2"/>
              <a:buChar char="Ø"/>
            </a:pPr>
            <a:r>
              <a:rPr lang="fr-FR" sz="2000" b="1" dirty="0">
                <a:solidFill>
                  <a:schemeClr val="bg1"/>
                </a:solidFill>
                <a:ea typeface="Gadugi" panose="020B0502040204020203" pitchFamily="34" charset="0"/>
              </a:rPr>
              <a:t>Cette étude inventorie 9 positions qui pourront servir d’outils de référence</a:t>
            </a:r>
          </a:p>
          <a:p>
            <a:pPr marL="342900" indent="-342900">
              <a:buClr>
                <a:srgbClr val="FFCC00"/>
              </a:buClr>
              <a:buFont typeface="Wingdings" panose="05000000000000000000" pitchFamily="2" charset="2"/>
              <a:buChar char="Ø"/>
            </a:pPr>
            <a:endParaRPr lang="fr-FR" sz="2000" b="1" dirty="0">
              <a:solidFill>
                <a:schemeClr val="bg1"/>
              </a:solidFill>
              <a:ea typeface="Gadugi" panose="020B0502040204020203" pitchFamily="34" charset="0"/>
            </a:endParaRPr>
          </a:p>
          <a:p>
            <a:pPr marL="342900" indent="-342900">
              <a:buClr>
                <a:srgbClr val="FFCC00"/>
              </a:buClr>
              <a:buFont typeface="Wingdings" panose="05000000000000000000" pitchFamily="2" charset="2"/>
              <a:buChar char="Ø"/>
            </a:pPr>
            <a:r>
              <a:rPr lang="fr-FR" sz="2000" b="1" dirty="0">
                <a:solidFill>
                  <a:schemeClr val="bg1"/>
                </a:solidFill>
                <a:ea typeface="Gadugi" panose="020B0502040204020203" pitchFamily="34" charset="0"/>
              </a:rPr>
              <a:t>Fumer, boire de l’alcool et jouer de l’argent : activités privées, perçues comme des problèmes publics qui peuvent faire l’objet de politiques de contrôle</a:t>
            </a:r>
          </a:p>
          <a:p>
            <a:pPr marL="342900" indent="-342900">
              <a:buClr>
                <a:srgbClr val="FFCC00"/>
              </a:buClr>
              <a:buFont typeface="Wingdings" panose="05000000000000000000" pitchFamily="2" charset="2"/>
              <a:buChar char="Ø"/>
            </a:pPr>
            <a:endParaRPr lang="fr-FR" sz="1200" b="1" dirty="0">
              <a:solidFill>
                <a:schemeClr val="bg1"/>
              </a:solidFill>
              <a:ea typeface="Gadugi" panose="020B0502040204020203" pitchFamily="34" charset="0"/>
            </a:endParaRPr>
          </a:p>
          <a:p>
            <a:pPr marL="342900" indent="-342900">
              <a:buClr>
                <a:srgbClr val="FFCC00"/>
              </a:buClr>
              <a:buFont typeface="Wingdings" panose="05000000000000000000" pitchFamily="2" charset="2"/>
              <a:buChar char="Ø"/>
            </a:pPr>
            <a:r>
              <a:rPr lang="fr-FR" sz="2000" b="1" dirty="0">
                <a:solidFill>
                  <a:schemeClr val="bg1"/>
                </a:solidFill>
                <a:effectLst>
                  <a:outerShdw blurRad="38100" dist="38100" dir="2700000" algn="tl">
                    <a:srgbClr val="000000">
                      <a:alpha val="43137"/>
                    </a:srgbClr>
                  </a:outerShdw>
                </a:effectLst>
                <a:ea typeface="Gadugi" panose="020B0502040204020203" pitchFamily="34" charset="0"/>
              </a:rPr>
              <a:t>Pas de législation unique </a:t>
            </a:r>
            <a:r>
              <a:rPr lang="fr-FR" sz="2000" b="1" dirty="0">
                <a:solidFill>
                  <a:schemeClr val="bg1"/>
                </a:solidFill>
                <a:ea typeface="Gadugi" panose="020B0502040204020203" pitchFamily="34" charset="0"/>
              </a:rPr>
              <a:t>pour ces comportements potentiellement problématiques mais une </a:t>
            </a:r>
            <a:r>
              <a:rPr lang="fr-FR" sz="2000" b="1" dirty="0">
                <a:solidFill>
                  <a:schemeClr val="bg1"/>
                </a:solidFill>
                <a:effectLst>
                  <a:outerShdw blurRad="38100" dist="38100" dir="2700000" algn="tl">
                    <a:srgbClr val="000000">
                      <a:alpha val="43137"/>
                    </a:srgbClr>
                  </a:outerShdw>
                </a:effectLst>
                <a:ea typeface="Gadugi" panose="020B0502040204020203" pitchFamily="34" charset="0"/>
              </a:rPr>
              <a:t>convergence de traitement.</a:t>
            </a:r>
          </a:p>
          <a:p>
            <a:pPr marL="342900" indent="-342900">
              <a:buClr>
                <a:srgbClr val="FFCC00"/>
              </a:buClr>
              <a:buFont typeface="Wingdings" panose="05000000000000000000" pitchFamily="2" charset="2"/>
              <a:buChar char="Ø"/>
            </a:pPr>
            <a:endParaRPr lang="fr-FR" sz="2000" b="1" dirty="0">
              <a:solidFill>
                <a:schemeClr val="bg1"/>
              </a:solidFill>
              <a:effectLst>
                <a:outerShdw blurRad="38100" dist="38100" dir="2700000" algn="tl">
                  <a:srgbClr val="000000">
                    <a:alpha val="43137"/>
                  </a:srgbClr>
                </a:outerShdw>
              </a:effectLst>
              <a:ea typeface="Gadugi" panose="020B0502040204020203" pitchFamily="34" charset="0"/>
            </a:endParaRPr>
          </a:p>
          <a:p>
            <a:pPr marL="342900" indent="-342900">
              <a:buClr>
                <a:srgbClr val="FFCC00"/>
              </a:buClr>
              <a:buFont typeface="Wingdings" panose="05000000000000000000" pitchFamily="2" charset="2"/>
              <a:buChar char="Ø"/>
            </a:pPr>
            <a:r>
              <a:rPr lang="fr-FR" sz="2000" b="1" dirty="0">
                <a:solidFill>
                  <a:schemeClr val="bg1"/>
                </a:solidFill>
                <a:effectLst>
                  <a:outerShdw blurRad="38100" dist="38100" dir="2700000" algn="tl">
                    <a:srgbClr val="000000">
                      <a:alpha val="43137"/>
                    </a:srgbClr>
                  </a:outerShdw>
                </a:effectLst>
                <a:ea typeface="Gadugi" panose="020B0502040204020203" pitchFamily="34" charset="0"/>
              </a:rPr>
              <a:t>Les positions sur ces politiques de contrôle valident le fait que le Droit a tout sa place, dans une perspective individuelle (consommateur et non-consommateur) et collective.</a:t>
            </a:r>
          </a:p>
          <a:p>
            <a:pPr marL="342900" indent="-342900">
              <a:buClr>
                <a:srgbClr val="FFCC00"/>
              </a:buClr>
              <a:buFont typeface="Wingdings" panose="05000000000000000000" pitchFamily="2" charset="2"/>
              <a:buChar char="Ø"/>
            </a:pPr>
            <a:endParaRPr lang="fr-FR" sz="1200" dirty="0">
              <a:solidFill>
                <a:schemeClr val="bg1"/>
              </a:solidFill>
              <a:ea typeface="Gadugi" panose="020B0502040204020203" pitchFamily="34" charset="0"/>
            </a:endParaRPr>
          </a:p>
          <a:p>
            <a:endParaRPr lang="fr-FR" sz="2000" b="1" dirty="0">
              <a:solidFill>
                <a:schemeClr val="bg1"/>
              </a:solidFill>
              <a:ea typeface="Gadugi" panose="020B0502040204020203" pitchFamily="34" charset="0"/>
            </a:endParaRPr>
          </a:p>
        </p:txBody>
      </p:sp>
      <p:cxnSp>
        <p:nvCxnSpPr>
          <p:cNvPr id="26" name="Connecteur droit 25">
            <a:extLst>
              <a:ext uri="{FF2B5EF4-FFF2-40B4-BE49-F238E27FC236}">
                <a16:creationId xmlns:a16="http://schemas.microsoft.com/office/drawing/2014/main" id="{D2B5E151-FC7F-4873-A741-82D6F7BFD19C}"/>
              </a:ext>
            </a:extLst>
          </p:cNvPr>
          <p:cNvCxnSpPr>
            <a:cxnSpLocks/>
          </p:cNvCxnSpPr>
          <p:nvPr/>
        </p:nvCxnSpPr>
        <p:spPr>
          <a:xfrm flipH="1">
            <a:off x="427892" y="1856623"/>
            <a:ext cx="20388" cy="3695091"/>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27" name="Rectangle 26">
            <a:extLst>
              <a:ext uri="{FF2B5EF4-FFF2-40B4-BE49-F238E27FC236}">
                <a16:creationId xmlns:a16="http://schemas.microsoft.com/office/drawing/2014/main" id="{79610BD7-97B4-4196-8518-E42390548D99}"/>
              </a:ext>
            </a:extLst>
          </p:cNvPr>
          <p:cNvSpPr/>
          <p:nvPr/>
        </p:nvSpPr>
        <p:spPr>
          <a:xfrm>
            <a:off x="-36527" y="-171330"/>
            <a:ext cx="2101932" cy="61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Contexte</a:t>
            </a:r>
          </a:p>
        </p:txBody>
      </p:sp>
      <p:cxnSp>
        <p:nvCxnSpPr>
          <p:cNvPr id="29" name="Connecteur droit 28">
            <a:extLst>
              <a:ext uri="{FF2B5EF4-FFF2-40B4-BE49-F238E27FC236}">
                <a16:creationId xmlns:a16="http://schemas.microsoft.com/office/drawing/2014/main" id="{5A679E9E-7956-4415-AE04-25A8B44CEE17}"/>
              </a:ext>
            </a:extLst>
          </p:cNvPr>
          <p:cNvCxnSpPr>
            <a:cxnSpLocks/>
          </p:cNvCxnSpPr>
          <p:nvPr/>
        </p:nvCxnSpPr>
        <p:spPr>
          <a:xfrm flipH="1">
            <a:off x="427892" y="5551714"/>
            <a:ext cx="11372222" cy="0"/>
          </a:xfrm>
          <a:prstGeom prst="line">
            <a:avLst/>
          </a:prstGeom>
          <a:ln w="28575"/>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328619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ircle(in)">
                                      <p:cBhvr>
                                        <p:cTn id="7" dur="2000"/>
                                        <p:tgtEl>
                                          <p:spTgt spid="26"/>
                                        </p:tgtEl>
                                      </p:cBhvr>
                                    </p:animEffect>
                                  </p:childTnLst>
                                </p:cTn>
                              </p:par>
                              <p:par>
                                <p:cTn id="8" presetID="6" presetClass="entr" presetSubtype="16"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circle(in)">
                                      <p:cBhvr>
                                        <p:cTn id="10"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0"/>
            <a:ext cx="12192000" cy="6858000"/>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8D78653-CE1B-4177-B07B-5A563FDEBF3E}"/>
              </a:ext>
            </a:extLst>
          </p:cNvPr>
          <p:cNvSpPr/>
          <p:nvPr/>
        </p:nvSpPr>
        <p:spPr>
          <a:xfrm>
            <a:off x="0" y="0"/>
            <a:ext cx="12192000" cy="6858000"/>
          </a:xfrm>
          <a:prstGeom prst="rect">
            <a:avLst/>
          </a:prstGeom>
          <a:gradFill flip="none" rotWithShape="1">
            <a:gsLst>
              <a:gs pos="88492">
                <a:schemeClr val="accent5">
                  <a:lumMod val="50000"/>
                  <a:alpha val="26000"/>
                </a:schemeClr>
              </a:gs>
              <a:gs pos="84000">
                <a:schemeClr val="bg1">
                  <a:alpha val="0"/>
                </a:schemeClr>
              </a:gs>
              <a:gs pos="100000">
                <a:schemeClr val="accent5">
                  <a:lumMod val="50000"/>
                </a:schemeClr>
              </a:gs>
              <a:gs pos="100000">
                <a:srgbClr val="002060"/>
              </a:gs>
              <a:gs pos="100000">
                <a:schemeClr val="accent5">
                  <a:lumMod val="50000"/>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effectLst>
                  <a:outerShdw blurRad="38100" dist="38100" dir="2700000" algn="tl">
                    <a:srgbClr val="000000">
                      <a:alpha val="43137"/>
                    </a:srgbClr>
                  </a:outerShdw>
                </a:effectLst>
              </a:rPr>
              <a:t>Merci de votre attention</a:t>
            </a:r>
          </a:p>
        </p:txBody>
      </p:sp>
    </p:spTree>
    <p:extLst>
      <p:ext uri="{BB962C8B-B14F-4D97-AF65-F5344CB8AC3E}">
        <p14:creationId xmlns:p14="http://schemas.microsoft.com/office/powerpoint/2010/main" val="2377794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0"/>
            <a:ext cx="12192000" cy="6858000"/>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8D78653-CE1B-4177-B07B-5A563FDEBF3E}"/>
              </a:ext>
            </a:extLst>
          </p:cNvPr>
          <p:cNvSpPr/>
          <p:nvPr/>
        </p:nvSpPr>
        <p:spPr>
          <a:xfrm>
            <a:off x="0" y="0"/>
            <a:ext cx="12192000" cy="6858000"/>
          </a:xfrm>
          <a:prstGeom prst="rect">
            <a:avLst/>
          </a:prstGeom>
          <a:gradFill flip="none" rotWithShape="1">
            <a:gsLst>
              <a:gs pos="88492">
                <a:schemeClr val="accent5">
                  <a:lumMod val="50000"/>
                  <a:alpha val="47000"/>
                </a:schemeClr>
              </a:gs>
              <a:gs pos="86000">
                <a:schemeClr val="bg1">
                  <a:alpha val="0"/>
                </a:schemeClr>
              </a:gs>
              <a:gs pos="100000">
                <a:schemeClr val="accent5">
                  <a:lumMod val="50000"/>
                </a:schemeClr>
              </a:gs>
              <a:gs pos="100000">
                <a:srgbClr val="002060"/>
              </a:gs>
              <a:gs pos="100000">
                <a:schemeClr val="accent5">
                  <a:lumMod val="50000"/>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dirty="0">
              <a:effectLst>
                <a:outerShdw blurRad="38100" dist="38100" dir="2700000" algn="tl">
                  <a:srgbClr val="000000">
                    <a:alpha val="43137"/>
                  </a:srgbClr>
                </a:outerShdw>
              </a:effectLst>
              <a:latin typeface="Eras Medium ITC" panose="020B0602030504020804" pitchFamily="34" charset="0"/>
              <a:ea typeface="MS UI Gothic" panose="020B0600070205080204" pitchFamily="34" charset="-128"/>
            </a:endParaRPr>
          </a:p>
        </p:txBody>
      </p:sp>
      <p:cxnSp>
        <p:nvCxnSpPr>
          <p:cNvPr id="10" name="Connecteur droit 9">
            <a:extLst>
              <a:ext uri="{FF2B5EF4-FFF2-40B4-BE49-F238E27FC236}">
                <a16:creationId xmlns:a16="http://schemas.microsoft.com/office/drawing/2014/main" id="{5DDAEE5D-A7F5-497B-88C0-438F0417C968}"/>
              </a:ext>
            </a:extLst>
          </p:cNvPr>
          <p:cNvCxnSpPr>
            <a:cxnSpLocks/>
          </p:cNvCxnSpPr>
          <p:nvPr/>
        </p:nvCxnSpPr>
        <p:spPr>
          <a:xfrm>
            <a:off x="978477" y="2886895"/>
            <a:ext cx="10025644" cy="67184"/>
          </a:xfrm>
          <a:prstGeom prst="line">
            <a:avLst/>
          </a:prstGeom>
          <a:ln w="38100">
            <a:solidFill>
              <a:srgbClr val="FFC000"/>
            </a:solidFill>
          </a:ln>
        </p:spPr>
        <p:style>
          <a:lnRef idx="1">
            <a:schemeClr val="accent5"/>
          </a:lnRef>
          <a:fillRef idx="0">
            <a:schemeClr val="accent5"/>
          </a:fillRef>
          <a:effectRef idx="0">
            <a:schemeClr val="accent5"/>
          </a:effectRef>
          <a:fontRef idx="minor">
            <a:schemeClr val="tx1"/>
          </a:fontRef>
        </p:style>
      </p:cxnSp>
      <p:sp>
        <p:nvSpPr>
          <p:cNvPr id="11" name="Rectangle 10">
            <a:extLst>
              <a:ext uri="{FF2B5EF4-FFF2-40B4-BE49-F238E27FC236}">
                <a16:creationId xmlns:a16="http://schemas.microsoft.com/office/drawing/2014/main" id="{96D95758-7F0D-48DE-BBAE-CFF05D153346}"/>
              </a:ext>
            </a:extLst>
          </p:cNvPr>
          <p:cNvSpPr/>
          <p:nvPr/>
        </p:nvSpPr>
        <p:spPr>
          <a:xfrm>
            <a:off x="1058996" y="1133401"/>
            <a:ext cx="9808547" cy="3818150"/>
          </a:xfrm>
          <a:prstGeom prst="rect">
            <a:avLst/>
          </a:prstGeom>
          <a:solidFill>
            <a:srgbClr val="FFCC00">
              <a:alpha val="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3200" b="1" dirty="0">
                <a:solidFill>
                  <a:srgbClr val="FFCC00"/>
                </a:solidFill>
              </a:rPr>
              <a:t>Les positions des Français </a:t>
            </a:r>
          </a:p>
          <a:p>
            <a:r>
              <a:rPr lang="fr-FR" sz="3200" b="1" dirty="0">
                <a:solidFill>
                  <a:srgbClr val="FFCC00"/>
                </a:solidFill>
              </a:rPr>
              <a:t>concernant les politiques de contrôle :</a:t>
            </a:r>
          </a:p>
          <a:p>
            <a:r>
              <a:rPr lang="fr-FR" sz="3200" b="1" dirty="0">
                <a:solidFill>
                  <a:srgbClr val="FFCC00"/>
                </a:solidFill>
              </a:rPr>
              <a:t>alcool, tabac et jeux de hasard et d’argent</a:t>
            </a:r>
            <a:endParaRPr lang="fr-FR" sz="2800" b="1" dirty="0">
              <a:solidFill>
                <a:prstClr val="white"/>
              </a:solidFill>
            </a:endParaRPr>
          </a:p>
          <a:p>
            <a:pPr algn="ctr"/>
            <a:endParaRPr lang="fr-FR" sz="1200" b="1" dirty="0">
              <a:solidFill>
                <a:prstClr val="white"/>
              </a:solidFill>
            </a:endParaRPr>
          </a:p>
          <a:p>
            <a:pPr algn="ctr"/>
            <a:endParaRPr lang="fr-FR" sz="2400" b="1" dirty="0">
              <a:solidFill>
                <a:prstClr val="white"/>
              </a:solidFill>
            </a:endParaRPr>
          </a:p>
          <a:p>
            <a:pPr algn="ctr"/>
            <a:endParaRPr lang="fr-FR" sz="1100" b="1" dirty="0">
              <a:solidFill>
                <a:prstClr val="white"/>
              </a:solidFill>
            </a:endParaRPr>
          </a:p>
          <a:p>
            <a:pPr algn="ctr"/>
            <a:r>
              <a:rPr lang="fr-FR" sz="2400" b="1" dirty="0">
                <a:solidFill>
                  <a:prstClr val="white"/>
                </a:solidFill>
              </a:rPr>
              <a:t>Sylvie CASTANIÉ</a:t>
            </a:r>
          </a:p>
          <a:p>
            <a:pPr algn="ctr"/>
            <a:endParaRPr lang="fr-FR" sz="1200" dirty="0">
              <a:solidFill>
                <a:prstClr val="white"/>
              </a:solidFill>
            </a:endParaRPr>
          </a:p>
          <a:p>
            <a:pPr algn="ctr"/>
            <a:r>
              <a:rPr lang="fr-FR" sz="1600" dirty="0">
                <a:solidFill>
                  <a:prstClr val="white"/>
                </a:solidFill>
              </a:rPr>
              <a:t>Thèse co-dirigée par : </a:t>
            </a:r>
          </a:p>
          <a:p>
            <a:pPr algn="ctr"/>
            <a:r>
              <a:rPr lang="fr-FR" sz="2000" b="1" dirty="0">
                <a:effectLst>
                  <a:outerShdw blurRad="38100" dist="38100" dir="2700000" algn="tl">
                    <a:srgbClr val="000000">
                      <a:alpha val="43137"/>
                    </a:srgbClr>
                  </a:outerShdw>
                </a:effectLst>
              </a:rPr>
              <a:t>Mme Maria-Teresa MUÑOZ SASTRE, Professeure, Université Toulouse Jean Jaurès</a:t>
            </a:r>
          </a:p>
          <a:p>
            <a:pPr algn="ctr"/>
            <a:r>
              <a:rPr lang="fr-FR" sz="2000" b="1" dirty="0">
                <a:effectLst>
                  <a:outerShdw blurRad="38100" dist="38100" dir="2700000" algn="tl">
                    <a:srgbClr val="000000">
                      <a:alpha val="43137"/>
                    </a:srgbClr>
                  </a:outerShdw>
                </a:effectLst>
              </a:rPr>
              <a:t>M. </a:t>
            </a:r>
            <a:r>
              <a:rPr lang="fr-FR" sz="2000" b="1" dirty="0" err="1">
                <a:effectLst>
                  <a:outerShdw blurRad="38100" dist="38100" dir="2700000" algn="tl">
                    <a:srgbClr val="000000">
                      <a:alpha val="43137"/>
                    </a:srgbClr>
                  </a:outerShdw>
                </a:effectLst>
              </a:rPr>
              <a:t>Lonzozou</a:t>
            </a:r>
            <a:r>
              <a:rPr lang="fr-FR" sz="2000" b="1" dirty="0">
                <a:effectLst>
                  <a:outerShdw blurRad="38100" dist="38100" dir="2700000" algn="tl">
                    <a:srgbClr val="000000">
                      <a:alpha val="43137"/>
                    </a:srgbClr>
                  </a:outerShdw>
                </a:effectLst>
              </a:rPr>
              <a:t> KPANAKE, Professeur, Université du Québec (Montréal)</a:t>
            </a:r>
          </a:p>
        </p:txBody>
      </p:sp>
      <p:sp>
        <p:nvSpPr>
          <p:cNvPr id="12" name="Rectangle 11">
            <a:extLst>
              <a:ext uri="{FF2B5EF4-FFF2-40B4-BE49-F238E27FC236}">
                <a16:creationId xmlns:a16="http://schemas.microsoft.com/office/drawing/2014/main" id="{3A1267A3-DE6C-4DFC-917F-191F23FF518C}"/>
              </a:ext>
            </a:extLst>
          </p:cNvPr>
          <p:cNvSpPr/>
          <p:nvPr/>
        </p:nvSpPr>
        <p:spPr>
          <a:xfrm>
            <a:off x="1268245" y="4997588"/>
            <a:ext cx="9808547" cy="1365662"/>
          </a:xfrm>
          <a:prstGeom prst="rect">
            <a:avLst/>
          </a:prstGeom>
          <a:solidFill>
            <a:schemeClr val="accent1">
              <a:lumMod val="40000"/>
              <a:lumOff val="60000"/>
              <a:alpha val="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JURY</a:t>
            </a:r>
          </a:p>
          <a:p>
            <a:pPr algn="ctr"/>
            <a:r>
              <a:rPr lang="fr-FR" dirty="0"/>
              <a:t> </a:t>
            </a:r>
            <a:r>
              <a:rPr lang="fr-FR" b="1" dirty="0">
                <a:effectLst>
                  <a:outerShdw blurRad="38100" dist="38100" dir="2700000" algn="tl">
                    <a:srgbClr val="000000">
                      <a:alpha val="43137"/>
                    </a:srgbClr>
                  </a:outerShdw>
                </a:effectLst>
              </a:rPr>
              <a:t>M. APOSTOLIDIS </a:t>
            </a:r>
            <a:r>
              <a:rPr lang="fr-FR" b="1" dirty="0" err="1">
                <a:effectLst>
                  <a:outerShdw blurRad="38100" dist="38100" dir="2700000" algn="tl">
                    <a:srgbClr val="000000">
                      <a:alpha val="43137"/>
                    </a:srgbClr>
                  </a:outerShdw>
                </a:effectLst>
              </a:rPr>
              <a:t>Thémistoklis</a:t>
            </a:r>
            <a:r>
              <a:rPr lang="fr-FR" b="1" dirty="0">
                <a:effectLst>
                  <a:outerShdw blurRad="38100" dist="38100" dir="2700000" algn="tl">
                    <a:srgbClr val="000000">
                      <a:alpha val="43137"/>
                    </a:srgbClr>
                  </a:outerShdw>
                </a:effectLst>
              </a:rPr>
              <a:t>, Professeur, Université d’Aix-Marseille (Rapporteur)</a:t>
            </a:r>
          </a:p>
          <a:p>
            <a:pPr algn="ctr"/>
            <a:r>
              <a:rPr lang="fr-FR" b="1" dirty="0">
                <a:effectLst>
                  <a:outerShdw blurRad="38100" dist="38100" dir="2700000" algn="tl">
                    <a:srgbClr val="000000">
                      <a:alpha val="43137"/>
                    </a:srgbClr>
                  </a:outerShdw>
                </a:effectLst>
              </a:rPr>
              <a:t>M. KPANAKE </a:t>
            </a:r>
            <a:r>
              <a:rPr lang="fr-FR" b="1" dirty="0" err="1">
                <a:effectLst>
                  <a:outerShdw blurRad="38100" dist="38100" dir="2700000" algn="tl">
                    <a:srgbClr val="000000">
                      <a:alpha val="43137"/>
                    </a:srgbClr>
                  </a:outerShdw>
                </a:effectLst>
              </a:rPr>
              <a:t>Lonzozou</a:t>
            </a:r>
            <a:r>
              <a:rPr lang="fr-FR" b="1" dirty="0">
                <a:effectLst>
                  <a:outerShdw blurRad="38100" dist="38100" dir="2700000" algn="tl">
                    <a:srgbClr val="000000">
                      <a:alpha val="43137"/>
                    </a:srgbClr>
                  </a:outerShdw>
                </a:effectLst>
              </a:rPr>
              <a:t>, Professeur, Université du Québec (Montréal)</a:t>
            </a:r>
          </a:p>
          <a:p>
            <a:pPr algn="ctr"/>
            <a:r>
              <a:rPr lang="fr-FR" b="1" dirty="0">
                <a:effectLst>
                  <a:outerShdw blurRad="38100" dist="38100" dir="2700000" algn="tl">
                    <a:srgbClr val="000000">
                      <a:alpha val="43137"/>
                    </a:srgbClr>
                  </a:outerShdw>
                </a:effectLst>
              </a:rPr>
              <a:t>Mme LIONET-PRZYGODZKI Nathalie, Professeure, Université de Lille 3 (</a:t>
            </a:r>
            <a:r>
              <a:rPr lang="fr-FR" b="1" dirty="0" err="1">
                <a:effectLst>
                  <a:outerShdw blurRad="38100" dist="38100" dir="2700000" algn="tl">
                    <a:srgbClr val="000000">
                      <a:alpha val="43137"/>
                    </a:srgbClr>
                  </a:outerShdw>
                </a:effectLst>
              </a:rPr>
              <a:t>Rapporteure</a:t>
            </a:r>
            <a:r>
              <a:rPr lang="fr-FR" b="1" dirty="0">
                <a:effectLst>
                  <a:outerShdw blurRad="38100" dist="38100" dir="2700000" algn="tl">
                    <a:srgbClr val="000000">
                      <a:alpha val="43137"/>
                    </a:srgbClr>
                  </a:outerShdw>
                </a:effectLst>
              </a:rPr>
              <a:t>)</a:t>
            </a:r>
          </a:p>
          <a:p>
            <a:pPr algn="ctr"/>
            <a:r>
              <a:rPr lang="fr-FR" b="1" dirty="0">
                <a:effectLst>
                  <a:outerShdw blurRad="38100" dist="38100" dir="2700000" algn="tl">
                    <a:srgbClr val="000000">
                      <a:alpha val="43137"/>
                    </a:srgbClr>
                  </a:outerShdw>
                </a:effectLst>
              </a:rPr>
              <a:t>Mme MUÑOZ SASTRE Maria-Teresa, Professeure, Université Toulouse Jean Jaurès</a:t>
            </a:r>
          </a:p>
        </p:txBody>
      </p:sp>
      <p:pic>
        <p:nvPicPr>
          <p:cNvPr id="14" name="Image 13">
            <a:extLst>
              <a:ext uri="{FF2B5EF4-FFF2-40B4-BE49-F238E27FC236}">
                <a16:creationId xmlns:a16="http://schemas.microsoft.com/office/drawing/2014/main" id="{401138D8-5394-4087-9682-04F3BE30E0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508" y="79302"/>
            <a:ext cx="907969" cy="898144"/>
          </a:xfrm>
          <a:prstGeom prst="rect">
            <a:avLst/>
          </a:prstGeom>
        </p:spPr>
      </p:pic>
      <p:pic>
        <p:nvPicPr>
          <p:cNvPr id="15" name="Image 14">
            <a:extLst>
              <a:ext uri="{FF2B5EF4-FFF2-40B4-BE49-F238E27FC236}">
                <a16:creationId xmlns:a16="http://schemas.microsoft.com/office/drawing/2014/main" id="{E376D54E-C564-485B-8189-6FDAF6021F3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996" y="91505"/>
            <a:ext cx="1562416" cy="668515"/>
          </a:xfrm>
          <a:prstGeom prst="rect">
            <a:avLst/>
          </a:prstGeom>
        </p:spPr>
      </p:pic>
      <p:pic>
        <p:nvPicPr>
          <p:cNvPr id="16" name="Image 15">
            <a:extLst>
              <a:ext uri="{FF2B5EF4-FFF2-40B4-BE49-F238E27FC236}">
                <a16:creationId xmlns:a16="http://schemas.microsoft.com/office/drawing/2014/main" id="{B9E65E71-5F6F-46DE-BFD6-7B4B42347C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68000" y="91506"/>
            <a:ext cx="1399081" cy="668515"/>
          </a:xfrm>
          <a:prstGeom prst="rect">
            <a:avLst/>
          </a:prstGeom>
        </p:spPr>
      </p:pic>
      <p:sp>
        <p:nvSpPr>
          <p:cNvPr id="13" name="Rectangle 12">
            <a:extLst>
              <a:ext uri="{FF2B5EF4-FFF2-40B4-BE49-F238E27FC236}">
                <a16:creationId xmlns:a16="http://schemas.microsoft.com/office/drawing/2014/main" id="{4555134E-7F2D-4313-AC95-CE51AC275333}"/>
              </a:ext>
            </a:extLst>
          </p:cNvPr>
          <p:cNvSpPr/>
          <p:nvPr/>
        </p:nvSpPr>
        <p:spPr>
          <a:xfrm>
            <a:off x="2701931" y="-130222"/>
            <a:ext cx="7695210" cy="977611"/>
          </a:xfrm>
          <a:prstGeom prst="rect">
            <a:avLst/>
          </a:prstGeom>
          <a:solidFill>
            <a:schemeClr val="accent1">
              <a:lumMod val="40000"/>
              <a:lumOff val="6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effectLst>
                  <a:outerShdw blurRad="38100" dist="38100" dir="2700000" algn="tl">
                    <a:srgbClr val="000000">
                      <a:alpha val="43137"/>
                    </a:srgbClr>
                  </a:outerShdw>
                </a:effectLst>
              </a:rPr>
              <a:t>Soutenance de thèse en vue de l’obtention du doctorat en psychologie</a:t>
            </a:r>
          </a:p>
        </p:txBody>
      </p:sp>
      <p:cxnSp>
        <p:nvCxnSpPr>
          <p:cNvPr id="27" name="Connecteur droit 26">
            <a:extLst>
              <a:ext uri="{FF2B5EF4-FFF2-40B4-BE49-F238E27FC236}">
                <a16:creationId xmlns:a16="http://schemas.microsoft.com/office/drawing/2014/main" id="{D68A2152-9E08-4F76-B421-7610DCC72F7A}"/>
              </a:ext>
            </a:extLst>
          </p:cNvPr>
          <p:cNvCxnSpPr>
            <a:cxnSpLocks/>
          </p:cNvCxnSpPr>
          <p:nvPr/>
        </p:nvCxnSpPr>
        <p:spPr>
          <a:xfrm>
            <a:off x="978477" y="1277816"/>
            <a:ext cx="0" cy="1609079"/>
          </a:xfrm>
          <a:prstGeom prst="line">
            <a:avLst/>
          </a:prstGeom>
          <a:ln w="12700">
            <a:solidFill>
              <a:srgbClr val="EDED09"/>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667167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0" y="0"/>
            <a:ext cx="12192000" cy="6858000"/>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8D78653-CE1B-4177-B07B-5A563FDEBF3E}"/>
              </a:ext>
            </a:extLst>
          </p:cNvPr>
          <p:cNvSpPr/>
          <p:nvPr/>
        </p:nvSpPr>
        <p:spPr>
          <a:xfrm>
            <a:off x="0" y="0"/>
            <a:ext cx="12192000" cy="6858000"/>
          </a:xfrm>
          <a:prstGeom prst="rect">
            <a:avLst/>
          </a:prstGeom>
          <a:gradFill flip="none" rotWithShape="1">
            <a:gsLst>
              <a:gs pos="88492">
                <a:schemeClr val="accent5">
                  <a:lumMod val="50000"/>
                  <a:alpha val="26000"/>
                </a:schemeClr>
              </a:gs>
              <a:gs pos="84000">
                <a:schemeClr val="bg1">
                  <a:alpha val="0"/>
                </a:schemeClr>
              </a:gs>
              <a:gs pos="100000">
                <a:schemeClr val="accent5">
                  <a:lumMod val="50000"/>
                </a:schemeClr>
              </a:gs>
              <a:gs pos="100000">
                <a:srgbClr val="002060"/>
              </a:gs>
              <a:gs pos="100000">
                <a:schemeClr val="accent5">
                  <a:lumMod val="50000"/>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600" b="1" dirty="0">
              <a:effectLst>
                <a:outerShdw blurRad="38100" dist="38100" dir="2700000" algn="tl">
                  <a:srgbClr val="000000">
                    <a:alpha val="43137"/>
                  </a:srgbClr>
                </a:outerShdw>
              </a:effectLst>
            </a:endParaRPr>
          </a:p>
        </p:txBody>
      </p:sp>
      <p:graphicFrame>
        <p:nvGraphicFramePr>
          <p:cNvPr id="10" name="Graphique 9">
            <a:extLst>
              <a:ext uri="{FF2B5EF4-FFF2-40B4-BE49-F238E27FC236}">
                <a16:creationId xmlns:a16="http://schemas.microsoft.com/office/drawing/2014/main" id="{F4A967B0-34EC-495E-AC15-2D6471B3531B}"/>
              </a:ext>
            </a:extLst>
          </p:cNvPr>
          <p:cNvGraphicFramePr/>
          <p:nvPr>
            <p:extLst>
              <p:ext uri="{D42A27DB-BD31-4B8C-83A1-F6EECF244321}">
                <p14:modId xmlns:p14="http://schemas.microsoft.com/office/powerpoint/2010/main" val="3758833937"/>
              </p:ext>
            </p:extLst>
          </p:nvPr>
        </p:nvGraphicFramePr>
        <p:xfrm>
          <a:off x="1952787" y="418454"/>
          <a:ext cx="8715213" cy="5548393"/>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le : coins arrondis 8">
            <a:extLst>
              <a:ext uri="{FF2B5EF4-FFF2-40B4-BE49-F238E27FC236}">
                <a16:creationId xmlns:a16="http://schemas.microsoft.com/office/drawing/2014/main" id="{BA68B16C-9629-4224-8EB1-58C9A12F3FF9}"/>
              </a:ext>
            </a:extLst>
          </p:cNvPr>
          <p:cNvSpPr/>
          <p:nvPr/>
        </p:nvSpPr>
        <p:spPr>
          <a:xfrm>
            <a:off x="2185261" y="5858359"/>
            <a:ext cx="7826645" cy="71292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i="1" dirty="0">
                <a:solidFill>
                  <a:schemeClr val="bg1"/>
                </a:solidFill>
              </a:rPr>
              <a:t>Figure 9.</a:t>
            </a:r>
            <a:r>
              <a:rPr lang="fr-FR" b="1" dirty="0">
                <a:solidFill>
                  <a:schemeClr val="bg1"/>
                </a:solidFill>
              </a:rPr>
              <a:t> Niveaux d'acceptabilité des politiques de contrôle du tabac, de l'alcool et des jeux de hasard et d'argent</a:t>
            </a:r>
          </a:p>
        </p:txBody>
      </p:sp>
      <p:sp>
        <p:nvSpPr>
          <p:cNvPr id="11" name="Rectangle 10">
            <a:extLst>
              <a:ext uri="{FF2B5EF4-FFF2-40B4-BE49-F238E27FC236}">
                <a16:creationId xmlns:a16="http://schemas.microsoft.com/office/drawing/2014/main" id="{6C6995ED-9C4C-43D7-86A2-05A0E570C3C6}"/>
              </a:ext>
            </a:extLst>
          </p:cNvPr>
          <p:cNvSpPr/>
          <p:nvPr/>
        </p:nvSpPr>
        <p:spPr>
          <a:xfrm>
            <a:off x="10879017" y="2233246"/>
            <a:ext cx="1090246" cy="4572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Tabac</a:t>
            </a:r>
          </a:p>
        </p:txBody>
      </p:sp>
      <p:cxnSp>
        <p:nvCxnSpPr>
          <p:cNvPr id="13" name="Connecteur droit avec flèche 12">
            <a:extLst>
              <a:ext uri="{FF2B5EF4-FFF2-40B4-BE49-F238E27FC236}">
                <a16:creationId xmlns:a16="http://schemas.microsoft.com/office/drawing/2014/main" id="{F9D3DA87-9D3F-4247-8B45-53DDED885608}"/>
              </a:ext>
            </a:extLst>
          </p:cNvPr>
          <p:cNvCxnSpPr>
            <a:cxnSpLocks/>
          </p:cNvCxnSpPr>
          <p:nvPr/>
        </p:nvCxnSpPr>
        <p:spPr>
          <a:xfrm flipH="1">
            <a:off x="9718433" y="2461846"/>
            <a:ext cx="1148858" cy="102455"/>
          </a:xfrm>
          <a:prstGeom prst="straightConnector1">
            <a:avLst/>
          </a:prstGeom>
          <a:ln w="19050">
            <a:solidFill>
              <a:srgbClr val="1EC012"/>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0C172BBE-B496-4C88-BA3D-D9BF4AFC7709}"/>
              </a:ext>
            </a:extLst>
          </p:cNvPr>
          <p:cNvSpPr/>
          <p:nvPr/>
        </p:nvSpPr>
        <p:spPr>
          <a:xfrm>
            <a:off x="10867291" y="726831"/>
            <a:ext cx="984738" cy="534498"/>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Alcool</a:t>
            </a:r>
          </a:p>
        </p:txBody>
      </p:sp>
      <p:cxnSp>
        <p:nvCxnSpPr>
          <p:cNvPr id="25" name="Connecteur droit avec flèche 24">
            <a:extLst>
              <a:ext uri="{FF2B5EF4-FFF2-40B4-BE49-F238E27FC236}">
                <a16:creationId xmlns:a16="http://schemas.microsoft.com/office/drawing/2014/main" id="{53D07EF4-B7ED-4FEB-9511-E09CF152567A}"/>
              </a:ext>
            </a:extLst>
          </p:cNvPr>
          <p:cNvCxnSpPr>
            <a:cxnSpLocks/>
          </p:cNvCxnSpPr>
          <p:nvPr/>
        </p:nvCxnSpPr>
        <p:spPr>
          <a:xfrm flipH="1" flipV="1">
            <a:off x="9835662" y="835644"/>
            <a:ext cx="1031630" cy="171114"/>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25" name="Rectangle 1024">
            <a:extLst>
              <a:ext uri="{FF2B5EF4-FFF2-40B4-BE49-F238E27FC236}">
                <a16:creationId xmlns:a16="http://schemas.microsoft.com/office/drawing/2014/main" id="{55C74903-7684-4FE2-84AE-B377442B98B5}"/>
              </a:ext>
            </a:extLst>
          </p:cNvPr>
          <p:cNvSpPr/>
          <p:nvPr/>
        </p:nvSpPr>
        <p:spPr>
          <a:xfrm>
            <a:off x="10879017" y="2852616"/>
            <a:ext cx="949567" cy="4572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JHA</a:t>
            </a:r>
          </a:p>
        </p:txBody>
      </p:sp>
      <p:cxnSp>
        <p:nvCxnSpPr>
          <p:cNvPr id="35" name="Connecteur droit avec flèche 34">
            <a:extLst>
              <a:ext uri="{FF2B5EF4-FFF2-40B4-BE49-F238E27FC236}">
                <a16:creationId xmlns:a16="http://schemas.microsoft.com/office/drawing/2014/main" id="{6FB3B568-C258-4D17-B839-06FCE63C6FBA}"/>
              </a:ext>
            </a:extLst>
          </p:cNvPr>
          <p:cNvCxnSpPr>
            <a:cxnSpLocks/>
          </p:cNvCxnSpPr>
          <p:nvPr/>
        </p:nvCxnSpPr>
        <p:spPr>
          <a:xfrm flipH="1">
            <a:off x="10239213" y="3075120"/>
            <a:ext cx="628079" cy="185972"/>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avec flèche 38">
            <a:extLst>
              <a:ext uri="{FF2B5EF4-FFF2-40B4-BE49-F238E27FC236}">
                <a16:creationId xmlns:a16="http://schemas.microsoft.com/office/drawing/2014/main" id="{7556F609-5886-427A-BE9F-58AD8E18BDF3}"/>
              </a:ext>
            </a:extLst>
          </p:cNvPr>
          <p:cNvCxnSpPr>
            <a:cxnSpLocks/>
          </p:cNvCxnSpPr>
          <p:nvPr/>
        </p:nvCxnSpPr>
        <p:spPr>
          <a:xfrm flipH="1" flipV="1">
            <a:off x="10239214" y="1842402"/>
            <a:ext cx="628077" cy="1232718"/>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a:extLst>
              <a:ext uri="{FF2B5EF4-FFF2-40B4-BE49-F238E27FC236}">
                <a16:creationId xmlns:a16="http://schemas.microsoft.com/office/drawing/2014/main" id="{DC1CC9B7-734C-4427-A67D-268804BD3750}"/>
              </a:ext>
            </a:extLst>
          </p:cNvPr>
          <p:cNvCxnSpPr>
            <a:cxnSpLocks/>
          </p:cNvCxnSpPr>
          <p:nvPr/>
        </p:nvCxnSpPr>
        <p:spPr>
          <a:xfrm flipH="1">
            <a:off x="9718433" y="3118512"/>
            <a:ext cx="1137138" cy="895213"/>
          </a:xfrm>
          <a:prstGeom prst="straightConnector1">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0708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B8841DA3-3D0F-42DD-8258-176E14D0CB62}"/>
              </a:ext>
            </a:extLst>
          </p:cNvPr>
          <p:cNvSpPr/>
          <p:nvPr/>
        </p:nvSpPr>
        <p:spPr>
          <a:xfrm>
            <a:off x="560152" y="1202933"/>
            <a:ext cx="4866537" cy="40880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A672ABAD-719D-416E-A31B-625198B1B866}"/>
              </a:ext>
            </a:extLst>
          </p:cNvPr>
          <p:cNvSpPr/>
          <p:nvPr/>
        </p:nvSpPr>
        <p:spPr>
          <a:xfrm>
            <a:off x="312576" y="1158950"/>
            <a:ext cx="4955278" cy="4066642"/>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507BC5C-3408-4B84-9487-53471B9B407D}"/>
              </a:ext>
            </a:extLst>
          </p:cNvPr>
          <p:cNvSpPr>
            <a:spLocks noGrp="1"/>
          </p:cNvSpPr>
          <p:nvPr>
            <p:ph type="ctrTitle"/>
          </p:nvPr>
        </p:nvSpPr>
        <p:spPr/>
        <p:txBody>
          <a:bodyPr/>
          <a:lstStyle/>
          <a:p>
            <a:endParaRPr lang="fr-FR" dirty="0"/>
          </a:p>
        </p:txBody>
      </p:sp>
      <p:sp>
        <p:nvSpPr>
          <p:cNvPr id="3" name="Sous-titre 2">
            <a:extLst>
              <a:ext uri="{FF2B5EF4-FFF2-40B4-BE49-F238E27FC236}">
                <a16:creationId xmlns:a16="http://schemas.microsoft.com/office/drawing/2014/main" id="{70A0EC91-EDEA-4199-A3E8-CFEA262C942B}"/>
              </a:ext>
            </a:extLst>
          </p:cNvPr>
          <p:cNvSpPr>
            <a:spLocks noGrp="1"/>
          </p:cNvSpPr>
          <p:nvPr>
            <p:ph type="subTitle" idx="1"/>
          </p:nvPr>
        </p:nvSpPr>
        <p:spPr/>
        <p:txBody>
          <a:bodyPr/>
          <a:lstStyle/>
          <a:p>
            <a:endParaRPr lang="fr-FR"/>
          </a:p>
        </p:txBody>
      </p:sp>
      <p:pic>
        <p:nvPicPr>
          <p:cNvPr id="1026" name="Picture 2" descr="RÃ©sultat de recherche d'images pour &quot;addiction tabac alcool jeux d'argent&quot;">
            <a:extLst>
              <a:ext uri="{FF2B5EF4-FFF2-40B4-BE49-F238E27FC236}">
                <a16:creationId xmlns:a16="http://schemas.microsoft.com/office/drawing/2014/main" id="{5B4C6065-B1F7-4A58-9A0E-9FFE26A3B90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7000"/>
                    </a14:imgEffect>
                    <a14:imgEffect>
                      <a14:saturation sat="0"/>
                    </a14:imgEffect>
                    <a14:imgEffect>
                      <a14:brightnessContrast bright="-38000" contrast="-24000"/>
                    </a14:imgEffect>
                  </a14:imgLayer>
                </a14:imgProps>
              </a:ext>
              <a:ext uri="{28A0092B-C50C-407E-A947-70E740481C1C}">
                <a14:useLocalDpi xmlns:a14="http://schemas.microsoft.com/office/drawing/2010/main" val="0"/>
              </a:ext>
            </a:extLst>
          </a:blip>
          <a:srcRect l="3380" t="-41" r="11796" b="12276"/>
          <a:stretch/>
        </p:blipFill>
        <p:spPr bwMode="auto">
          <a:xfrm>
            <a:off x="0" y="0"/>
            <a:ext cx="12192000" cy="6858000"/>
          </a:xfrm>
          <a:prstGeom prst="rect">
            <a:avLst/>
          </a:prstGeom>
          <a:solidFill>
            <a:schemeClr val="bg1">
              <a:lumMod val="95000"/>
            </a:schemeClr>
          </a:solidFill>
        </p:spPr>
      </p:pic>
      <p:sp>
        <p:nvSpPr>
          <p:cNvPr id="4" name="Rectangle 3">
            <a:extLst>
              <a:ext uri="{FF2B5EF4-FFF2-40B4-BE49-F238E27FC236}">
                <a16:creationId xmlns:a16="http://schemas.microsoft.com/office/drawing/2014/main" id="{A5AB30D9-A520-49FA-9A93-ED5972E54E7B}"/>
              </a:ext>
            </a:extLst>
          </p:cNvPr>
          <p:cNvSpPr/>
          <p:nvPr/>
        </p:nvSpPr>
        <p:spPr>
          <a:xfrm>
            <a:off x="-34791" y="-86918"/>
            <a:ext cx="12261580" cy="6972919"/>
          </a:xfrm>
          <a:prstGeom prst="rect">
            <a:avLst/>
          </a:prstGeom>
          <a:solidFill>
            <a:schemeClr val="accent1">
              <a:lumMod val="5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endParaRPr lang="fr-FR" b="1" i="1" dirty="0"/>
          </a:p>
          <a:p>
            <a:pPr marL="2327275" algn="ctr"/>
            <a:endParaRPr lang="fr-FR" sz="1600" b="1" i="1" dirty="0"/>
          </a:p>
          <a:p>
            <a:pPr marL="2327275" algn="ctr"/>
            <a:endParaRPr lang="fr-FR" sz="1600" b="1" i="1" dirty="0"/>
          </a:p>
          <a:p>
            <a:pPr marL="2327275" algn="ctr"/>
            <a:r>
              <a:rPr lang="fr-FR" sz="1600" b="1" i="1" dirty="0"/>
              <a:t>Figure 22.</a:t>
            </a:r>
            <a:r>
              <a:rPr lang="fr-FR" sz="1600" b="1" dirty="0"/>
              <a:t> Cartographie des positions selon l'intensité des mesures de réglementation et </a:t>
            </a:r>
          </a:p>
          <a:p>
            <a:pPr marL="2327275" algn="ctr"/>
            <a:r>
              <a:rPr lang="fr-FR" sz="1600" b="1" dirty="0"/>
              <a:t>de sanction à l’égard des politiques de contrôle de l’alcool, du tabac et des jeux de hasard et d’argent</a:t>
            </a:r>
          </a:p>
        </p:txBody>
      </p:sp>
      <p:sp>
        <p:nvSpPr>
          <p:cNvPr id="5" name="Rectangle 4">
            <a:extLst>
              <a:ext uri="{FF2B5EF4-FFF2-40B4-BE49-F238E27FC236}">
                <a16:creationId xmlns:a16="http://schemas.microsoft.com/office/drawing/2014/main" id="{48D78653-CE1B-4177-B07B-5A563FDEBF3E}"/>
              </a:ext>
            </a:extLst>
          </p:cNvPr>
          <p:cNvSpPr/>
          <p:nvPr/>
        </p:nvSpPr>
        <p:spPr>
          <a:xfrm>
            <a:off x="0" y="5979"/>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57EBFCA-2E54-45A8-8F58-1FAD63E876CE}"/>
              </a:ext>
            </a:extLst>
          </p:cNvPr>
          <p:cNvSpPr/>
          <p:nvPr/>
        </p:nvSpPr>
        <p:spPr>
          <a:xfrm>
            <a:off x="0" y="-120898"/>
            <a:ext cx="12261580" cy="58313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A34407AE-3D94-42B6-BADA-B07706407279}"/>
              </a:ext>
            </a:extLst>
          </p:cNvPr>
          <p:cNvSpPr/>
          <p:nvPr/>
        </p:nvSpPr>
        <p:spPr>
          <a:xfrm>
            <a:off x="-43858" y="-222530"/>
            <a:ext cx="1856509" cy="676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Cadre conceptuel</a:t>
            </a:r>
          </a:p>
        </p:txBody>
      </p:sp>
      <p:sp>
        <p:nvSpPr>
          <p:cNvPr id="12" name="Rectangle 11">
            <a:extLst>
              <a:ext uri="{FF2B5EF4-FFF2-40B4-BE49-F238E27FC236}">
                <a16:creationId xmlns:a16="http://schemas.microsoft.com/office/drawing/2014/main" id="{17D15AFD-B556-4BF8-9C15-0E07DED2424E}"/>
              </a:ext>
            </a:extLst>
          </p:cNvPr>
          <p:cNvSpPr/>
          <p:nvPr/>
        </p:nvSpPr>
        <p:spPr>
          <a:xfrm>
            <a:off x="3673432" y="3144797"/>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12">
            <a:extLst>
              <a:ext uri="{FF2B5EF4-FFF2-40B4-BE49-F238E27FC236}">
                <a16:creationId xmlns:a16="http://schemas.microsoft.com/office/drawing/2014/main" id="{2DA1AD61-7504-4078-B1F2-48155DE49445}"/>
              </a:ext>
            </a:extLst>
          </p:cNvPr>
          <p:cNvSpPr/>
          <p:nvPr/>
        </p:nvSpPr>
        <p:spPr>
          <a:xfrm>
            <a:off x="3673432" y="5231081"/>
            <a:ext cx="3906982" cy="9025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B49FAC68-D5DE-4EBA-8257-E8A69492D478}"/>
              </a:ext>
            </a:extLst>
          </p:cNvPr>
          <p:cNvSpPr/>
          <p:nvPr/>
        </p:nvSpPr>
        <p:spPr>
          <a:xfrm>
            <a:off x="166255" y="2992582"/>
            <a:ext cx="2308860" cy="1012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B3C0800-47E9-43DF-A02A-BE7D07247D4E}"/>
              </a:ext>
            </a:extLst>
          </p:cNvPr>
          <p:cNvSpPr/>
          <p:nvPr/>
        </p:nvSpPr>
        <p:spPr>
          <a:xfrm>
            <a:off x="2308861" y="2661138"/>
            <a:ext cx="9716884" cy="1628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4404729C-CBA0-4FC8-9455-323139E4D93F}"/>
              </a:ext>
            </a:extLst>
          </p:cNvPr>
          <p:cNvSpPr/>
          <p:nvPr/>
        </p:nvSpPr>
        <p:spPr>
          <a:xfrm>
            <a:off x="1812651" y="-185872"/>
            <a:ext cx="1607126" cy="6453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Problématique</a:t>
            </a:r>
          </a:p>
        </p:txBody>
      </p:sp>
      <p:sp>
        <p:nvSpPr>
          <p:cNvPr id="21" name="Rectangle 20">
            <a:extLst>
              <a:ext uri="{FF2B5EF4-FFF2-40B4-BE49-F238E27FC236}">
                <a16:creationId xmlns:a16="http://schemas.microsoft.com/office/drawing/2014/main" id="{CC1C9FF8-D95C-411C-93A9-882A6693F9E8}"/>
              </a:ext>
            </a:extLst>
          </p:cNvPr>
          <p:cNvSpPr/>
          <p:nvPr/>
        </p:nvSpPr>
        <p:spPr>
          <a:xfrm>
            <a:off x="3419777" y="-150568"/>
            <a:ext cx="1698172" cy="6100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Hypothèses</a:t>
            </a:r>
          </a:p>
        </p:txBody>
      </p:sp>
      <p:sp>
        <p:nvSpPr>
          <p:cNvPr id="30" name="Rectangle 29">
            <a:extLst>
              <a:ext uri="{FF2B5EF4-FFF2-40B4-BE49-F238E27FC236}">
                <a16:creationId xmlns:a16="http://schemas.microsoft.com/office/drawing/2014/main" id="{E4921A07-E360-429C-8697-D4137A9A3C0A}"/>
              </a:ext>
            </a:extLst>
          </p:cNvPr>
          <p:cNvSpPr/>
          <p:nvPr/>
        </p:nvSpPr>
        <p:spPr>
          <a:xfrm>
            <a:off x="427892" y="3144798"/>
            <a:ext cx="11180339" cy="32763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auto">
              <a:spcBef>
                <a:spcPts val="0"/>
              </a:spcBef>
              <a:spcAft>
                <a:spcPts val="0"/>
              </a:spcAft>
              <a:defRPr/>
            </a:pPr>
            <a:endParaRPr lang="fr-FR" altLang="fr-FR" b="1" dirty="0">
              <a:latin typeface="Gadugi" panose="020B0502040204020203" pitchFamily="34" charset="0"/>
              <a:ea typeface="Gadugi" panose="020B0502040204020203" pitchFamily="34" charset="0"/>
            </a:endParaRPr>
          </a:p>
        </p:txBody>
      </p:sp>
      <p:sp>
        <p:nvSpPr>
          <p:cNvPr id="24" name="Rectangle 23">
            <a:extLst>
              <a:ext uri="{FF2B5EF4-FFF2-40B4-BE49-F238E27FC236}">
                <a16:creationId xmlns:a16="http://schemas.microsoft.com/office/drawing/2014/main" id="{5790BA2C-F9B8-487B-9F53-6B98CF64BEAA}"/>
              </a:ext>
            </a:extLst>
          </p:cNvPr>
          <p:cNvSpPr/>
          <p:nvPr/>
        </p:nvSpPr>
        <p:spPr>
          <a:xfrm>
            <a:off x="5091037" y="-153116"/>
            <a:ext cx="1698172"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lumMod val="20000"/>
                    <a:lumOff val="80000"/>
                  </a:schemeClr>
                </a:solidFill>
              </a:rPr>
              <a:t>Méthodologie</a:t>
            </a:r>
          </a:p>
        </p:txBody>
      </p:sp>
      <p:sp>
        <p:nvSpPr>
          <p:cNvPr id="10" name="Rectangle 9">
            <a:extLst>
              <a:ext uri="{FF2B5EF4-FFF2-40B4-BE49-F238E27FC236}">
                <a16:creationId xmlns:a16="http://schemas.microsoft.com/office/drawing/2014/main" id="{FE96E6C7-5E6D-423D-BD84-220D6B74316B}"/>
              </a:ext>
            </a:extLst>
          </p:cNvPr>
          <p:cNvSpPr/>
          <p:nvPr/>
        </p:nvSpPr>
        <p:spPr>
          <a:xfrm>
            <a:off x="1339616" y="1308258"/>
            <a:ext cx="9356889" cy="8022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b="1" dirty="0">
              <a:solidFill>
                <a:schemeClr val="bg1"/>
              </a:solidFill>
              <a:effectLst>
                <a:outerShdw blurRad="50800" dist="38100" dir="2700000" algn="tl" rotWithShape="0">
                  <a:prstClr val="black">
                    <a:alpha val="40000"/>
                  </a:prstClr>
                </a:outerShdw>
              </a:effectLst>
              <a:ea typeface="Gadugi" panose="020B0502040204020203" pitchFamily="34" charset="0"/>
            </a:endParaRPr>
          </a:p>
        </p:txBody>
      </p:sp>
      <p:sp>
        <p:nvSpPr>
          <p:cNvPr id="31" name="Rectangle 30">
            <a:extLst>
              <a:ext uri="{FF2B5EF4-FFF2-40B4-BE49-F238E27FC236}">
                <a16:creationId xmlns:a16="http://schemas.microsoft.com/office/drawing/2014/main" id="{F6BC3EA1-DA68-4FE1-A5B9-14C6BF55967A}"/>
              </a:ext>
            </a:extLst>
          </p:cNvPr>
          <p:cNvSpPr/>
          <p:nvPr/>
        </p:nvSpPr>
        <p:spPr>
          <a:xfrm>
            <a:off x="6762297" y="-140720"/>
            <a:ext cx="1698172" cy="596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effectLst>
                  <a:outerShdw blurRad="38100" dist="38100" dir="2700000" algn="tl">
                    <a:srgbClr val="000000">
                      <a:alpha val="43137"/>
                    </a:srgbClr>
                  </a:outerShdw>
                </a:effectLst>
              </a:rPr>
              <a:t>Résultats</a:t>
            </a:r>
          </a:p>
        </p:txBody>
      </p:sp>
      <p:sp>
        <p:nvSpPr>
          <p:cNvPr id="33" name="Rectangle 32">
            <a:extLst>
              <a:ext uri="{FF2B5EF4-FFF2-40B4-BE49-F238E27FC236}">
                <a16:creationId xmlns:a16="http://schemas.microsoft.com/office/drawing/2014/main" id="{EB6E7816-55D6-47EB-93C5-C08338455C4D}"/>
              </a:ext>
            </a:extLst>
          </p:cNvPr>
          <p:cNvSpPr/>
          <p:nvPr/>
        </p:nvSpPr>
        <p:spPr>
          <a:xfrm>
            <a:off x="0" y="682522"/>
            <a:ext cx="9988198" cy="400110"/>
          </a:xfrm>
          <a:prstGeom prst="rect">
            <a:avLst/>
          </a:prstGeom>
        </p:spPr>
        <p:txBody>
          <a:bodyPr wrap="square">
            <a:spAutoFit/>
          </a:bodyPr>
          <a:lstStyle/>
          <a:p>
            <a:pPr marL="82550"/>
            <a:r>
              <a:rPr lang="fr-FR" sz="2000" b="1" dirty="0">
                <a:solidFill>
                  <a:srgbClr val="FFCC00"/>
                </a:solidFill>
              </a:rPr>
              <a:t>Les positions des Français en faveur des politiques de </a:t>
            </a:r>
            <a:r>
              <a:rPr lang="fr-FR" sz="2000" b="1" dirty="0">
                <a:solidFill>
                  <a:srgbClr val="FF0000"/>
                </a:solidFill>
                <a:effectLst>
                  <a:outerShdw blurRad="38100" dist="38100" dir="2700000" algn="tl">
                    <a:srgbClr val="000000">
                      <a:alpha val="43137"/>
                    </a:srgbClr>
                  </a:outerShdw>
                </a:effectLst>
              </a:rPr>
              <a:t>contrôle fort </a:t>
            </a:r>
            <a:r>
              <a:rPr lang="fr-FR" sz="2000" b="1" dirty="0">
                <a:solidFill>
                  <a:srgbClr val="FFCC00"/>
                </a:solidFill>
              </a:rPr>
              <a:t>: alcool, tabac et JHA</a:t>
            </a:r>
          </a:p>
        </p:txBody>
      </p:sp>
      <p:pic>
        <p:nvPicPr>
          <p:cNvPr id="35" name="Image 34">
            <a:extLst>
              <a:ext uri="{FF2B5EF4-FFF2-40B4-BE49-F238E27FC236}">
                <a16:creationId xmlns:a16="http://schemas.microsoft.com/office/drawing/2014/main" id="{A60FE4E5-FCE8-4350-B296-0C63058CBB9D}"/>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56037" y="1218244"/>
            <a:ext cx="8419932" cy="4928376"/>
          </a:xfrm>
          <a:prstGeom prst="rect">
            <a:avLst/>
          </a:prstGeom>
          <a:noFill/>
        </p:spPr>
      </p:pic>
      <p:sp>
        <p:nvSpPr>
          <p:cNvPr id="23" name="Légende : encadrée 22">
            <a:extLst>
              <a:ext uri="{FF2B5EF4-FFF2-40B4-BE49-F238E27FC236}">
                <a16:creationId xmlns:a16="http://schemas.microsoft.com/office/drawing/2014/main" id="{B80CB64A-A98A-4353-A4F5-D5D7D8F3D164}"/>
              </a:ext>
            </a:extLst>
          </p:cNvPr>
          <p:cNvSpPr/>
          <p:nvPr/>
        </p:nvSpPr>
        <p:spPr>
          <a:xfrm>
            <a:off x="8771178" y="2737246"/>
            <a:ext cx="1655046" cy="331444"/>
          </a:xfrm>
          <a:prstGeom prst="borderCallout1">
            <a:avLst>
              <a:gd name="adj1" fmla="val 47413"/>
              <a:gd name="adj2" fmla="val 163"/>
              <a:gd name="adj3" fmla="val 22928"/>
              <a:gd name="adj4" fmla="val -10024"/>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outerShdw blurRad="38100" dist="38100" dir="2700000" algn="tl">
                    <a:srgbClr val="000000">
                      <a:alpha val="43137"/>
                    </a:srgbClr>
                  </a:outerShdw>
                </a:effectLst>
              </a:rPr>
              <a:t>Sanctionnistes forts </a:t>
            </a:r>
          </a:p>
        </p:txBody>
      </p:sp>
      <p:sp>
        <p:nvSpPr>
          <p:cNvPr id="39" name="Légende : encadrée 38">
            <a:extLst>
              <a:ext uri="{FF2B5EF4-FFF2-40B4-BE49-F238E27FC236}">
                <a16:creationId xmlns:a16="http://schemas.microsoft.com/office/drawing/2014/main" id="{0FCFBBAA-7869-4265-8CF5-432E8766AF27}"/>
              </a:ext>
            </a:extLst>
          </p:cNvPr>
          <p:cNvSpPr/>
          <p:nvPr/>
        </p:nvSpPr>
        <p:spPr>
          <a:xfrm>
            <a:off x="10444778" y="2276134"/>
            <a:ext cx="1562072" cy="331444"/>
          </a:xfrm>
          <a:prstGeom prst="borderCallout1">
            <a:avLst>
              <a:gd name="adj1" fmla="val 47413"/>
              <a:gd name="adj2" fmla="val 163"/>
              <a:gd name="adj3" fmla="val 51592"/>
              <a:gd name="adj4" fmla="val -9875"/>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outerShdw blurRad="38100" dist="38100" dir="2700000" algn="tl">
                    <a:srgbClr val="000000">
                      <a:alpha val="43137"/>
                    </a:srgbClr>
                  </a:outerShdw>
                </a:effectLst>
              </a:rPr>
              <a:t>Toujours favorables</a:t>
            </a:r>
          </a:p>
        </p:txBody>
      </p:sp>
      <p:sp>
        <p:nvSpPr>
          <p:cNvPr id="40" name="Légende : encadrée 39">
            <a:extLst>
              <a:ext uri="{FF2B5EF4-FFF2-40B4-BE49-F238E27FC236}">
                <a16:creationId xmlns:a16="http://schemas.microsoft.com/office/drawing/2014/main" id="{0A0841A3-255A-47FA-B58D-9E5406C8B48C}"/>
              </a:ext>
            </a:extLst>
          </p:cNvPr>
          <p:cNvSpPr/>
          <p:nvPr/>
        </p:nvSpPr>
        <p:spPr>
          <a:xfrm>
            <a:off x="10000063" y="3218250"/>
            <a:ext cx="1568113" cy="331444"/>
          </a:xfrm>
          <a:prstGeom prst="borderCallout1">
            <a:avLst>
              <a:gd name="adj1" fmla="val 47413"/>
              <a:gd name="adj2" fmla="val 163"/>
              <a:gd name="adj3" fmla="val 43008"/>
              <a:gd name="adj4" fmla="val -17768"/>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outerShdw blurRad="38100" dist="38100" dir="2700000" algn="tl">
                    <a:srgbClr val="000000">
                      <a:alpha val="43137"/>
                    </a:srgbClr>
                  </a:outerShdw>
                </a:effectLst>
              </a:rPr>
              <a:t>Réglementationnistes modérés ou forts</a:t>
            </a:r>
          </a:p>
        </p:txBody>
      </p:sp>
      <p:sp>
        <p:nvSpPr>
          <p:cNvPr id="41" name="Légende : encadrée 40">
            <a:extLst>
              <a:ext uri="{FF2B5EF4-FFF2-40B4-BE49-F238E27FC236}">
                <a16:creationId xmlns:a16="http://schemas.microsoft.com/office/drawing/2014/main" id="{9C9744EE-0FB4-4AE8-92C5-DC8111FE5FC9}"/>
              </a:ext>
            </a:extLst>
          </p:cNvPr>
          <p:cNvSpPr/>
          <p:nvPr/>
        </p:nvSpPr>
        <p:spPr>
          <a:xfrm>
            <a:off x="8864152" y="4078385"/>
            <a:ext cx="1803848" cy="331444"/>
          </a:xfrm>
          <a:prstGeom prst="borderCallout1">
            <a:avLst>
              <a:gd name="adj1" fmla="val 47413"/>
              <a:gd name="adj2" fmla="val 163"/>
              <a:gd name="adj3" fmla="val -5096"/>
              <a:gd name="adj4" fmla="val -9875"/>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outerShdw blurRad="38100" dist="38100" dir="2700000" algn="tl">
                    <a:srgbClr val="000000">
                      <a:alpha val="43137"/>
                    </a:srgbClr>
                  </a:outerShdw>
                </a:effectLst>
              </a:rPr>
              <a:t>Réglementationnistes forts</a:t>
            </a:r>
          </a:p>
        </p:txBody>
      </p:sp>
      <p:sp>
        <p:nvSpPr>
          <p:cNvPr id="42" name="Légende : encadrée 41">
            <a:extLst>
              <a:ext uri="{FF2B5EF4-FFF2-40B4-BE49-F238E27FC236}">
                <a16:creationId xmlns:a16="http://schemas.microsoft.com/office/drawing/2014/main" id="{C01560E3-EE0C-41C9-8EA0-445B508384C2}"/>
              </a:ext>
            </a:extLst>
          </p:cNvPr>
          <p:cNvSpPr/>
          <p:nvPr/>
        </p:nvSpPr>
        <p:spPr>
          <a:xfrm>
            <a:off x="6353133" y="4094130"/>
            <a:ext cx="949177" cy="331444"/>
          </a:xfrm>
          <a:prstGeom prst="borderCallout1">
            <a:avLst>
              <a:gd name="adj1" fmla="val 304"/>
              <a:gd name="adj2" fmla="val 28634"/>
              <a:gd name="adj3" fmla="val -46667"/>
              <a:gd name="adj4" fmla="val 29637"/>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outerShdw blurRad="38100" dist="38100" dir="2700000" algn="tl">
                    <a:srgbClr val="000000">
                      <a:alpha val="43137"/>
                    </a:srgbClr>
                  </a:outerShdw>
                </a:effectLst>
              </a:rPr>
              <a:t>Indécis</a:t>
            </a:r>
          </a:p>
        </p:txBody>
      </p:sp>
      <p:sp>
        <p:nvSpPr>
          <p:cNvPr id="43" name="Légende : encadrée 42">
            <a:extLst>
              <a:ext uri="{FF2B5EF4-FFF2-40B4-BE49-F238E27FC236}">
                <a16:creationId xmlns:a16="http://schemas.microsoft.com/office/drawing/2014/main" id="{B8D5D96C-492A-478F-8449-AB48AF29A7D1}"/>
              </a:ext>
            </a:extLst>
          </p:cNvPr>
          <p:cNvSpPr/>
          <p:nvPr/>
        </p:nvSpPr>
        <p:spPr>
          <a:xfrm>
            <a:off x="7316982" y="4652769"/>
            <a:ext cx="1278019" cy="331444"/>
          </a:xfrm>
          <a:prstGeom prst="borderCallout1">
            <a:avLst>
              <a:gd name="adj1" fmla="val 23295"/>
              <a:gd name="adj2" fmla="val -184"/>
              <a:gd name="adj3" fmla="val 36476"/>
              <a:gd name="adj4" fmla="val -25245"/>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outerShdw blurRad="38100" dist="38100" dir="2700000" algn="tl">
                    <a:srgbClr val="000000">
                      <a:alpha val="43137"/>
                    </a:srgbClr>
                  </a:outerShdw>
                </a:effectLst>
              </a:rPr>
              <a:t>Sanctionnistes modérés</a:t>
            </a:r>
          </a:p>
        </p:txBody>
      </p:sp>
      <p:sp>
        <p:nvSpPr>
          <p:cNvPr id="44" name="Légende : encadrée 43">
            <a:extLst>
              <a:ext uri="{FF2B5EF4-FFF2-40B4-BE49-F238E27FC236}">
                <a16:creationId xmlns:a16="http://schemas.microsoft.com/office/drawing/2014/main" id="{2627284D-205D-42A1-81B9-3DD799E66476}"/>
              </a:ext>
            </a:extLst>
          </p:cNvPr>
          <p:cNvSpPr/>
          <p:nvPr/>
        </p:nvSpPr>
        <p:spPr>
          <a:xfrm>
            <a:off x="3714220" y="4600167"/>
            <a:ext cx="1008092" cy="331444"/>
          </a:xfrm>
          <a:prstGeom prst="borderCallout1">
            <a:avLst>
              <a:gd name="adj1" fmla="val 119219"/>
              <a:gd name="adj2" fmla="val 103328"/>
              <a:gd name="adj3" fmla="val 104502"/>
              <a:gd name="adj4" fmla="val 31943"/>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outerShdw blurRad="38100" dist="38100" dir="2700000" algn="tl">
                    <a:srgbClr val="000000">
                      <a:alpha val="43137"/>
                    </a:srgbClr>
                  </a:outerShdw>
                </a:effectLst>
              </a:rPr>
              <a:t>Jamais favorables</a:t>
            </a:r>
          </a:p>
        </p:txBody>
      </p:sp>
      <p:sp>
        <p:nvSpPr>
          <p:cNvPr id="45" name="Légende : encadrée 44">
            <a:extLst>
              <a:ext uri="{FF2B5EF4-FFF2-40B4-BE49-F238E27FC236}">
                <a16:creationId xmlns:a16="http://schemas.microsoft.com/office/drawing/2014/main" id="{6640ED07-B1A4-471A-A547-56A6BE613327}"/>
              </a:ext>
            </a:extLst>
          </p:cNvPr>
          <p:cNvSpPr/>
          <p:nvPr/>
        </p:nvSpPr>
        <p:spPr>
          <a:xfrm>
            <a:off x="3419777" y="3509963"/>
            <a:ext cx="1220086" cy="653341"/>
          </a:xfrm>
          <a:prstGeom prst="borderCallout1">
            <a:avLst>
              <a:gd name="adj1" fmla="val 112932"/>
              <a:gd name="adj2" fmla="val 98261"/>
              <a:gd name="adj3" fmla="val 100667"/>
              <a:gd name="adj4" fmla="val 40156"/>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outerShdw blurRad="38100" dist="38100" dir="2700000" algn="tl">
                    <a:srgbClr val="000000">
                      <a:alpha val="43137"/>
                    </a:srgbClr>
                  </a:outerShdw>
                </a:effectLst>
              </a:rPr>
              <a:t>Règlement. faibles ou modérés</a:t>
            </a:r>
          </a:p>
        </p:txBody>
      </p:sp>
      <p:sp>
        <p:nvSpPr>
          <p:cNvPr id="46" name="Légende : encadrée 45">
            <a:extLst>
              <a:ext uri="{FF2B5EF4-FFF2-40B4-BE49-F238E27FC236}">
                <a16:creationId xmlns:a16="http://schemas.microsoft.com/office/drawing/2014/main" id="{50E26308-0705-401D-BBE1-63661AC726E5}"/>
              </a:ext>
            </a:extLst>
          </p:cNvPr>
          <p:cNvSpPr/>
          <p:nvPr/>
        </p:nvSpPr>
        <p:spPr>
          <a:xfrm>
            <a:off x="5334128" y="4415803"/>
            <a:ext cx="913770" cy="331444"/>
          </a:xfrm>
          <a:prstGeom prst="borderCallout1">
            <a:avLst>
              <a:gd name="adj1" fmla="val -77406"/>
              <a:gd name="adj2" fmla="val 24299"/>
              <a:gd name="adj3" fmla="val -1106"/>
              <a:gd name="adj4" fmla="val 24686"/>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effectLst>
                  <a:outerShdw blurRad="38100" dist="38100" dir="2700000" algn="tl">
                    <a:srgbClr val="000000">
                      <a:alpha val="43137"/>
                    </a:srgbClr>
                  </a:outerShdw>
                </a:effectLst>
              </a:rPr>
              <a:t>Règlement. modéré</a:t>
            </a:r>
            <a:r>
              <a:rPr lang="fr-FR" sz="1200" b="1" i="1" dirty="0">
                <a:effectLst>
                  <a:outerShdw blurRad="38100" dist="38100" dir="2700000" algn="tl">
                    <a:srgbClr val="000000">
                      <a:alpha val="43137"/>
                    </a:srgbClr>
                  </a:outerShdw>
                </a:effectLst>
              </a:rPr>
              <a:t>s </a:t>
            </a:r>
            <a:endParaRPr lang="fr-FR" sz="1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6422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2" presetClass="entr" presetSubtype="0" fill="hold" grpId="1"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1"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xit" presetSubtype="0" fill="hold" grpId="0" nodeType="clickEffect">
                                  <p:stCondLst>
                                    <p:cond delay="0"/>
                                  </p:stCondLst>
                                  <p:childTnLst>
                                    <p:animEffect transition="out" filter="fade">
                                      <p:cBhvr>
                                        <p:cTn id="23" dur="1000"/>
                                        <p:tgtEl>
                                          <p:spTgt spid="23"/>
                                        </p:tgtEl>
                                      </p:cBhvr>
                                    </p:animEffect>
                                    <p:anim calcmode="lin" valueType="num">
                                      <p:cBhvr>
                                        <p:cTn id="24" dur="1000"/>
                                        <p:tgtEl>
                                          <p:spTgt spid="23"/>
                                        </p:tgtEl>
                                        <p:attrNameLst>
                                          <p:attrName>ppt_x</p:attrName>
                                        </p:attrNameLst>
                                      </p:cBhvr>
                                      <p:tavLst>
                                        <p:tav tm="0">
                                          <p:val>
                                            <p:strVal val="ppt_x"/>
                                          </p:val>
                                        </p:tav>
                                        <p:tav tm="100000">
                                          <p:val>
                                            <p:strVal val="ppt_x"/>
                                          </p:val>
                                        </p:tav>
                                      </p:tavLst>
                                    </p:anim>
                                    <p:anim calcmode="lin" valueType="num">
                                      <p:cBhvr>
                                        <p:cTn id="25" dur="1000"/>
                                        <p:tgtEl>
                                          <p:spTgt spid="23"/>
                                        </p:tgtEl>
                                        <p:attrNameLst>
                                          <p:attrName>ppt_y</p:attrName>
                                        </p:attrNameLst>
                                      </p:cBhvr>
                                      <p:tavLst>
                                        <p:tav tm="0">
                                          <p:val>
                                            <p:strVal val="ppt_y"/>
                                          </p:val>
                                        </p:tav>
                                        <p:tav tm="100000">
                                          <p:val>
                                            <p:strVal val="ppt_y+.1"/>
                                          </p:val>
                                        </p:tav>
                                      </p:tavLst>
                                    </p:anim>
                                    <p:set>
                                      <p:cBhvr>
                                        <p:cTn id="26" dur="1" fill="hold">
                                          <p:stCondLst>
                                            <p:cond delay="999"/>
                                          </p:stCondLst>
                                        </p:cTn>
                                        <p:tgtEl>
                                          <p:spTgt spid="23"/>
                                        </p:tgtEl>
                                        <p:attrNameLst>
                                          <p:attrName>style.visibility</p:attrName>
                                        </p:attrNameLst>
                                      </p:cBhvr>
                                      <p:to>
                                        <p:strVal val="hidden"/>
                                      </p:to>
                                    </p:set>
                                  </p:childTnLst>
                                </p:cTn>
                              </p:par>
                              <p:par>
                                <p:cTn id="27" presetID="42" presetClass="exit" presetSubtype="0" fill="hold" grpId="0" nodeType="withEffect">
                                  <p:stCondLst>
                                    <p:cond delay="0"/>
                                  </p:stCondLst>
                                  <p:childTnLst>
                                    <p:animEffect transition="out" filter="fade">
                                      <p:cBhvr>
                                        <p:cTn id="28" dur="1000"/>
                                        <p:tgtEl>
                                          <p:spTgt spid="40"/>
                                        </p:tgtEl>
                                      </p:cBhvr>
                                    </p:animEffect>
                                    <p:anim calcmode="lin" valueType="num">
                                      <p:cBhvr>
                                        <p:cTn id="29" dur="1000"/>
                                        <p:tgtEl>
                                          <p:spTgt spid="40"/>
                                        </p:tgtEl>
                                        <p:attrNameLst>
                                          <p:attrName>ppt_x</p:attrName>
                                        </p:attrNameLst>
                                      </p:cBhvr>
                                      <p:tavLst>
                                        <p:tav tm="0">
                                          <p:val>
                                            <p:strVal val="ppt_x"/>
                                          </p:val>
                                        </p:tav>
                                        <p:tav tm="100000">
                                          <p:val>
                                            <p:strVal val="ppt_x"/>
                                          </p:val>
                                        </p:tav>
                                      </p:tavLst>
                                    </p:anim>
                                    <p:anim calcmode="lin" valueType="num">
                                      <p:cBhvr>
                                        <p:cTn id="30" dur="1000"/>
                                        <p:tgtEl>
                                          <p:spTgt spid="40"/>
                                        </p:tgtEl>
                                        <p:attrNameLst>
                                          <p:attrName>ppt_y</p:attrName>
                                        </p:attrNameLst>
                                      </p:cBhvr>
                                      <p:tavLst>
                                        <p:tav tm="0">
                                          <p:val>
                                            <p:strVal val="ppt_y"/>
                                          </p:val>
                                        </p:tav>
                                        <p:tav tm="100000">
                                          <p:val>
                                            <p:strVal val="ppt_y+.1"/>
                                          </p:val>
                                        </p:tav>
                                      </p:tavLst>
                                    </p:anim>
                                    <p:set>
                                      <p:cBhvr>
                                        <p:cTn id="31" dur="1" fill="hold">
                                          <p:stCondLst>
                                            <p:cond delay="999"/>
                                          </p:stCondLst>
                                        </p:cTn>
                                        <p:tgtEl>
                                          <p:spTgt spid="40"/>
                                        </p:tgtEl>
                                        <p:attrNameLst>
                                          <p:attrName>style.visibility</p:attrName>
                                        </p:attrNameLst>
                                      </p:cBhvr>
                                      <p:to>
                                        <p:strVal val="hidden"/>
                                      </p:to>
                                    </p:set>
                                  </p:childTnLst>
                                </p:cTn>
                              </p:par>
                              <p:par>
                                <p:cTn id="32" presetID="42" presetClass="exit" presetSubtype="0" fill="hold" grpId="1" nodeType="withEffect">
                                  <p:stCondLst>
                                    <p:cond delay="0"/>
                                  </p:stCondLst>
                                  <p:childTnLst>
                                    <p:animEffect transition="out" filter="fade">
                                      <p:cBhvr>
                                        <p:cTn id="33" dur="1000"/>
                                        <p:tgtEl>
                                          <p:spTgt spid="39"/>
                                        </p:tgtEl>
                                      </p:cBhvr>
                                    </p:animEffect>
                                    <p:anim calcmode="lin" valueType="num">
                                      <p:cBhvr>
                                        <p:cTn id="34" dur="1000"/>
                                        <p:tgtEl>
                                          <p:spTgt spid="39"/>
                                        </p:tgtEl>
                                        <p:attrNameLst>
                                          <p:attrName>ppt_x</p:attrName>
                                        </p:attrNameLst>
                                      </p:cBhvr>
                                      <p:tavLst>
                                        <p:tav tm="0">
                                          <p:val>
                                            <p:strVal val="ppt_x"/>
                                          </p:val>
                                        </p:tav>
                                        <p:tav tm="100000">
                                          <p:val>
                                            <p:strVal val="ppt_x"/>
                                          </p:val>
                                        </p:tav>
                                      </p:tavLst>
                                    </p:anim>
                                    <p:anim calcmode="lin" valueType="num">
                                      <p:cBhvr>
                                        <p:cTn id="35" dur="1000"/>
                                        <p:tgtEl>
                                          <p:spTgt spid="39"/>
                                        </p:tgtEl>
                                        <p:attrNameLst>
                                          <p:attrName>ppt_y</p:attrName>
                                        </p:attrNameLst>
                                      </p:cBhvr>
                                      <p:tavLst>
                                        <p:tav tm="0">
                                          <p:val>
                                            <p:strVal val="ppt_y"/>
                                          </p:val>
                                        </p:tav>
                                        <p:tav tm="100000">
                                          <p:val>
                                            <p:strVal val="ppt_y+.1"/>
                                          </p:val>
                                        </p:tav>
                                      </p:tavLst>
                                    </p:anim>
                                    <p:set>
                                      <p:cBhvr>
                                        <p:cTn id="36" dur="1" fill="hold">
                                          <p:stCondLst>
                                            <p:cond delay="999"/>
                                          </p:stCondLst>
                                        </p:cTn>
                                        <p:tgtEl>
                                          <p:spTgt spid="39"/>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anim calcmode="lin" valueType="num">
                                      <p:cBhvr>
                                        <p:cTn id="42" dur="1000" fill="hold"/>
                                        <p:tgtEl>
                                          <p:spTgt spid="41"/>
                                        </p:tgtEl>
                                        <p:attrNameLst>
                                          <p:attrName>ppt_x</p:attrName>
                                        </p:attrNameLst>
                                      </p:cBhvr>
                                      <p:tavLst>
                                        <p:tav tm="0">
                                          <p:val>
                                            <p:strVal val="#ppt_x"/>
                                          </p:val>
                                        </p:tav>
                                        <p:tav tm="100000">
                                          <p:val>
                                            <p:strVal val="#ppt_x"/>
                                          </p:val>
                                        </p:tav>
                                      </p:tavLst>
                                    </p:anim>
                                    <p:anim calcmode="lin" valueType="num">
                                      <p:cBhvr>
                                        <p:cTn id="43"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xit" presetSubtype="0" fill="hold" grpId="1" nodeType="clickEffect">
                                  <p:stCondLst>
                                    <p:cond delay="0"/>
                                  </p:stCondLst>
                                  <p:childTnLst>
                                    <p:animEffect transition="out" filter="fade">
                                      <p:cBhvr>
                                        <p:cTn id="47" dur="1000"/>
                                        <p:tgtEl>
                                          <p:spTgt spid="41"/>
                                        </p:tgtEl>
                                      </p:cBhvr>
                                    </p:animEffect>
                                    <p:anim calcmode="lin" valueType="num">
                                      <p:cBhvr>
                                        <p:cTn id="48" dur="1000"/>
                                        <p:tgtEl>
                                          <p:spTgt spid="41"/>
                                        </p:tgtEl>
                                        <p:attrNameLst>
                                          <p:attrName>ppt_x</p:attrName>
                                        </p:attrNameLst>
                                      </p:cBhvr>
                                      <p:tavLst>
                                        <p:tav tm="0">
                                          <p:val>
                                            <p:strVal val="ppt_x"/>
                                          </p:val>
                                        </p:tav>
                                        <p:tav tm="100000">
                                          <p:val>
                                            <p:strVal val="ppt_x"/>
                                          </p:val>
                                        </p:tav>
                                      </p:tavLst>
                                    </p:anim>
                                    <p:anim calcmode="lin" valueType="num">
                                      <p:cBhvr>
                                        <p:cTn id="49" dur="1000"/>
                                        <p:tgtEl>
                                          <p:spTgt spid="41"/>
                                        </p:tgtEl>
                                        <p:attrNameLst>
                                          <p:attrName>ppt_y</p:attrName>
                                        </p:attrNameLst>
                                      </p:cBhvr>
                                      <p:tavLst>
                                        <p:tav tm="0">
                                          <p:val>
                                            <p:strVal val="ppt_y"/>
                                          </p:val>
                                        </p:tav>
                                        <p:tav tm="100000">
                                          <p:val>
                                            <p:strVal val="ppt_y+.1"/>
                                          </p:val>
                                        </p:tav>
                                      </p:tavLst>
                                    </p:anim>
                                    <p:set>
                                      <p:cBhvr>
                                        <p:cTn id="50" dur="1" fill="hold">
                                          <p:stCondLst>
                                            <p:cond delay="999"/>
                                          </p:stCondLst>
                                        </p:cTn>
                                        <p:tgtEl>
                                          <p:spTgt spid="41"/>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1000"/>
                                        <p:tgtEl>
                                          <p:spTgt spid="42"/>
                                        </p:tgtEl>
                                      </p:cBhvr>
                                    </p:animEffect>
                                    <p:anim calcmode="lin" valueType="num">
                                      <p:cBhvr>
                                        <p:cTn id="56" dur="1000" fill="hold"/>
                                        <p:tgtEl>
                                          <p:spTgt spid="42"/>
                                        </p:tgtEl>
                                        <p:attrNameLst>
                                          <p:attrName>ppt_x</p:attrName>
                                        </p:attrNameLst>
                                      </p:cBhvr>
                                      <p:tavLst>
                                        <p:tav tm="0">
                                          <p:val>
                                            <p:strVal val="#ppt_x"/>
                                          </p:val>
                                        </p:tav>
                                        <p:tav tm="100000">
                                          <p:val>
                                            <p:strVal val="#ppt_x"/>
                                          </p:val>
                                        </p:tav>
                                      </p:tavLst>
                                    </p:anim>
                                    <p:anim calcmode="lin" valueType="num">
                                      <p:cBhvr>
                                        <p:cTn id="57" dur="1000" fill="hold"/>
                                        <p:tgtEl>
                                          <p:spTgt spid="4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1000"/>
                                        <p:tgtEl>
                                          <p:spTgt spid="44"/>
                                        </p:tgtEl>
                                      </p:cBhvr>
                                    </p:animEffect>
                                    <p:anim calcmode="lin" valueType="num">
                                      <p:cBhvr>
                                        <p:cTn id="61" dur="1000" fill="hold"/>
                                        <p:tgtEl>
                                          <p:spTgt spid="44"/>
                                        </p:tgtEl>
                                        <p:attrNameLst>
                                          <p:attrName>ppt_x</p:attrName>
                                        </p:attrNameLst>
                                      </p:cBhvr>
                                      <p:tavLst>
                                        <p:tav tm="0">
                                          <p:val>
                                            <p:strVal val="#ppt_x"/>
                                          </p:val>
                                        </p:tav>
                                        <p:tav tm="100000">
                                          <p:val>
                                            <p:strVal val="#ppt_x"/>
                                          </p:val>
                                        </p:tav>
                                      </p:tavLst>
                                    </p:anim>
                                    <p:anim calcmode="lin" valueType="num">
                                      <p:cBhvr>
                                        <p:cTn id="62"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1000"/>
                                        <p:tgtEl>
                                          <p:spTgt spid="45"/>
                                        </p:tgtEl>
                                      </p:cBhvr>
                                    </p:animEffect>
                                    <p:anim calcmode="lin" valueType="num">
                                      <p:cBhvr>
                                        <p:cTn id="68" dur="1000" fill="hold"/>
                                        <p:tgtEl>
                                          <p:spTgt spid="45"/>
                                        </p:tgtEl>
                                        <p:attrNameLst>
                                          <p:attrName>ppt_x</p:attrName>
                                        </p:attrNameLst>
                                      </p:cBhvr>
                                      <p:tavLst>
                                        <p:tav tm="0">
                                          <p:val>
                                            <p:strVal val="#ppt_x"/>
                                          </p:val>
                                        </p:tav>
                                        <p:tav tm="100000">
                                          <p:val>
                                            <p:strVal val="#ppt_x"/>
                                          </p:val>
                                        </p:tav>
                                      </p:tavLst>
                                    </p:anim>
                                    <p:anim calcmode="lin" valueType="num">
                                      <p:cBhvr>
                                        <p:cTn id="69" dur="1000" fill="hold"/>
                                        <p:tgtEl>
                                          <p:spTgt spid="4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fade">
                                      <p:cBhvr>
                                        <p:cTn id="72" dur="1000"/>
                                        <p:tgtEl>
                                          <p:spTgt spid="43"/>
                                        </p:tgtEl>
                                      </p:cBhvr>
                                    </p:animEffect>
                                    <p:anim calcmode="lin" valueType="num">
                                      <p:cBhvr>
                                        <p:cTn id="73" dur="1000" fill="hold"/>
                                        <p:tgtEl>
                                          <p:spTgt spid="43"/>
                                        </p:tgtEl>
                                        <p:attrNameLst>
                                          <p:attrName>ppt_x</p:attrName>
                                        </p:attrNameLst>
                                      </p:cBhvr>
                                      <p:tavLst>
                                        <p:tav tm="0">
                                          <p:val>
                                            <p:strVal val="#ppt_x"/>
                                          </p:val>
                                        </p:tav>
                                        <p:tav tm="100000">
                                          <p:val>
                                            <p:strVal val="#ppt_x"/>
                                          </p:val>
                                        </p:tav>
                                      </p:tavLst>
                                    </p:anim>
                                    <p:anim calcmode="lin" valueType="num">
                                      <p:cBhvr>
                                        <p:cTn id="74" dur="1000" fill="hold"/>
                                        <p:tgtEl>
                                          <p:spTgt spid="4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fade">
                                      <p:cBhvr>
                                        <p:cTn id="77" dur="1000"/>
                                        <p:tgtEl>
                                          <p:spTgt spid="46"/>
                                        </p:tgtEl>
                                      </p:cBhvr>
                                    </p:animEffect>
                                    <p:anim calcmode="lin" valueType="num">
                                      <p:cBhvr>
                                        <p:cTn id="78" dur="1000" fill="hold"/>
                                        <p:tgtEl>
                                          <p:spTgt spid="46"/>
                                        </p:tgtEl>
                                        <p:attrNameLst>
                                          <p:attrName>ppt_x</p:attrName>
                                        </p:attrNameLst>
                                      </p:cBhvr>
                                      <p:tavLst>
                                        <p:tav tm="0">
                                          <p:val>
                                            <p:strVal val="#ppt_x"/>
                                          </p:val>
                                        </p:tav>
                                        <p:tav tm="100000">
                                          <p:val>
                                            <p:strVal val="#ppt_x"/>
                                          </p:val>
                                        </p:tav>
                                      </p:tavLst>
                                    </p:anim>
                                    <p:anim calcmode="lin" valueType="num">
                                      <p:cBhvr>
                                        <p:cTn id="79"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xit" presetSubtype="0" fill="hold" grpId="1" nodeType="clickEffect">
                                  <p:stCondLst>
                                    <p:cond delay="0"/>
                                  </p:stCondLst>
                                  <p:childTnLst>
                                    <p:animEffect transition="out" filter="fade">
                                      <p:cBhvr>
                                        <p:cTn id="83" dur="1000"/>
                                        <p:tgtEl>
                                          <p:spTgt spid="42"/>
                                        </p:tgtEl>
                                      </p:cBhvr>
                                    </p:animEffect>
                                    <p:anim calcmode="lin" valueType="num">
                                      <p:cBhvr>
                                        <p:cTn id="84" dur="1000"/>
                                        <p:tgtEl>
                                          <p:spTgt spid="42"/>
                                        </p:tgtEl>
                                        <p:attrNameLst>
                                          <p:attrName>ppt_x</p:attrName>
                                        </p:attrNameLst>
                                      </p:cBhvr>
                                      <p:tavLst>
                                        <p:tav tm="0">
                                          <p:val>
                                            <p:strVal val="ppt_x"/>
                                          </p:val>
                                        </p:tav>
                                        <p:tav tm="100000">
                                          <p:val>
                                            <p:strVal val="ppt_x"/>
                                          </p:val>
                                        </p:tav>
                                      </p:tavLst>
                                    </p:anim>
                                    <p:anim calcmode="lin" valueType="num">
                                      <p:cBhvr>
                                        <p:cTn id="85" dur="1000"/>
                                        <p:tgtEl>
                                          <p:spTgt spid="42"/>
                                        </p:tgtEl>
                                        <p:attrNameLst>
                                          <p:attrName>ppt_y</p:attrName>
                                        </p:attrNameLst>
                                      </p:cBhvr>
                                      <p:tavLst>
                                        <p:tav tm="0">
                                          <p:val>
                                            <p:strVal val="ppt_y"/>
                                          </p:val>
                                        </p:tav>
                                        <p:tav tm="100000">
                                          <p:val>
                                            <p:strVal val="ppt_y+.1"/>
                                          </p:val>
                                        </p:tav>
                                      </p:tavLst>
                                    </p:anim>
                                    <p:set>
                                      <p:cBhvr>
                                        <p:cTn id="86" dur="1" fill="hold">
                                          <p:stCondLst>
                                            <p:cond delay="999"/>
                                          </p:stCondLst>
                                        </p:cTn>
                                        <p:tgtEl>
                                          <p:spTgt spid="42"/>
                                        </p:tgtEl>
                                        <p:attrNameLst>
                                          <p:attrName>style.visibility</p:attrName>
                                        </p:attrNameLst>
                                      </p:cBhvr>
                                      <p:to>
                                        <p:strVal val="hidden"/>
                                      </p:to>
                                    </p:set>
                                  </p:childTnLst>
                                </p:cTn>
                              </p:par>
                              <p:par>
                                <p:cTn id="87" presetID="42" presetClass="exit" presetSubtype="0" fill="hold" grpId="1" nodeType="withEffect">
                                  <p:stCondLst>
                                    <p:cond delay="0"/>
                                  </p:stCondLst>
                                  <p:childTnLst>
                                    <p:animEffect transition="out" filter="fade">
                                      <p:cBhvr>
                                        <p:cTn id="88" dur="1000"/>
                                        <p:tgtEl>
                                          <p:spTgt spid="43"/>
                                        </p:tgtEl>
                                      </p:cBhvr>
                                    </p:animEffect>
                                    <p:anim calcmode="lin" valueType="num">
                                      <p:cBhvr>
                                        <p:cTn id="89" dur="1000"/>
                                        <p:tgtEl>
                                          <p:spTgt spid="43"/>
                                        </p:tgtEl>
                                        <p:attrNameLst>
                                          <p:attrName>ppt_x</p:attrName>
                                        </p:attrNameLst>
                                      </p:cBhvr>
                                      <p:tavLst>
                                        <p:tav tm="0">
                                          <p:val>
                                            <p:strVal val="ppt_x"/>
                                          </p:val>
                                        </p:tav>
                                        <p:tav tm="100000">
                                          <p:val>
                                            <p:strVal val="ppt_x"/>
                                          </p:val>
                                        </p:tav>
                                      </p:tavLst>
                                    </p:anim>
                                    <p:anim calcmode="lin" valueType="num">
                                      <p:cBhvr>
                                        <p:cTn id="90" dur="1000"/>
                                        <p:tgtEl>
                                          <p:spTgt spid="43"/>
                                        </p:tgtEl>
                                        <p:attrNameLst>
                                          <p:attrName>ppt_y</p:attrName>
                                        </p:attrNameLst>
                                      </p:cBhvr>
                                      <p:tavLst>
                                        <p:tav tm="0">
                                          <p:val>
                                            <p:strVal val="ppt_y"/>
                                          </p:val>
                                        </p:tav>
                                        <p:tav tm="100000">
                                          <p:val>
                                            <p:strVal val="ppt_y+.1"/>
                                          </p:val>
                                        </p:tav>
                                      </p:tavLst>
                                    </p:anim>
                                    <p:set>
                                      <p:cBhvr>
                                        <p:cTn id="91" dur="1" fill="hold">
                                          <p:stCondLst>
                                            <p:cond delay="999"/>
                                          </p:stCondLst>
                                        </p:cTn>
                                        <p:tgtEl>
                                          <p:spTgt spid="43"/>
                                        </p:tgtEl>
                                        <p:attrNameLst>
                                          <p:attrName>style.visibility</p:attrName>
                                        </p:attrNameLst>
                                      </p:cBhvr>
                                      <p:to>
                                        <p:strVal val="hidden"/>
                                      </p:to>
                                    </p:set>
                                  </p:childTnLst>
                                </p:cTn>
                              </p:par>
                              <p:par>
                                <p:cTn id="92" presetID="42" presetClass="exit" presetSubtype="0" fill="hold" grpId="1" nodeType="withEffect">
                                  <p:stCondLst>
                                    <p:cond delay="0"/>
                                  </p:stCondLst>
                                  <p:childTnLst>
                                    <p:animEffect transition="out" filter="fade">
                                      <p:cBhvr>
                                        <p:cTn id="93" dur="1000"/>
                                        <p:tgtEl>
                                          <p:spTgt spid="44"/>
                                        </p:tgtEl>
                                      </p:cBhvr>
                                    </p:animEffect>
                                    <p:anim calcmode="lin" valueType="num">
                                      <p:cBhvr>
                                        <p:cTn id="94" dur="1000"/>
                                        <p:tgtEl>
                                          <p:spTgt spid="44"/>
                                        </p:tgtEl>
                                        <p:attrNameLst>
                                          <p:attrName>ppt_x</p:attrName>
                                        </p:attrNameLst>
                                      </p:cBhvr>
                                      <p:tavLst>
                                        <p:tav tm="0">
                                          <p:val>
                                            <p:strVal val="ppt_x"/>
                                          </p:val>
                                        </p:tav>
                                        <p:tav tm="100000">
                                          <p:val>
                                            <p:strVal val="ppt_x"/>
                                          </p:val>
                                        </p:tav>
                                      </p:tavLst>
                                    </p:anim>
                                    <p:anim calcmode="lin" valueType="num">
                                      <p:cBhvr>
                                        <p:cTn id="95" dur="1000"/>
                                        <p:tgtEl>
                                          <p:spTgt spid="44"/>
                                        </p:tgtEl>
                                        <p:attrNameLst>
                                          <p:attrName>ppt_y</p:attrName>
                                        </p:attrNameLst>
                                      </p:cBhvr>
                                      <p:tavLst>
                                        <p:tav tm="0">
                                          <p:val>
                                            <p:strVal val="ppt_y"/>
                                          </p:val>
                                        </p:tav>
                                        <p:tav tm="100000">
                                          <p:val>
                                            <p:strVal val="ppt_y+.1"/>
                                          </p:val>
                                        </p:tav>
                                      </p:tavLst>
                                    </p:anim>
                                    <p:set>
                                      <p:cBhvr>
                                        <p:cTn id="96" dur="1" fill="hold">
                                          <p:stCondLst>
                                            <p:cond delay="999"/>
                                          </p:stCondLst>
                                        </p:cTn>
                                        <p:tgtEl>
                                          <p:spTgt spid="44"/>
                                        </p:tgtEl>
                                        <p:attrNameLst>
                                          <p:attrName>style.visibility</p:attrName>
                                        </p:attrNameLst>
                                      </p:cBhvr>
                                      <p:to>
                                        <p:strVal val="hidden"/>
                                      </p:to>
                                    </p:set>
                                  </p:childTnLst>
                                </p:cTn>
                              </p:par>
                              <p:par>
                                <p:cTn id="97" presetID="42" presetClass="exit" presetSubtype="0" fill="hold" grpId="1" nodeType="withEffect">
                                  <p:stCondLst>
                                    <p:cond delay="0"/>
                                  </p:stCondLst>
                                  <p:childTnLst>
                                    <p:animEffect transition="out" filter="fade">
                                      <p:cBhvr>
                                        <p:cTn id="98" dur="1000"/>
                                        <p:tgtEl>
                                          <p:spTgt spid="45"/>
                                        </p:tgtEl>
                                      </p:cBhvr>
                                    </p:animEffect>
                                    <p:anim calcmode="lin" valueType="num">
                                      <p:cBhvr>
                                        <p:cTn id="99" dur="1000"/>
                                        <p:tgtEl>
                                          <p:spTgt spid="45"/>
                                        </p:tgtEl>
                                        <p:attrNameLst>
                                          <p:attrName>ppt_x</p:attrName>
                                        </p:attrNameLst>
                                      </p:cBhvr>
                                      <p:tavLst>
                                        <p:tav tm="0">
                                          <p:val>
                                            <p:strVal val="ppt_x"/>
                                          </p:val>
                                        </p:tav>
                                        <p:tav tm="100000">
                                          <p:val>
                                            <p:strVal val="ppt_x"/>
                                          </p:val>
                                        </p:tav>
                                      </p:tavLst>
                                    </p:anim>
                                    <p:anim calcmode="lin" valueType="num">
                                      <p:cBhvr>
                                        <p:cTn id="100" dur="1000"/>
                                        <p:tgtEl>
                                          <p:spTgt spid="45"/>
                                        </p:tgtEl>
                                        <p:attrNameLst>
                                          <p:attrName>ppt_y</p:attrName>
                                        </p:attrNameLst>
                                      </p:cBhvr>
                                      <p:tavLst>
                                        <p:tav tm="0">
                                          <p:val>
                                            <p:strVal val="ppt_y"/>
                                          </p:val>
                                        </p:tav>
                                        <p:tav tm="100000">
                                          <p:val>
                                            <p:strVal val="ppt_y+.1"/>
                                          </p:val>
                                        </p:tav>
                                      </p:tavLst>
                                    </p:anim>
                                    <p:set>
                                      <p:cBhvr>
                                        <p:cTn id="101" dur="1" fill="hold">
                                          <p:stCondLst>
                                            <p:cond delay="999"/>
                                          </p:stCondLst>
                                        </p:cTn>
                                        <p:tgtEl>
                                          <p:spTgt spid="45"/>
                                        </p:tgtEl>
                                        <p:attrNameLst>
                                          <p:attrName>style.visibility</p:attrName>
                                        </p:attrNameLst>
                                      </p:cBhvr>
                                      <p:to>
                                        <p:strVal val="hidden"/>
                                      </p:to>
                                    </p:set>
                                  </p:childTnLst>
                                </p:cTn>
                              </p:par>
                              <p:par>
                                <p:cTn id="102" presetID="42" presetClass="exit" presetSubtype="0" fill="hold" grpId="1" nodeType="withEffect">
                                  <p:stCondLst>
                                    <p:cond delay="0"/>
                                  </p:stCondLst>
                                  <p:childTnLst>
                                    <p:animEffect transition="out" filter="fade">
                                      <p:cBhvr>
                                        <p:cTn id="103" dur="1000"/>
                                        <p:tgtEl>
                                          <p:spTgt spid="46"/>
                                        </p:tgtEl>
                                      </p:cBhvr>
                                    </p:animEffect>
                                    <p:anim calcmode="lin" valueType="num">
                                      <p:cBhvr>
                                        <p:cTn id="104" dur="1000"/>
                                        <p:tgtEl>
                                          <p:spTgt spid="46"/>
                                        </p:tgtEl>
                                        <p:attrNameLst>
                                          <p:attrName>ppt_x</p:attrName>
                                        </p:attrNameLst>
                                      </p:cBhvr>
                                      <p:tavLst>
                                        <p:tav tm="0">
                                          <p:val>
                                            <p:strVal val="ppt_x"/>
                                          </p:val>
                                        </p:tav>
                                        <p:tav tm="100000">
                                          <p:val>
                                            <p:strVal val="ppt_x"/>
                                          </p:val>
                                        </p:tav>
                                      </p:tavLst>
                                    </p:anim>
                                    <p:anim calcmode="lin" valueType="num">
                                      <p:cBhvr>
                                        <p:cTn id="105" dur="1000"/>
                                        <p:tgtEl>
                                          <p:spTgt spid="46"/>
                                        </p:tgtEl>
                                        <p:attrNameLst>
                                          <p:attrName>ppt_y</p:attrName>
                                        </p:attrNameLst>
                                      </p:cBhvr>
                                      <p:tavLst>
                                        <p:tav tm="0">
                                          <p:val>
                                            <p:strVal val="ppt_y"/>
                                          </p:val>
                                        </p:tav>
                                        <p:tav tm="100000">
                                          <p:val>
                                            <p:strVal val="ppt_y+.1"/>
                                          </p:val>
                                        </p:tav>
                                      </p:tavLst>
                                    </p:anim>
                                    <p:set>
                                      <p:cBhvr>
                                        <p:cTn id="106" dur="1" fill="hold">
                                          <p:stCondLst>
                                            <p:cond delay="999"/>
                                          </p:stCondLst>
                                        </p:cTn>
                                        <p:tgtEl>
                                          <p:spTgt spid="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9.3"/>
</p:tagLst>
</file>

<file path=ppt/tags/tag2.xml><?xml version="1.0" encoding="utf-8"?>
<p:tagLst xmlns:a="http://schemas.openxmlformats.org/drawingml/2006/main" xmlns:r="http://schemas.openxmlformats.org/officeDocument/2006/relationships" xmlns:p="http://schemas.openxmlformats.org/presentationml/2006/main">
  <p:tag name="TIMING" val="|19.3"/>
</p:tagLst>
</file>

<file path=ppt/tags/tag3.xml><?xml version="1.0" encoding="utf-8"?>
<p:tagLst xmlns:a="http://schemas.openxmlformats.org/drawingml/2006/main" xmlns:r="http://schemas.openxmlformats.org/officeDocument/2006/relationships" xmlns:p="http://schemas.openxmlformats.org/presentationml/2006/main">
  <p:tag name="TIMING" val="|21.2|10.4"/>
</p:tagLst>
</file>

<file path=ppt/tags/tag4.xml><?xml version="1.0" encoding="utf-8"?>
<p:tagLst xmlns:a="http://schemas.openxmlformats.org/drawingml/2006/main" xmlns:r="http://schemas.openxmlformats.org/officeDocument/2006/relationships" xmlns:p="http://schemas.openxmlformats.org/presentationml/2006/main">
  <p:tag name="TIMING" val="|16.6|14.1|7.4|8.4|3.1|15.4"/>
</p:tagLst>
</file>

<file path=ppt/tags/tag5.xml><?xml version="1.0" encoding="utf-8"?>
<p:tagLst xmlns:a="http://schemas.openxmlformats.org/drawingml/2006/main" xmlns:r="http://schemas.openxmlformats.org/officeDocument/2006/relationships" xmlns:p="http://schemas.openxmlformats.org/presentationml/2006/main">
  <p:tag name="TIMING" val="|0.5|8.8|4.3|8.2"/>
</p:tagLst>
</file>

<file path=ppt/tags/tag6.xml><?xml version="1.0" encoding="utf-8"?>
<p:tagLst xmlns:a="http://schemas.openxmlformats.org/drawingml/2006/main" xmlns:r="http://schemas.openxmlformats.org/officeDocument/2006/relationships" xmlns:p="http://schemas.openxmlformats.org/presentationml/2006/main">
  <p:tag name="TIMING" val="|3.5"/>
</p:tagLst>
</file>

<file path=ppt/tags/tag7.xml><?xml version="1.0" encoding="utf-8"?>
<p:tagLst xmlns:a="http://schemas.openxmlformats.org/drawingml/2006/main" xmlns:r="http://schemas.openxmlformats.org/officeDocument/2006/relationships" xmlns:p="http://schemas.openxmlformats.org/presentationml/2006/main">
  <p:tag name="TIMING" val="|0.5|8.8|4.3|8.2"/>
</p:tagLst>
</file>

<file path=ppt/tags/tag8.xml><?xml version="1.0" encoding="utf-8"?>
<p:tagLst xmlns:a="http://schemas.openxmlformats.org/drawingml/2006/main" xmlns:r="http://schemas.openxmlformats.org/officeDocument/2006/relationships" xmlns:p="http://schemas.openxmlformats.org/presentationml/2006/main">
  <p:tag name="TIMING" val="|14.4|1.2"/>
</p:tagLst>
</file>

<file path=ppt/tags/tag9.xml><?xml version="1.0" encoding="utf-8"?>
<p:tagLst xmlns:a="http://schemas.openxmlformats.org/drawingml/2006/main" xmlns:r="http://schemas.openxmlformats.org/officeDocument/2006/relationships" xmlns:p="http://schemas.openxmlformats.org/presentationml/2006/main">
  <p:tag name="TIMING" val="|1.4|3.2"/>
</p:tagLst>
</file>

<file path=ppt/tags/tag10.xml><?xml version="1.0" encoding="utf-8"?>
<p:tagLst xmlns:a="http://schemas.openxmlformats.org/drawingml/2006/main" xmlns:r="http://schemas.openxmlformats.org/officeDocument/2006/relationships" xmlns:p="http://schemas.openxmlformats.org/presentationml/2006/main">
  <p:tag name="TIMING" val="|2.9|10.1"/>
</p:tagLst>
</file>

<file path=ppt/tags/tag11.xml><?xml version="1.0" encoding="utf-8"?>
<p:tagLst xmlns:a="http://schemas.openxmlformats.org/drawingml/2006/main" xmlns:r="http://schemas.openxmlformats.org/officeDocument/2006/relationships" xmlns:p="http://schemas.openxmlformats.org/presentationml/2006/main">
  <p:tag name="TIMING" val="|2.9|10.1"/>
</p:tagLst>
</file>

<file path=ppt/tags/tag12.xml><?xml version="1.0" encoding="utf-8"?>
<p:tagLst xmlns:a="http://schemas.openxmlformats.org/drawingml/2006/main" xmlns:r="http://schemas.openxmlformats.org/officeDocument/2006/relationships" xmlns:p="http://schemas.openxmlformats.org/presentationml/2006/main">
  <p:tag name="TIMING" val="|45.9"/>
</p:tagLst>
</file>

<file path=ppt/tags/tag13.xml><?xml version="1.0" encoding="utf-8"?>
<p:tagLst xmlns:a="http://schemas.openxmlformats.org/drawingml/2006/main" xmlns:r="http://schemas.openxmlformats.org/officeDocument/2006/relationships" xmlns:p="http://schemas.openxmlformats.org/presentationml/2006/main">
  <p:tag name="TIMING" val="|31.3"/>
</p:tagLst>
</file>

<file path=ppt/tags/tag14.xml><?xml version="1.0" encoding="utf-8"?>
<p:tagLst xmlns:a="http://schemas.openxmlformats.org/drawingml/2006/main" xmlns:r="http://schemas.openxmlformats.org/officeDocument/2006/relationships" xmlns:p="http://schemas.openxmlformats.org/presentationml/2006/main">
  <p:tag name="TIMING" val="|43.7"/>
</p:tagLst>
</file>

<file path=ppt/tags/tag15.xml><?xml version="1.0" encoding="utf-8"?>
<p:tagLst xmlns:a="http://schemas.openxmlformats.org/drawingml/2006/main" xmlns:r="http://schemas.openxmlformats.org/officeDocument/2006/relationships" xmlns:p="http://schemas.openxmlformats.org/presentationml/2006/main">
  <p:tag name="TIMING" val="|14.4|1.2"/>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_xmlsignatures/_rels/origin.sigs.rels><?xml version="1.0" encoding="UTF-8" standalone="yes"?>
<Relationships xmlns="http://schemas.openxmlformats.org/package/2006/relationships"><Relationship Id="rId1" Type="http://schemas.openxmlformats.org/package/2006/relationships/digital-signature/signature" Target="sig1.xml"/></Relationships>
</file>

<file path=_xmlsignatures/sig1.xml><?xml version="1.0" encoding="utf-8"?>
<Signature xmlns="http://www.w3.org/2000/09/xmldsig#" Id="idPackageSignature">
  <SignedInfo>
    <CanonicalizationMethod Algorithm="http://www.w3.org/TR/2001/REC-xml-c14n-20010315"/>
    <SignatureMethod Algorithm="http://www.w3.org/2000/09/xmldsig#rsa-sha1"/>
    <Reference Type="http://www.w3.org/2000/09/xmldsig#Object" URI="#idPackageObject">
      <DigestMethod Algorithm="http://www.w3.org/2000/09/xmldsig#sha1"/>
      <DigestValue>279UwdLxdm+LtkprPynmUHPacyA=</DigestValue>
    </Reference>
    <Reference Type="http://www.w3.org/2000/09/xmldsig#Object" URI="#idOfficeObject">
      <DigestMethod Algorithm="http://www.w3.org/2000/09/xmldsig#sha1"/>
      <DigestValue>buTivpDiY1Cu1E6GebsYggxoc1w=</DigestValue>
    </Reference>
    <Reference Type="http://uri.etsi.org/01903#SignedProperties" URI="#idSignedProperties">
      <Transforms>
        <Transform Algorithm="http://www.w3.org/TR/2001/REC-xml-c14n-20010315"/>
      </Transforms>
      <DigestMethod Algorithm="http://www.w3.org/2000/09/xmldsig#sha1"/>
      <DigestValue>ddBZW+HdDy+2UtiA81G0Y65ziYE=</DigestValue>
    </Reference>
  </SignedInfo>
  <SignatureValue>Mgt4CVEo6lCFWQQw13dDb5qAPj2pVZlkDKrLZaPPPAxUeyixupo6PbxX59W5M7SFxunSDg1oi4oB
1LzqM9XsdBa48nI175N5BYwr9Z3MOXi71LklVKKdCVpc4iE/anor+BXDoglR+RVcw+E8RDDgd+Yl
U9shpmpCV0xgFYbG8Lw=</SignatureValue>
  <KeyInfo>
    <X509Data>
      <X509Certificate>MIICrjCCAhegAwIBAgIQP7xo55mSVLJDPHzrUdnkLzANBgkqhkiG9w0BAQUFADCBjDEnMCUGA1UEAx4eAEMAQQBTAFQAQQBOAEkARQAgAFMAeQBsAHYAaQBlMRswGQYDVQQHHhIARgBSACAARgByAGEAbgBjAGUxGzAZBgNVBAYeEgBGAFIAIABGAHIAYQBuAGMAZTEnMCUGA1UEKh4eAEMAQQBTAFQAQQBOAEkARQAgAFMAeQBsAHYAaQBlMB4XDTI0MTIxODA3MTkwNFoXDTI5MTIxODA3MTkwNFowgYwxJzAlBgNVBAMeHgBDAEEAUwBUAEEATgBJAEUAIABTAHkAbAB2AGkAZTEbMBkGA1UEBx4SAEYAUgAgAEYAcgBhAG4AYwBlMRswGQYDVQQGHhIARgBSACAARgByAGEAbgBjAGUxJzAlBgNVBCoeHgBDAEEAUwBUAEEATgBJAEUAIABTAHkAbAB2AGkAZTCBnzANBgkqhkiG9w0BAQEFAAOBjQAwgYkCgYEA/VQ3E8LRWaQD+cxwvM2baCHtGG9WV+OvXXyCxJGaGHDQX4+sRSAwOJ95H6/t94tFQ5+xCLs0n5NTi3Z5Oj/Qu2WU1RkmQWH58L3NnukGkldvDNd9HoIs2EgNrHIOnI63eu+APHHiZn0oPnNrHu1YLrX74xWz5u2m60Oq+EuSR+ECAwEAAaMPMA0wCwYDVR0PBAQDAgSQMA0GCSqGSIb3DQEBBQUAA4GBAHBWH8wzp8ZwwnCYIy50dOEzCOuEL1RiyXqja76YBv/Z/GyAFphR8mxVo94oeu3TTgnmCAgp+YlqEduvdVUf0QNvtdRlScVc4zKnIRugwxYEY9q2xN7BDy3eIPr1DhkRfkmPoYzbG0e1O8EfCTGpABOZS4xGROjaOApPGudRxBNJ</X509Certificate>
    </X509Data>
  </KeyInfo>
  <Object Id="idPackageObject">
    <Manifest>
      <Reference URI="/_rels/.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zU3xVjYU7a1ax8o9OQBgdxm5bvU=</DigestValue>
      </Reference>
      <Reference URI="/ppt/_rels/presentation.xml.rels?ContentType=application/vnd.openxmlformats-package.relationships+xml">
        <Transforms>
          <Transform Algorithm="http://schemas.openxmlformats.org/package/2006/RelationshipTransform">
            <mdssi:RelationshipReference xmlns:mdssi="http://schemas.openxmlformats.org/package/2006/digital-signature" SourceId="rId16"/>
            <mdssi:RelationshipReference xmlns:mdssi="http://schemas.openxmlformats.org/package/2006/digital-signature" SourceId="rId20"/>
            <mdssi:RelationshipReference xmlns:mdssi="http://schemas.openxmlformats.org/package/2006/digital-signature" SourceId="rId29"/>
            <mdssi:RelationshipReference xmlns:mdssi="http://schemas.openxmlformats.org/package/2006/digital-signature" SourceId="rId41"/>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11"/>
            <mdssi:RelationshipReference xmlns:mdssi="http://schemas.openxmlformats.org/package/2006/digital-signature" SourceId="rId24"/>
            <mdssi:RelationshipReference xmlns:mdssi="http://schemas.openxmlformats.org/package/2006/digital-signature" SourceId="rId32"/>
            <mdssi:RelationshipReference xmlns:mdssi="http://schemas.openxmlformats.org/package/2006/digital-signature" SourceId="rId37"/>
            <mdssi:RelationshipReference xmlns:mdssi="http://schemas.openxmlformats.org/package/2006/digital-signature" SourceId="rId40"/>
            <mdssi:RelationshipReference xmlns:mdssi="http://schemas.openxmlformats.org/package/2006/digital-signature" SourceId="rId5"/>
            <mdssi:RelationshipReference xmlns:mdssi="http://schemas.openxmlformats.org/package/2006/digital-signature" SourceId="rId15"/>
            <mdssi:RelationshipReference xmlns:mdssi="http://schemas.openxmlformats.org/package/2006/digital-signature" SourceId="rId23"/>
            <mdssi:RelationshipReference xmlns:mdssi="http://schemas.openxmlformats.org/package/2006/digital-signature" SourceId="rId28"/>
            <mdssi:RelationshipReference xmlns:mdssi="http://schemas.openxmlformats.org/package/2006/digital-signature" SourceId="rId36"/>
            <mdssi:RelationshipReference xmlns:mdssi="http://schemas.openxmlformats.org/package/2006/digital-signature" SourceId="rId10"/>
            <mdssi:RelationshipReference xmlns:mdssi="http://schemas.openxmlformats.org/package/2006/digital-signature" SourceId="rId19"/>
            <mdssi:RelationshipReference xmlns:mdssi="http://schemas.openxmlformats.org/package/2006/digital-signature" SourceId="rId31"/>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14"/>
            <mdssi:RelationshipReference xmlns:mdssi="http://schemas.openxmlformats.org/package/2006/digital-signature" SourceId="rId22"/>
            <mdssi:RelationshipReference xmlns:mdssi="http://schemas.openxmlformats.org/package/2006/digital-signature" SourceId="rId27"/>
            <mdssi:RelationshipReference xmlns:mdssi="http://schemas.openxmlformats.org/package/2006/digital-signature" SourceId="rId30"/>
            <mdssi:RelationshipReference xmlns:mdssi="http://schemas.openxmlformats.org/package/2006/digital-signature" SourceId="rId35"/>
            <mdssi:RelationshipReference xmlns:mdssi="http://schemas.openxmlformats.org/package/2006/digital-signature" SourceId="rId8"/>
            <mdssi:RelationshipReference xmlns:mdssi="http://schemas.openxmlformats.org/package/2006/digital-signature" SourceId="rId13"/>
            <mdssi:RelationshipReference xmlns:mdssi="http://schemas.openxmlformats.org/package/2006/digital-signature" SourceId="rId18"/>
            <mdssi:RelationshipReference xmlns:mdssi="http://schemas.openxmlformats.org/package/2006/digital-signature" SourceId="rId26"/>
            <mdssi:RelationshipReference xmlns:mdssi="http://schemas.openxmlformats.org/package/2006/digital-signature" SourceId="rId39"/>
            <mdssi:RelationshipReference xmlns:mdssi="http://schemas.openxmlformats.org/package/2006/digital-signature" SourceId="rId3"/>
            <mdssi:RelationshipReference xmlns:mdssi="http://schemas.openxmlformats.org/package/2006/digital-signature" SourceId="rId21"/>
            <mdssi:RelationshipReference xmlns:mdssi="http://schemas.openxmlformats.org/package/2006/digital-signature" SourceId="rId34"/>
            <mdssi:RelationshipReference xmlns:mdssi="http://schemas.openxmlformats.org/package/2006/digital-signature" SourceId="rId7"/>
            <mdssi:RelationshipReference xmlns:mdssi="http://schemas.openxmlformats.org/package/2006/digital-signature" SourceId="rId12"/>
            <mdssi:RelationshipReference xmlns:mdssi="http://schemas.openxmlformats.org/package/2006/digital-signature" SourceId="rId17"/>
            <mdssi:RelationshipReference xmlns:mdssi="http://schemas.openxmlformats.org/package/2006/digital-signature" SourceId="rId25"/>
            <mdssi:RelationshipReference xmlns:mdssi="http://schemas.openxmlformats.org/package/2006/digital-signature" SourceId="rId33"/>
            <mdssi:RelationshipReference xmlns:mdssi="http://schemas.openxmlformats.org/package/2006/digital-signature" SourceId="rId38"/>
            <mdssi:RelationshipReference xmlns:mdssi="http://schemas.openxmlformats.org/package/2006/digital-signature" SourceId="rId2"/>
          </Transform>
          <Transform Algorithm="http://www.w3.org/TR/2001/REC-xml-c14n-20010315"/>
        </Transforms>
        <DigestMethod Algorithm="http://www.w3.org/2000/09/xmldsig#sha1"/>
        <DigestValue>aehkIOVx1nauE5TIXegqRC8aUqo=</DigestValue>
      </Reference>
      <Reference URI="/ppt/charts/_rels/chart1.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6bGXqBHBpCiILB8R3UdJK521WWE=</DigestValue>
      </Reference>
      <Reference URI="/ppt/charts/chart1.xml?ContentType=application/vnd.openxmlformats-officedocument.drawingml.chart+xml">
        <DigestMethod Algorithm="http://www.w3.org/2000/09/xmldsig#sha1"/>
        <DigestValue>aFYKY11wvcyZs4Zwx318/kD0G9c=</DigestValue>
      </Reference>
      <Reference URI="/ppt/charts/colors1.xml?ContentType=application/vnd.ms-office.chartcolorstyle+xml">
        <DigestMethod Algorithm="http://www.w3.org/2000/09/xmldsig#sha1"/>
        <DigestValue>MQOq0q0YPKJulsp3NuIu0eQamMc=</DigestValue>
      </Reference>
      <Reference URI="/ppt/charts/style1.xml?ContentType=application/vnd.ms-office.chartstyle+xml">
        <DigestMethod Algorithm="http://www.w3.org/2000/09/xmldsig#sha1"/>
        <DigestValue>ss8BkxC3HLdAr04YjkNKhuyzZag=</DigestValue>
      </Reference>
      <Reference URI="/ppt/diagrams/colors1.xml?ContentType=application/vnd.openxmlformats-officedocument.drawingml.diagramColors+xml">
        <DigestMethod Algorithm="http://www.w3.org/2000/09/xmldsig#sha1"/>
        <DigestValue>CKNsvhwXzL+6HEZ1WNIkfVesD2Q=</DigestValue>
      </Reference>
      <Reference URI="/ppt/diagrams/colors2.xml?ContentType=application/vnd.openxmlformats-officedocument.drawingml.diagramColors+xml">
        <DigestMethod Algorithm="http://www.w3.org/2000/09/xmldsig#sha1"/>
        <DigestValue>fKCOjJwLOqjtshZYOB1VMxhIEp8=</DigestValue>
      </Reference>
      <Reference URI="/ppt/diagrams/colors3.xml?ContentType=application/vnd.openxmlformats-officedocument.drawingml.diagramColors+xml">
        <DigestMethod Algorithm="http://www.w3.org/2000/09/xmldsig#sha1"/>
        <DigestValue>CKNsvhwXzL+6HEZ1WNIkfVesD2Q=</DigestValue>
      </Reference>
      <Reference URI="/ppt/diagrams/colors4.xml?ContentType=application/vnd.openxmlformats-officedocument.drawingml.diagramColors+xml">
        <DigestMethod Algorithm="http://www.w3.org/2000/09/xmldsig#sha1"/>
        <DigestValue>CKNsvhwXzL+6HEZ1WNIkfVesD2Q=</DigestValue>
      </Reference>
      <Reference URI="/ppt/diagrams/data1.xml?ContentType=application/vnd.openxmlformats-officedocument.drawingml.diagramData+xml">
        <DigestMethod Algorithm="http://www.w3.org/2000/09/xmldsig#sha1"/>
        <DigestValue>Ao/UuGowW1fxFc1m3/L5OhC3NnA=</DigestValue>
      </Reference>
      <Reference URI="/ppt/diagrams/data2.xml?ContentType=application/vnd.openxmlformats-officedocument.drawingml.diagramData+xml">
        <DigestMethod Algorithm="http://www.w3.org/2000/09/xmldsig#sha1"/>
        <DigestValue>prF95Me3mDusmsz/pF3V9JtrFbA=</DigestValue>
      </Reference>
      <Reference URI="/ppt/diagrams/data3.xml?ContentType=application/vnd.openxmlformats-officedocument.drawingml.diagramData+xml">
        <DigestMethod Algorithm="http://www.w3.org/2000/09/xmldsig#sha1"/>
        <DigestValue>o2a5WC3ESJShX9ckXBPppAVxaOY=</DigestValue>
      </Reference>
      <Reference URI="/ppt/diagrams/data4.xml?ContentType=application/vnd.openxmlformats-officedocument.drawingml.diagramData+xml">
        <DigestMethod Algorithm="http://www.w3.org/2000/09/xmldsig#sha1"/>
        <DigestValue>Z648iSJWOGNyLmGpB3vJhrSPExc=</DigestValue>
      </Reference>
      <Reference URI="/ppt/diagrams/drawing1.xml?ContentType=application/vnd.ms-office.drawingml.diagramDrawing+xml">
        <DigestMethod Algorithm="http://www.w3.org/2000/09/xmldsig#sha1"/>
        <DigestValue>R9YsXiVf+yuEQNW7yDw9pfLiwkw=</DigestValue>
      </Reference>
      <Reference URI="/ppt/diagrams/drawing2.xml?ContentType=application/vnd.ms-office.drawingml.diagramDrawing+xml">
        <DigestMethod Algorithm="http://www.w3.org/2000/09/xmldsig#sha1"/>
        <DigestValue>lN/2A2oQVlGAdIbDlU4DjhI3ok0=</DigestValue>
      </Reference>
      <Reference URI="/ppt/diagrams/drawing3.xml?ContentType=application/vnd.ms-office.drawingml.diagramDrawing+xml">
        <DigestMethod Algorithm="http://www.w3.org/2000/09/xmldsig#sha1"/>
        <DigestValue>GEH2OtPKG6TqOw9H4lvhZ9Ktt9A=</DigestValue>
      </Reference>
      <Reference URI="/ppt/diagrams/drawing4.xml?ContentType=application/vnd.ms-office.drawingml.diagramDrawing+xml">
        <DigestMethod Algorithm="http://www.w3.org/2000/09/xmldsig#sha1"/>
        <DigestValue>9zqTDiOstTL+Fy8DUROec//EsQ0=</DigestValue>
      </Reference>
      <Reference URI="/ppt/diagrams/layout1.xml?ContentType=application/vnd.openxmlformats-officedocument.drawingml.diagramLayout+xml">
        <DigestMethod Algorithm="http://www.w3.org/2000/09/xmldsig#sha1"/>
        <DigestValue>dSKAvwZZ+EwVCjgOb+lXtlpQ0VQ=</DigestValue>
      </Reference>
      <Reference URI="/ppt/diagrams/layout2.xml?ContentType=application/vnd.openxmlformats-officedocument.drawingml.diagramLayout+xml">
        <DigestMethod Algorithm="http://www.w3.org/2000/09/xmldsig#sha1"/>
        <DigestValue>dSKAvwZZ+EwVCjgOb+lXtlpQ0VQ=</DigestValue>
      </Reference>
      <Reference URI="/ppt/diagrams/layout3.xml?ContentType=application/vnd.openxmlformats-officedocument.drawingml.diagramLayout+xml">
        <DigestMethod Algorithm="http://www.w3.org/2000/09/xmldsig#sha1"/>
        <DigestValue>dSKAvwZZ+EwVCjgOb+lXtlpQ0VQ=</DigestValue>
      </Reference>
      <Reference URI="/ppt/diagrams/layout4.xml?ContentType=application/vnd.openxmlformats-officedocument.drawingml.diagramLayout+xml">
        <DigestMethod Algorithm="http://www.w3.org/2000/09/xmldsig#sha1"/>
        <DigestValue>dSKAvwZZ+EwVCjgOb+lXtlpQ0VQ=</DigestValue>
      </Reference>
      <Reference URI="/ppt/diagrams/quickStyle1.xml?ContentType=application/vnd.openxmlformats-officedocument.drawingml.diagramStyle+xml">
        <DigestMethod Algorithm="http://www.w3.org/2000/09/xmldsig#sha1"/>
        <DigestValue>5vPqLKSII8zcBJY5BouEQnF5QQc=</DigestValue>
      </Reference>
      <Reference URI="/ppt/diagrams/quickStyle2.xml?ContentType=application/vnd.openxmlformats-officedocument.drawingml.diagramStyle+xml">
        <DigestMethod Algorithm="http://www.w3.org/2000/09/xmldsig#sha1"/>
        <DigestValue>Yl9D2e3Pqv/cuoS8yOFTPwSjfE0=</DigestValue>
      </Reference>
      <Reference URI="/ppt/diagrams/quickStyle3.xml?ContentType=application/vnd.openxmlformats-officedocument.drawingml.diagramStyle+xml">
        <DigestMethod Algorithm="http://www.w3.org/2000/09/xmldsig#sha1"/>
        <DigestValue>5vPqLKSII8zcBJY5BouEQnF5QQc=</DigestValue>
      </Reference>
      <Reference URI="/ppt/diagrams/quickStyle4.xml?ContentType=application/vnd.openxmlformats-officedocument.drawingml.diagramStyle+xml">
        <DigestMethod Algorithm="http://www.w3.org/2000/09/xmldsig#sha1"/>
        <DigestValue>5vPqLKSII8zcBJY5BouEQnF5QQc=</DigestValue>
      </Reference>
      <Reference URI="/ppt/media/hdphoto1.wdp?ContentType=image/vnd.ms-photo">
        <DigestMethod Algorithm="http://www.w3.org/2000/09/xmldsig#sha1"/>
        <DigestValue>4u5I9GjcPPTYjJBvB+vZZGGFeKs=</DigestValue>
      </Reference>
      <Reference URI="/ppt/media/image1.png?ContentType=image/png">
        <DigestMethod Algorithm="http://www.w3.org/2000/09/xmldsig#sha1"/>
        <DigestValue>7TT6gho3s0fydEZyeKDk7FoWEI0=</DigestValue>
      </Reference>
      <Reference URI="/ppt/media/image10.png?ContentType=image/png">
        <DigestMethod Algorithm="http://www.w3.org/2000/09/xmldsig#sha1"/>
        <DigestValue>tF0oUnHvIc+oQ7yLQQ9O1cP4qiI=</DigestValue>
      </Reference>
      <Reference URI="/ppt/media/image11.png?ContentType=image/png">
        <DigestMethod Algorithm="http://www.w3.org/2000/09/xmldsig#sha1"/>
        <DigestValue>4FVyZ+tPxjtHkXgxbMy0suYvcfI=</DigestValue>
      </Reference>
      <Reference URI="/ppt/media/image12.png?ContentType=image/png">
        <DigestMethod Algorithm="http://www.w3.org/2000/09/xmldsig#sha1"/>
        <DigestValue>ulIn7qkZPkqPZhRoD1Hr2uRQcpc=</DigestValue>
      </Reference>
      <Reference URI="/ppt/media/image13.png?ContentType=image/png">
        <DigestMethod Algorithm="http://www.w3.org/2000/09/xmldsig#sha1"/>
        <DigestValue>3uCBoDvQri+xBPEeOyb5Br2gmBM=</DigestValue>
      </Reference>
      <Reference URI="/ppt/media/image14.png?ContentType=image/png">
        <DigestMethod Algorithm="http://www.w3.org/2000/09/xmldsig#sha1"/>
        <DigestValue>N7P/KlEgU74ZIP3UZ3a0mF/lIag=</DigestValue>
      </Reference>
      <Reference URI="/ppt/media/image15.png?ContentType=image/png">
        <DigestMethod Algorithm="http://www.w3.org/2000/09/xmldsig#sha1"/>
        <DigestValue>fLbNFdxQWGSyP8vVA6xrKvERNkI=</DigestValue>
      </Reference>
      <Reference URI="/ppt/media/image16.png?ContentType=image/png">
        <DigestMethod Algorithm="http://www.w3.org/2000/09/xmldsig#sha1"/>
        <DigestValue>JTQismvSqDyIOXCsaGFZe7HULVI=</DigestValue>
      </Reference>
      <Reference URI="/ppt/media/image17.png?ContentType=image/png">
        <DigestMethod Algorithm="http://www.w3.org/2000/09/xmldsig#sha1"/>
        <DigestValue>Q/TfJ3duCgf/SIFnYnO6BSehprE=</DigestValue>
      </Reference>
      <Reference URI="/ppt/media/image18.png?ContentType=image/png">
        <DigestMethod Algorithm="http://www.w3.org/2000/09/xmldsig#sha1"/>
        <DigestValue>QfcyWi3NUS1PmlAm+0yU6ldRJe4=</DigestValue>
      </Reference>
      <Reference URI="/ppt/media/image2.jpeg?ContentType=image/jpeg">
        <DigestMethod Algorithm="http://www.w3.org/2000/09/xmldsig#sha1"/>
        <DigestValue>aIIH2e+KnUA6GF0aJJaSu24jWBc=</DigestValue>
      </Reference>
      <Reference URI="/ppt/media/image3.jpeg?ContentType=image/jpeg">
        <DigestMethod Algorithm="http://www.w3.org/2000/09/xmldsig#sha1"/>
        <DigestValue>1MF99AD9mdUN804lBiKiKO2U6p0=</DigestValue>
      </Reference>
      <Reference URI="/ppt/media/image4.jpeg?ContentType=image/jpeg">
        <DigestMethod Algorithm="http://www.w3.org/2000/09/xmldsig#sha1"/>
        <DigestValue>lcM+QFt7eYCrQFI6Co5TiSXHySU=</DigestValue>
      </Reference>
      <Reference URI="/ppt/media/image5.png?ContentType=image/png">
        <DigestMethod Algorithm="http://www.w3.org/2000/09/xmldsig#sha1"/>
        <DigestValue>HX+cyRMXqJb38buAHUnGxFnYYI0=</DigestValue>
      </Reference>
      <Reference URI="/ppt/media/image6.png?ContentType=image/png">
        <DigestMethod Algorithm="http://www.w3.org/2000/09/xmldsig#sha1"/>
        <DigestValue>6oKYo7RHEA/zdJGbGZRWMupD5CM=</DigestValue>
      </Reference>
      <Reference URI="/ppt/media/image7.png?ContentType=image/png">
        <DigestMethod Algorithm="http://www.w3.org/2000/09/xmldsig#sha1"/>
        <DigestValue>kIELXEG4ftKIVeCvJJ3mjGyvBJM=</DigestValue>
      </Reference>
      <Reference URI="/ppt/media/image8.png?ContentType=image/png">
        <DigestMethod Algorithm="http://www.w3.org/2000/09/xmldsig#sha1"/>
        <DigestValue>X1/zSVq/ryCTh8/hUjpPAyCPJTo=</DigestValue>
      </Reference>
      <Reference URI="/ppt/media/image9.jpeg?ContentType=image/jpeg">
        <DigestMethod Algorithm="http://www.w3.org/2000/09/xmldsig#sha1"/>
        <DigestValue>6sKbGjdvdO0CENvfiJgQVAf2n90=</DigestValue>
      </Reference>
      <Reference URI="/ppt/media/media1.m4a?ContentType=audio/mp4">
        <DigestMethod Algorithm="http://www.w3.org/2000/09/xmldsig#sha1"/>
        <DigestValue>Bau+sTC9sY/6OINihAFSeJZE5sw=</DigestValue>
      </Reference>
      <Reference URI="/ppt/notesMasters/_rels/notesMaster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UK+aZXLskzfb720BpdJb+pH62O8=</DigestValue>
      </Reference>
      <Reference URI="/ppt/notesMasters/notesMaster1.xml?ContentType=application/vnd.openxmlformats-officedocument.presentationml.notesMaster+xml">
        <DigestMethod Algorithm="http://www.w3.org/2000/09/xmldsig#sha1"/>
        <DigestValue>zMOEG1tB1VN6gCPPY7Bw1HgNRhE=</DigestValue>
      </Reference>
      <Reference URI="/ppt/notesSlides/_rels/notesSlide1.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0/09/xmldsig#sha1"/>
        <DigestValue>Sw6phtcjtO33d7N2KiU6tZ4Rxmk=</DigestValue>
      </Reference>
      <Reference URI="/ppt/notesSlides/_rels/notesSlide2.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0/09/xmldsig#sha1"/>
        <DigestValue>/tkmKStn5xZf9fkA1GD6N6vE/tk=</DigestValue>
      </Reference>
      <Reference URI="/ppt/notesSlides/_rels/notesSlide3.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0/09/xmldsig#sha1"/>
        <DigestValue>YumNxGLL23kxQFn2mvJg3XGa8FA=</DigestValue>
      </Reference>
      <Reference URI="/ppt/notesSlides/_rels/notesSlide4.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r8ZUWlQC/LJ5L0vOxDw1We1+RRw=</DigestValue>
      </Reference>
      <Reference URI="/ppt/notesSlides/_rels/notesSlide5.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zzEUcAU6Y6OxhKn6ALU4/wCBRNs=</DigestValue>
      </Reference>
      <Reference URI="/ppt/notesSlides/_rels/notesSlide6.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F+2HNF+bIHKh/M5N34w5TT/9M98=</DigestValue>
      </Reference>
      <Reference URI="/ppt/notesSlides/_rels/notesSlide7.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xfh44uEyoFDPaUXzrU+2RTti8eU=</DigestValue>
      </Reference>
      <Reference URI="/ppt/notesSlides/_rels/notesSlide8.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2"/>
          </Transform>
          <Transform Algorithm="http://www.w3.org/TR/2001/REC-xml-c14n-20010315"/>
        </Transforms>
        <DigestMethod Algorithm="http://www.w3.org/2000/09/xmldsig#sha1"/>
        <DigestValue>p3vbcrp6fNrdSIaF+V5VR3NrXKo=</DigestValue>
      </Reference>
      <Reference URI="/ppt/notesSlides/notesSlide1.xml?ContentType=application/vnd.openxmlformats-officedocument.presentationml.notesSlide+xml">
        <DigestMethod Algorithm="http://www.w3.org/2000/09/xmldsig#sha1"/>
        <DigestValue>GDovPphBP6sLlMBwwgygnrI9sxg=</DigestValue>
      </Reference>
      <Reference URI="/ppt/notesSlides/notesSlide2.xml?ContentType=application/vnd.openxmlformats-officedocument.presentationml.notesSlide+xml">
        <DigestMethod Algorithm="http://www.w3.org/2000/09/xmldsig#sha1"/>
        <DigestValue>XFlEH0HvDjcdM06tXnHtk7Pw1RE=</DigestValue>
      </Reference>
      <Reference URI="/ppt/notesSlides/notesSlide3.xml?ContentType=application/vnd.openxmlformats-officedocument.presentationml.notesSlide+xml">
        <DigestMethod Algorithm="http://www.w3.org/2000/09/xmldsig#sha1"/>
        <DigestValue>gAo96BpC19Gga29Jdi5EieVwFSQ=</DigestValue>
      </Reference>
      <Reference URI="/ppt/notesSlides/notesSlide4.xml?ContentType=application/vnd.openxmlformats-officedocument.presentationml.notesSlide+xml">
        <DigestMethod Algorithm="http://www.w3.org/2000/09/xmldsig#sha1"/>
        <DigestValue>3I8PT42mV4NPJ1q4NahbPx7mFkA=</DigestValue>
      </Reference>
      <Reference URI="/ppt/notesSlides/notesSlide5.xml?ContentType=application/vnd.openxmlformats-officedocument.presentationml.notesSlide+xml">
        <DigestMethod Algorithm="http://www.w3.org/2000/09/xmldsig#sha1"/>
        <DigestValue>8N3oZmqQRdO2mDD+FyVi3cgFwzo=</DigestValue>
      </Reference>
      <Reference URI="/ppt/notesSlides/notesSlide6.xml?ContentType=application/vnd.openxmlformats-officedocument.presentationml.notesSlide+xml">
        <DigestMethod Algorithm="http://www.w3.org/2000/09/xmldsig#sha1"/>
        <DigestValue>5FG28tOtgeimxp1St/Sn66jmZ0o=</DigestValue>
      </Reference>
      <Reference URI="/ppt/notesSlides/notesSlide7.xml?ContentType=application/vnd.openxmlformats-officedocument.presentationml.notesSlide+xml">
        <DigestMethod Algorithm="http://www.w3.org/2000/09/xmldsig#sha1"/>
        <DigestValue>a3th7cppGoqoSPtoB26fE4AqEnQ=</DigestValue>
      </Reference>
      <Reference URI="/ppt/notesSlides/notesSlide8.xml?ContentType=application/vnd.openxmlformats-officedocument.presentationml.notesSlide+xml">
        <DigestMethod Algorithm="http://www.w3.org/2000/09/xmldsig#sha1"/>
        <DigestValue>TEl8mlqDJkCtzY8jfoGpZflnB8c=</DigestValue>
      </Reference>
      <Reference URI="/ppt/presentation.xml?ContentType=application/vnd.openxmlformats-officedocument.presentationml.presentation.main+xml">
        <DigestMethod Algorithm="http://www.w3.org/2000/09/xmldsig#sha1"/>
        <DigestValue>1BH9HUohgIQL372mZJbFkq4UiQk=</DigestValue>
      </Reference>
      <Reference URI="/ppt/presProps.xml?ContentType=application/vnd.openxmlformats-officedocument.presentationml.presProps+xml">
        <DigestMethod Algorithm="http://www.w3.org/2000/09/xmldsig#sha1"/>
        <DigestValue>xCh2RcVrV0n27ztDuEXmRSQneS4=</DigestValue>
      </Reference>
      <Reference URI="/ppt/slideLayouts/_rels/slideLayout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dYByJLKRFpilzHfDpCCztlNdVng=</DigestValue>
      </Reference>
      <Reference URI="/ppt/slideLayouts/_rels/slideLayout10.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dYByJLKRFpilzHfDpCCztlNdVng=</DigestValue>
      </Reference>
      <Reference URI="/ppt/slideLayouts/_rels/slideLayout11.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dYByJLKRFpilzHfDpCCztlNdVng=</DigestValue>
      </Reference>
      <Reference URI="/ppt/slideLayouts/_rels/slideLayout2.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dYByJLKRFpilzHfDpCCztlNdVng=</DigestValue>
      </Reference>
      <Reference URI="/ppt/slideLayouts/_rels/slideLayout3.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dYByJLKRFpilzHfDpCCztlNdVng=</DigestValue>
      </Reference>
      <Reference URI="/ppt/slideLayouts/_rels/slideLayout4.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dYByJLKRFpilzHfDpCCztlNdVng=</DigestValue>
      </Reference>
      <Reference URI="/ppt/slideLayouts/_rels/slideLayout5.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dYByJLKRFpilzHfDpCCztlNdVng=</DigestValue>
      </Reference>
      <Reference URI="/ppt/slideLayouts/_rels/slideLayout6.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dYByJLKRFpilzHfDpCCztlNdVng=</DigestValue>
      </Reference>
      <Reference URI="/ppt/slideLayouts/_rels/slideLayout7.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dYByJLKRFpilzHfDpCCztlNdVng=</DigestValue>
      </Reference>
      <Reference URI="/ppt/slideLayouts/_rels/slideLayout8.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dYByJLKRFpilzHfDpCCztlNdVng=</DigestValue>
      </Reference>
      <Reference URI="/ppt/slideLayouts/_rels/slideLayout9.xml.rels?ContentType=application/vnd.openxmlformats-package.relationships+xml">
        <Transforms>
          <Transform Algorithm="http://schemas.openxmlformats.org/package/2006/RelationshipTransform">
            <mdssi:RelationshipReference xmlns:mdssi="http://schemas.openxmlformats.org/package/2006/digital-signature" SourceId="rId1"/>
          </Transform>
          <Transform Algorithm="http://www.w3.org/TR/2001/REC-xml-c14n-20010315"/>
        </Transforms>
        <DigestMethod Algorithm="http://www.w3.org/2000/09/xmldsig#sha1"/>
        <DigestValue>dYByJLKRFpilzHfDpCCztlNdVng=</DigestValue>
      </Reference>
      <Reference URI="/ppt/slideLayouts/slideLayout1.xml?ContentType=application/vnd.openxmlformats-officedocument.presentationml.slideLayout+xml">
        <DigestMethod Algorithm="http://www.w3.org/2000/09/xmldsig#sha1"/>
        <DigestValue>W6moYvkzf+I031aP82UxRoRabII=</DigestValue>
      </Reference>
      <Reference URI="/ppt/slideLayouts/slideLayout10.xml?ContentType=application/vnd.openxmlformats-officedocument.presentationml.slideLayout+xml">
        <DigestMethod Algorithm="http://www.w3.org/2000/09/xmldsig#sha1"/>
        <DigestValue>ZrupL8qkF/vzjeSUPuOgmM8c5zs=</DigestValue>
      </Reference>
      <Reference URI="/ppt/slideLayouts/slideLayout11.xml?ContentType=application/vnd.openxmlformats-officedocument.presentationml.slideLayout+xml">
        <DigestMethod Algorithm="http://www.w3.org/2000/09/xmldsig#sha1"/>
        <DigestValue>acqeujqr/MEni4CXsXD9jUCLUb4=</DigestValue>
      </Reference>
      <Reference URI="/ppt/slideLayouts/slideLayout2.xml?ContentType=application/vnd.openxmlformats-officedocument.presentationml.slideLayout+xml">
        <DigestMethod Algorithm="http://www.w3.org/2000/09/xmldsig#sha1"/>
        <DigestValue>qj0tp4lGGW6NuG1aSFdIVTozezk=</DigestValue>
      </Reference>
      <Reference URI="/ppt/slideLayouts/slideLayout3.xml?ContentType=application/vnd.openxmlformats-officedocument.presentationml.slideLayout+xml">
        <DigestMethod Algorithm="http://www.w3.org/2000/09/xmldsig#sha1"/>
        <DigestValue>PlHWtca89LNm0qNd1s0jc+HIgSY=</DigestValue>
      </Reference>
      <Reference URI="/ppt/slideLayouts/slideLayout4.xml?ContentType=application/vnd.openxmlformats-officedocument.presentationml.slideLayout+xml">
        <DigestMethod Algorithm="http://www.w3.org/2000/09/xmldsig#sha1"/>
        <DigestValue>SU0PH60F/u38cekPoDk1p7ReJ/g=</DigestValue>
      </Reference>
      <Reference URI="/ppt/slideLayouts/slideLayout5.xml?ContentType=application/vnd.openxmlformats-officedocument.presentationml.slideLayout+xml">
        <DigestMethod Algorithm="http://www.w3.org/2000/09/xmldsig#sha1"/>
        <DigestValue>mSsWuDzgZdvKrr8MrJ3SMY6c8ZM=</DigestValue>
      </Reference>
      <Reference URI="/ppt/slideLayouts/slideLayout6.xml?ContentType=application/vnd.openxmlformats-officedocument.presentationml.slideLayout+xml">
        <DigestMethod Algorithm="http://www.w3.org/2000/09/xmldsig#sha1"/>
        <DigestValue>P9e2pNe1aC6EYFEBPHVIeRo/AHE=</DigestValue>
      </Reference>
      <Reference URI="/ppt/slideLayouts/slideLayout7.xml?ContentType=application/vnd.openxmlformats-officedocument.presentationml.slideLayout+xml">
        <DigestMethod Algorithm="http://www.w3.org/2000/09/xmldsig#sha1"/>
        <DigestValue>mIk2BCd5ISHtJaWwbwPxQcvZ7x8=</DigestValue>
      </Reference>
      <Reference URI="/ppt/slideLayouts/slideLayout8.xml?ContentType=application/vnd.openxmlformats-officedocument.presentationml.slideLayout+xml">
        <DigestMethod Algorithm="http://www.w3.org/2000/09/xmldsig#sha1"/>
        <DigestValue>YbPtr6nkGZP7xMdkQL73OXTgWWQ=</DigestValue>
      </Reference>
      <Reference URI="/ppt/slideLayouts/slideLayout9.xml?ContentType=application/vnd.openxmlformats-officedocument.presentationml.slideLayout+xml">
        <DigestMethod Algorithm="http://www.w3.org/2000/09/xmldsig#sha1"/>
        <DigestValue>V6t4ubMM5qOPNdEqLqJtxo5xJPA=</DigestValue>
      </Reference>
      <Reference URI="/ppt/slideMasters/_rels/slideMaster1.xml.rels?ContentType=application/vnd.openxmlformats-package.relationships+xml">
        <Transforms>
          <Transform Algorithm="http://schemas.openxmlformats.org/package/2006/RelationshipTransform">
            <mdssi:RelationshipReference xmlns:mdssi="http://schemas.openxmlformats.org/package/2006/digital-signature" SourceId="rId11"/>
            <mdssi:RelationshipReference xmlns:mdssi="http://schemas.openxmlformats.org/package/2006/digital-signature" SourceId="rId5"/>
            <mdssi:RelationshipReference xmlns:mdssi="http://schemas.openxmlformats.org/package/2006/digital-signature" SourceId="rId10"/>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12"/>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Transform>
          <Transform Algorithm="http://www.w3.org/TR/2001/REC-xml-c14n-20010315"/>
        </Transforms>
        <DigestMethod Algorithm="http://www.w3.org/2000/09/xmldsig#sha1"/>
        <DigestValue>FKAuz83PS8d31d6TrfNpQ0KriEI=</DigestValue>
      </Reference>
      <Reference URI="/ppt/slideMasters/slideMaster1.xml?ContentType=application/vnd.openxmlformats-officedocument.presentationml.slideMaster+xml">
        <DigestMethod Algorithm="http://www.w3.org/2000/09/xmldsig#sha1"/>
        <DigestValue>jsG1jYxKnodJkqQ8c6Xwph9N6DA=</DigestValue>
      </Reference>
      <Reference URI="/ppt/slides/_rels/slide1.xml.rels?ContentType=application/vnd.openxmlformats-package.relationships+xml">
        <Transforms>
          <Transform Algorithm="http://schemas.openxmlformats.org/package/2006/RelationshipTransform">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8"/>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uzEg5DPyTeaYUMA+FRgDN0nag04=</DigestValue>
      </Reference>
      <Reference URI="/ppt/slides/_rels/slide10.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0/09/xmldsig#sha1"/>
        <DigestValue>0q/UpY67NyizQE2jb3C/syG7GY8=</DigestValue>
      </Reference>
      <Reference URI="/ppt/slides/_rels/slide11.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5"/>
          </Transform>
          <Transform Algorithm="http://www.w3.org/TR/2001/REC-xml-c14n-20010315"/>
        </Transforms>
        <DigestMethod Algorithm="http://www.w3.org/2000/09/xmldsig#sha1"/>
        <DigestValue>FZTUGvz71KTz6DY5jJlovrXBW6A=</DigestValue>
      </Reference>
      <Reference URI="/ppt/slides/_rels/slide12.xml.rels?ContentType=application/vnd.openxmlformats-package.relationships+xml">
        <Transforms>
          <Transform Algorithm="http://schemas.openxmlformats.org/package/2006/RelationshipTransform">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Psygnb+ZpfzUvsBTV3c6VU9Ko/c=</DigestValue>
      </Reference>
      <Reference URI="/ppt/slides/_rels/slide13.xml.rels?ContentType=application/vnd.openxmlformats-package.relationships+xml">
        <Transforms>
          <Transform Algorithm="http://schemas.openxmlformats.org/package/2006/RelationshipTransform">
            <mdssi:RelationshipReference xmlns:mdssi="http://schemas.openxmlformats.org/package/2006/digital-signature" SourceId="rId6"/>
            <mdssi:RelationshipReference xmlns:mdssi="http://schemas.openxmlformats.org/package/2006/digital-signature" SourceId="rId11"/>
            <mdssi:RelationshipReference xmlns:mdssi="http://schemas.openxmlformats.org/package/2006/digital-signature" SourceId="rId5"/>
            <mdssi:RelationshipReference xmlns:mdssi="http://schemas.openxmlformats.org/package/2006/digital-signature" SourceId="rId15"/>
            <mdssi:RelationshipReference xmlns:mdssi="http://schemas.openxmlformats.org/package/2006/digital-signature" SourceId="rId23"/>
            <mdssi:RelationshipReference xmlns:mdssi="http://schemas.openxmlformats.org/package/2006/digital-signature" SourceId="rId10"/>
            <mdssi:RelationshipReference xmlns:mdssi="http://schemas.openxmlformats.org/package/2006/digital-signature" SourceId="rId19"/>
            <mdssi:RelationshipReference xmlns:mdssi="http://schemas.openxmlformats.org/package/2006/digital-signature" SourceId="rId4"/>
            <mdssi:RelationshipReference xmlns:mdssi="http://schemas.openxmlformats.org/package/2006/digital-signature" SourceId="rId9"/>
            <mdssi:RelationshipReference xmlns:mdssi="http://schemas.openxmlformats.org/package/2006/digital-signature" SourceId="rId14"/>
            <mdssi:RelationshipReference xmlns:mdssi="http://schemas.openxmlformats.org/package/2006/digital-signature" SourceId="rId22"/>
            <mdssi:RelationshipReference xmlns:mdssi="http://schemas.openxmlformats.org/package/2006/digital-signature" SourceId="rId8"/>
            <mdssi:RelationshipReference xmlns:mdssi="http://schemas.openxmlformats.org/package/2006/digital-signature" SourceId="rId13"/>
            <mdssi:RelationshipReference xmlns:mdssi="http://schemas.openxmlformats.org/package/2006/digital-signature" SourceId="rId18"/>
            <mdssi:RelationshipReference xmlns:mdssi="http://schemas.openxmlformats.org/package/2006/digital-signature" SourceId="rId3"/>
            <mdssi:RelationshipReference xmlns:mdssi="http://schemas.openxmlformats.org/package/2006/digital-signature" SourceId="rId21"/>
            <mdssi:RelationshipReference xmlns:mdssi="http://schemas.openxmlformats.org/package/2006/digital-signature" SourceId="rId7"/>
            <mdssi:RelationshipReference xmlns:mdssi="http://schemas.openxmlformats.org/package/2006/digital-signature" SourceId="rId12"/>
            <mdssi:RelationshipReference xmlns:mdssi="http://schemas.openxmlformats.org/package/2006/digital-signature" SourceId="rId17"/>
            <mdssi:RelationshipReference xmlns:mdssi="http://schemas.openxmlformats.org/package/2006/digital-signature" SourceId="rId2"/>
            <mdssi:RelationshipReference xmlns:mdssi="http://schemas.openxmlformats.org/package/2006/digital-signature" SourceId="rId16"/>
            <mdssi:RelationshipReference xmlns:mdssi="http://schemas.openxmlformats.org/package/2006/digital-signature" SourceId="rId20"/>
            <mdssi:RelationshipReference xmlns:mdssi="http://schemas.openxmlformats.org/package/2006/digital-signature" SourceId="rId1"/>
          </Transform>
          <Transform Algorithm="http://www.w3.org/TR/2001/REC-xml-c14n-20010315"/>
        </Transforms>
        <DigestMethod Algorithm="http://www.w3.org/2000/09/xmldsig#sha1"/>
        <DigestValue>Rt7ocR8BQDgAsCBmP+kV8f9/grM=</DigestValue>
      </Reference>
      <Reference URI="/ppt/slides/_rels/slide14.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0/09/xmldsig#sha1"/>
        <DigestValue>jaBI7LRoRZ/79ZxoiX79TnwjG/4=</DigestValue>
      </Reference>
      <Reference URI="/ppt/slides/_rels/slide15.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0/09/xmldsig#sha1"/>
        <DigestValue>FCUw4xXwWaH8QXGrB5wnVI2fRVY=</DigestValue>
      </Reference>
      <Reference URI="/ppt/slides/_rels/slide16.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h4JHb3ial32EW1yo7TYpR20i1R0=</DigestValue>
      </Reference>
      <Reference URI="/ppt/slides/_rels/slide17.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4"/>
          </Transform>
          <Transform Algorithm="http://www.w3.org/TR/2001/REC-xml-c14n-20010315"/>
        </Transforms>
        <DigestMethod Algorithm="http://www.w3.org/2000/09/xmldsig#sha1"/>
        <DigestValue>ODjsOWF67WX0i9B6oVWV+jiiC80=</DigestValue>
      </Reference>
      <Reference URI="/ppt/slides/_rels/slide18.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0/09/xmldsig#sha1"/>
        <DigestValue>86CQo4D/qzwl+Os1SF2vv+Rjbt4=</DigestValue>
      </Reference>
      <Reference URI="/ppt/slides/_rels/slide19.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0/09/xmldsig#sha1"/>
        <DigestValue>UsUQN9PSsqWVdDWyuSdXjn0fObs=</DigestValue>
      </Reference>
      <Reference URI="/ppt/slides/_rels/slide2.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7"/>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8"/>
          </Transform>
          <Transform Algorithm="http://www.w3.org/TR/2001/REC-xml-c14n-20010315"/>
        </Transforms>
        <DigestMethod Algorithm="http://www.w3.org/2000/09/xmldsig#sha1"/>
        <DigestValue>S0HSsAbEeP2f9pLUjBfCPPFCQUY=</DigestValue>
      </Reference>
      <Reference URI="/ppt/slides/_rels/slide20.xml.rels?ContentType=application/vnd.openxmlformats-package.relationships+xml">
        <Transforms>
          <Transform Algorithm="http://schemas.openxmlformats.org/package/2006/RelationshipTransform">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2F+vNgZ+Nizo2pS7mgPJo9FmLHE=</DigestValue>
      </Reference>
      <Reference URI="/ppt/slides/_rels/slide21.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5"/>
          </Transform>
          <Transform Algorithm="http://www.w3.org/TR/2001/REC-xml-c14n-20010315"/>
        </Transforms>
        <DigestMethod Algorithm="http://www.w3.org/2000/09/xmldsig#sha1"/>
        <DigestValue>M99/PkaKRzCuKq0XwdBqJVMLBHY=</DigestValue>
      </Reference>
      <Reference URI="/ppt/slides/_rels/slide22.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Transform>
          <Transform Algorithm="http://www.w3.org/TR/2001/REC-xml-c14n-20010315"/>
        </Transforms>
        <DigestMethod Algorithm="http://www.w3.org/2000/09/xmldsig#sha1"/>
        <DigestValue>5JjEZy1WhIc2/SKYdi/2JYFuxOA=</DigestValue>
      </Reference>
      <Reference URI="/ppt/slides/_rels/slide23.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Transform>
          <Transform Algorithm="http://www.w3.org/TR/2001/REC-xml-c14n-20010315"/>
        </Transforms>
        <DigestMethod Algorithm="http://www.w3.org/2000/09/xmldsig#sha1"/>
        <DigestValue>G2ipRB1mwXdlBwPMTHk1ykmfdaM=</DigestValue>
      </Reference>
      <Reference URI="/ppt/slides/_rels/slide24.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0/09/xmldsig#sha1"/>
        <DigestValue>1qiROq+BNE50Qh5LDGpqGvmdn2o=</DigestValue>
      </Reference>
      <Reference URI="/ppt/slides/_rels/slide25.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AYT38dih80J/jdG7b9oDZ80NiYM=</DigestValue>
      </Reference>
      <Reference URI="/ppt/slides/_rels/slide26.xml.rels?ContentType=application/vnd.openxmlformats-package.relationships+xml">
        <Transforms>
          <Transform Algorithm="http://schemas.openxmlformats.org/package/2006/RelationshipTransform">
            <mdssi:RelationshipReference xmlns:mdssi="http://schemas.openxmlformats.org/package/2006/digital-signature" SourceId="rId6"/>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W161UJbPKbL8TNCaUvFF9+nfM3s=</DigestValue>
      </Reference>
      <Reference URI="/ppt/slides/_rels/slide27.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0/09/xmldsig#sha1"/>
        <DigestValue>SJbu1/NqyjN2EfacuPZCJuYDvIw=</DigestValue>
      </Reference>
      <Reference URI="/ppt/slides/_rels/slide28.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SJbu1/NqyjN2EfacuPZCJuYDvIw=</DigestValue>
      </Reference>
      <Reference URI="/ppt/slides/_rels/slide29.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4"/>
          </Transform>
          <Transform Algorithm="http://www.w3.org/TR/2001/REC-xml-c14n-20010315"/>
        </Transforms>
        <DigestMethod Algorithm="http://www.w3.org/2000/09/xmldsig#sha1"/>
        <DigestValue>SJbu1/NqyjN2EfacuPZCJuYDvIw=</DigestValue>
      </Reference>
      <Reference URI="/ppt/slides/_rels/slide3.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0/09/xmldsig#sha1"/>
        <DigestValue>jGs1gOWtTJ1+WsAONYNqTAii/fk=</DigestValue>
      </Reference>
      <Reference URI="/ppt/slides/_rels/slide30.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0/09/xmldsig#sha1"/>
        <DigestValue>SJbu1/NqyjN2EfacuPZCJuYDvIw=</DigestValue>
      </Reference>
      <Reference URI="/ppt/slides/_rels/slide31.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0/09/xmldsig#sha1"/>
        <DigestValue>SJbu1/NqyjN2EfacuPZCJuYDvIw=</DigestValue>
      </Reference>
      <Reference URI="/ppt/slides/_rels/slide32.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Ty4VGtxh4oIhcjGihMh8JxzphQU=</DigestValue>
      </Reference>
      <Reference URI="/ppt/slides/_rels/slide33.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6"/>
          </Transform>
          <Transform Algorithm="http://www.w3.org/TR/2001/REC-xml-c14n-20010315"/>
        </Transforms>
        <DigestMethod Algorithm="http://www.w3.org/2000/09/xmldsig#sha1"/>
        <DigestValue>aEV33PcYM58tyvjPadc0rJ5u1i4=</DigestValue>
      </Reference>
      <Reference URI="/ppt/slides/_rels/slide34.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0/09/xmldsig#sha1"/>
        <DigestValue>5g/zzMRY5zInxBrOUxkTGhcQ83w=</DigestValue>
      </Reference>
      <Reference URI="/ppt/slides/_rels/slide35.xml.rels?ContentType=application/vnd.openxmlformats-package.relationships+xml">
        <Transforms>
          <Transform Algorithm="http://schemas.openxmlformats.org/package/2006/RelationshipTransform">
            <mdssi:RelationshipReference xmlns:mdssi="http://schemas.openxmlformats.org/package/2006/digital-signature" SourceId="rId5"/>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M0Nr7yUOEUFmalnxo2XIf/m5baA=</DigestValue>
      </Reference>
      <Reference URI="/ppt/slides/_rels/slide4.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saduNkaeUap2iahBVHcHcftSHsg=</DigestValue>
      </Reference>
      <Reference URI="/ppt/slides/_rels/slide5.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4"/>
          </Transform>
          <Transform Algorithm="http://www.w3.org/TR/2001/REC-xml-c14n-20010315"/>
        </Transforms>
        <DigestMethod Algorithm="http://www.w3.org/2000/09/xmldsig#sha1"/>
        <DigestValue>6g/cB5rcRFmG1fyYm6J7suc8FiQ=</DigestValue>
      </Reference>
      <Reference URI="/ppt/slides/_rels/slide6.xml.rels?ContentType=application/vnd.openxmlformats-package.relationships+xml">
        <Transforms>
          <Transform Algorithm="http://schemas.openxmlformats.org/package/2006/RelationshipTransform">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4"/>
            <mdssi:RelationshipReference xmlns:mdssi="http://schemas.openxmlformats.org/package/2006/digital-signature" SourceId="rId3"/>
          </Transform>
          <Transform Algorithm="http://www.w3.org/TR/2001/REC-xml-c14n-20010315"/>
        </Transforms>
        <DigestMethod Algorithm="http://www.w3.org/2000/09/xmldsig#sha1"/>
        <DigestValue>4NzP3uqUS+xT91SBvZvu/DQAPXE=</DigestValue>
      </Reference>
      <Reference URI="/ppt/slides/_rels/slide7.xml.rels?ContentType=application/vnd.openxmlformats-package.relationships+xml">
        <Transforms>
          <Transform Algorithm="http://schemas.openxmlformats.org/package/2006/RelationshipTransform">
            <mdssi:RelationshipReference xmlns:mdssi="http://schemas.openxmlformats.org/package/2006/digital-signature" SourceId="rId1"/>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Transform>
          <Transform Algorithm="http://www.w3.org/TR/2001/REC-xml-c14n-20010315"/>
        </Transforms>
        <DigestMethod Algorithm="http://www.w3.org/2000/09/xmldsig#sha1"/>
        <DigestValue>uYN7EwpPGasmpJ1eH9E+bYAjeZw=</DigestValue>
      </Reference>
      <Reference URI="/ppt/slides/_rels/slide8.xml.rels?ContentType=application/vnd.openxmlformats-package.relationships+xml">
        <Transforms>
          <Transform Algorithm="http://schemas.openxmlformats.org/package/2006/RelationshipTransform">
            <mdssi:RelationshipReference xmlns:mdssi="http://schemas.openxmlformats.org/package/2006/digital-signature" SourceId="rId4"/>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Transform>
          <Transform Algorithm="http://www.w3.org/TR/2001/REC-xml-c14n-20010315"/>
        </Transforms>
        <DigestMethod Algorithm="http://www.w3.org/2000/09/xmldsig#sha1"/>
        <DigestValue>8BEMILQLMwswYjy2NxB+LHZFp+M=</DigestValue>
      </Reference>
      <Reference URI="/ppt/slides/_rels/slide9.xml.rels?ContentType=application/vnd.openxmlformats-package.relationships+xml">
        <Transforms>
          <Transform Algorithm="http://schemas.openxmlformats.org/package/2006/RelationshipTransform">
            <mdssi:RelationshipReference xmlns:mdssi="http://schemas.openxmlformats.org/package/2006/digital-signature" SourceId="rId3"/>
            <mdssi:RelationshipReference xmlns:mdssi="http://schemas.openxmlformats.org/package/2006/digital-signature" SourceId="rId2"/>
            <mdssi:RelationshipReference xmlns:mdssi="http://schemas.openxmlformats.org/package/2006/digital-signature" SourceId="rId1"/>
            <mdssi:RelationshipReference xmlns:mdssi="http://schemas.openxmlformats.org/package/2006/digital-signature" SourceId="rId4"/>
          </Transform>
          <Transform Algorithm="http://www.w3.org/TR/2001/REC-xml-c14n-20010315"/>
        </Transforms>
        <DigestMethod Algorithm="http://www.w3.org/2000/09/xmldsig#sha1"/>
        <DigestValue>8/W8pUS7a8l+/3GUhWF+1DkIlug=</DigestValue>
      </Reference>
      <Reference URI="/ppt/slides/slide1.xml?ContentType=application/vnd.openxmlformats-officedocument.presentationml.slide+xml">
        <DigestMethod Algorithm="http://www.w3.org/2000/09/xmldsig#sha1"/>
        <DigestValue>5tW7tLfDLnoRiDAbxsdTAqhxLh0=</DigestValue>
      </Reference>
      <Reference URI="/ppt/slides/slide10.xml?ContentType=application/vnd.openxmlformats-officedocument.presentationml.slide+xml">
        <DigestMethod Algorithm="http://www.w3.org/2000/09/xmldsig#sha1"/>
        <DigestValue>Du37C/dp7T6shnbLzqG0NmB0CKA=</DigestValue>
      </Reference>
      <Reference URI="/ppt/slides/slide11.xml?ContentType=application/vnd.openxmlformats-officedocument.presentationml.slide+xml">
        <DigestMethod Algorithm="http://www.w3.org/2000/09/xmldsig#sha1"/>
        <DigestValue>3JlvvCiyHbryMHlzZu4857vwlZ0=</DigestValue>
      </Reference>
      <Reference URI="/ppt/slides/slide12.xml?ContentType=application/vnd.openxmlformats-officedocument.presentationml.slide+xml">
        <DigestMethod Algorithm="http://www.w3.org/2000/09/xmldsig#sha1"/>
        <DigestValue>dKmCvtahkxkufJri+cC7mEHPiQ8=</DigestValue>
      </Reference>
      <Reference URI="/ppt/slides/slide13.xml?ContentType=application/vnd.openxmlformats-officedocument.presentationml.slide+xml">
        <DigestMethod Algorithm="http://www.w3.org/2000/09/xmldsig#sha1"/>
        <DigestValue>yK6iSQ4kXmotPty9zHY7y2K1e7U=</DigestValue>
      </Reference>
      <Reference URI="/ppt/slides/slide14.xml?ContentType=application/vnd.openxmlformats-officedocument.presentationml.slide+xml">
        <DigestMethod Algorithm="http://www.w3.org/2000/09/xmldsig#sha1"/>
        <DigestValue>S25KD5auuBZqaMLqYj2l7yHSSB0=</DigestValue>
      </Reference>
      <Reference URI="/ppt/slides/slide15.xml?ContentType=application/vnd.openxmlformats-officedocument.presentationml.slide+xml">
        <DigestMethod Algorithm="http://www.w3.org/2000/09/xmldsig#sha1"/>
        <DigestValue>+B5nzdbcvzXHHzxJfYR5WzY4xlY=</DigestValue>
      </Reference>
      <Reference URI="/ppt/slides/slide16.xml?ContentType=application/vnd.openxmlformats-officedocument.presentationml.slide+xml">
        <DigestMethod Algorithm="http://www.w3.org/2000/09/xmldsig#sha1"/>
        <DigestValue>8Ae+vtCj0hjylHGLBf3PWlqfDy0=</DigestValue>
      </Reference>
      <Reference URI="/ppt/slides/slide17.xml?ContentType=application/vnd.openxmlformats-officedocument.presentationml.slide+xml">
        <DigestMethod Algorithm="http://www.w3.org/2000/09/xmldsig#sha1"/>
        <DigestValue>nZF6QoxnyPGhgfDU8X7tb7O9qtg=</DigestValue>
      </Reference>
      <Reference URI="/ppt/slides/slide18.xml?ContentType=application/vnd.openxmlformats-officedocument.presentationml.slide+xml">
        <DigestMethod Algorithm="http://www.w3.org/2000/09/xmldsig#sha1"/>
        <DigestValue>awQCXjQBkSq5wJMsLXwvzUXz0YQ=</DigestValue>
      </Reference>
      <Reference URI="/ppt/slides/slide19.xml?ContentType=application/vnd.openxmlformats-officedocument.presentationml.slide+xml">
        <DigestMethod Algorithm="http://www.w3.org/2000/09/xmldsig#sha1"/>
        <DigestValue>CyHnedSUTAT6aPiY0QWIDpnpzyg=</DigestValue>
      </Reference>
      <Reference URI="/ppt/slides/slide2.xml?ContentType=application/vnd.openxmlformats-officedocument.presentationml.slide+xml">
        <DigestMethod Algorithm="http://www.w3.org/2000/09/xmldsig#sha1"/>
        <DigestValue>/v95d1eQdWul/naqBfxuChugTW4=</DigestValue>
      </Reference>
      <Reference URI="/ppt/slides/slide20.xml?ContentType=application/vnd.openxmlformats-officedocument.presentationml.slide+xml">
        <DigestMethod Algorithm="http://www.w3.org/2000/09/xmldsig#sha1"/>
        <DigestValue>3fRAxCZojJ7ZWKuiMKcjDjQwYFM=</DigestValue>
      </Reference>
      <Reference URI="/ppt/slides/slide21.xml?ContentType=application/vnd.openxmlformats-officedocument.presentationml.slide+xml">
        <DigestMethod Algorithm="http://www.w3.org/2000/09/xmldsig#sha1"/>
        <DigestValue>xSgDA+Ew3xphIcn4xo9h3qmm4CA=</DigestValue>
      </Reference>
      <Reference URI="/ppt/slides/slide22.xml?ContentType=application/vnd.openxmlformats-officedocument.presentationml.slide+xml">
        <DigestMethod Algorithm="http://www.w3.org/2000/09/xmldsig#sha1"/>
        <DigestValue>asm8f8v0NpcBuDGE+dkrI4tU/e8=</DigestValue>
      </Reference>
      <Reference URI="/ppt/slides/slide23.xml?ContentType=application/vnd.openxmlformats-officedocument.presentationml.slide+xml">
        <DigestMethod Algorithm="http://www.w3.org/2000/09/xmldsig#sha1"/>
        <DigestValue>nDmiHaoLorAyGFSbckxpxdamAcc=</DigestValue>
      </Reference>
      <Reference URI="/ppt/slides/slide24.xml?ContentType=application/vnd.openxmlformats-officedocument.presentationml.slide+xml">
        <DigestMethod Algorithm="http://www.w3.org/2000/09/xmldsig#sha1"/>
        <DigestValue>+KOxfC5aagTTrcGFYDHQA1cbpEg=</DigestValue>
      </Reference>
      <Reference URI="/ppt/slides/slide25.xml?ContentType=application/vnd.openxmlformats-officedocument.presentationml.slide+xml">
        <DigestMethod Algorithm="http://www.w3.org/2000/09/xmldsig#sha1"/>
        <DigestValue>/69FfbGk4dlOJ+t/ApcseMLy83s=</DigestValue>
      </Reference>
      <Reference URI="/ppt/slides/slide26.xml?ContentType=application/vnd.openxmlformats-officedocument.presentationml.slide+xml">
        <DigestMethod Algorithm="http://www.w3.org/2000/09/xmldsig#sha1"/>
        <DigestValue>Enm7aFzHlSFiWT1PDOrfrhgD9sQ=</DigestValue>
      </Reference>
      <Reference URI="/ppt/slides/slide27.xml?ContentType=application/vnd.openxmlformats-officedocument.presentationml.slide+xml">
        <DigestMethod Algorithm="http://www.w3.org/2000/09/xmldsig#sha1"/>
        <DigestValue>meubySl/kIDO4kPcKNkLHPojxl4=</DigestValue>
      </Reference>
      <Reference URI="/ppt/slides/slide28.xml?ContentType=application/vnd.openxmlformats-officedocument.presentationml.slide+xml">
        <DigestMethod Algorithm="http://www.w3.org/2000/09/xmldsig#sha1"/>
        <DigestValue>UymdtKO7wRHjsB11elj5SR7Rg4I=</DigestValue>
      </Reference>
      <Reference URI="/ppt/slides/slide29.xml?ContentType=application/vnd.openxmlformats-officedocument.presentationml.slide+xml">
        <DigestMethod Algorithm="http://www.w3.org/2000/09/xmldsig#sha1"/>
        <DigestValue>9ktEJmnqmKeLMa/0uXVt3sE7rC4=</DigestValue>
      </Reference>
      <Reference URI="/ppt/slides/slide3.xml?ContentType=application/vnd.openxmlformats-officedocument.presentationml.slide+xml">
        <DigestMethod Algorithm="http://www.w3.org/2000/09/xmldsig#sha1"/>
        <DigestValue>2ZQi7+pHPIEKx8OxMTqzseabH+8=</DigestValue>
      </Reference>
      <Reference URI="/ppt/slides/slide30.xml?ContentType=application/vnd.openxmlformats-officedocument.presentationml.slide+xml">
        <DigestMethod Algorithm="http://www.w3.org/2000/09/xmldsig#sha1"/>
        <DigestValue>EzanFSQ7nbwKotKLvystiiEkorE=</DigestValue>
      </Reference>
      <Reference URI="/ppt/slides/slide31.xml?ContentType=application/vnd.openxmlformats-officedocument.presentationml.slide+xml">
        <DigestMethod Algorithm="http://www.w3.org/2000/09/xmldsig#sha1"/>
        <DigestValue>LbjPbMsrgu7UXazIunM1RbrrtRA=</DigestValue>
      </Reference>
      <Reference URI="/ppt/slides/slide32.xml?ContentType=application/vnd.openxmlformats-officedocument.presentationml.slide+xml">
        <DigestMethod Algorithm="http://www.w3.org/2000/09/xmldsig#sha1"/>
        <DigestValue>SNJPfeqRvrSR6XMezLCxKB3XYE4=</DigestValue>
      </Reference>
      <Reference URI="/ppt/slides/slide33.xml?ContentType=application/vnd.openxmlformats-officedocument.presentationml.slide+xml">
        <DigestMethod Algorithm="http://www.w3.org/2000/09/xmldsig#sha1"/>
        <DigestValue>jafP6xHiraTswrqdOCMNpGH7AGA=</DigestValue>
      </Reference>
      <Reference URI="/ppt/slides/slide34.xml?ContentType=application/vnd.openxmlformats-officedocument.presentationml.slide+xml">
        <DigestMethod Algorithm="http://www.w3.org/2000/09/xmldsig#sha1"/>
        <DigestValue>t5bKUHgHVkdauP+hDOA8+TclYS8=</DigestValue>
      </Reference>
      <Reference URI="/ppt/slides/slide35.xml?ContentType=application/vnd.openxmlformats-officedocument.presentationml.slide+xml">
        <DigestMethod Algorithm="http://www.w3.org/2000/09/xmldsig#sha1"/>
        <DigestValue>HZKVfbvXLWyfZDDpn7auSi2wYpw=</DigestValue>
      </Reference>
      <Reference URI="/ppt/slides/slide4.xml?ContentType=application/vnd.openxmlformats-officedocument.presentationml.slide+xml">
        <DigestMethod Algorithm="http://www.w3.org/2000/09/xmldsig#sha1"/>
        <DigestValue>dYVEh964W6KLEcLBf1ywnlsUHno=</DigestValue>
      </Reference>
      <Reference URI="/ppt/slides/slide5.xml?ContentType=application/vnd.openxmlformats-officedocument.presentationml.slide+xml">
        <DigestMethod Algorithm="http://www.w3.org/2000/09/xmldsig#sha1"/>
        <DigestValue>6kPTsADAtCRvdQr/3Jzjv8GS2xo=</DigestValue>
      </Reference>
      <Reference URI="/ppt/slides/slide6.xml?ContentType=application/vnd.openxmlformats-officedocument.presentationml.slide+xml">
        <DigestMethod Algorithm="http://www.w3.org/2000/09/xmldsig#sha1"/>
        <DigestValue>8+0Pu/3+u9/ZDsJWkU//uqCAE+Y=</DigestValue>
      </Reference>
      <Reference URI="/ppt/slides/slide7.xml?ContentType=application/vnd.openxmlformats-officedocument.presentationml.slide+xml">
        <DigestMethod Algorithm="http://www.w3.org/2000/09/xmldsig#sha1"/>
        <DigestValue>tsKuiGH3QIvoEn6PD3AdKih0eKU=</DigestValue>
      </Reference>
      <Reference URI="/ppt/slides/slide8.xml?ContentType=application/vnd.openxmlformats-officedocument.presentationml.slide+xml">
        <DigestMethod Algorithm="http://www.w3.org/2000/09/xmldsig#sha1"/>
        <DigestValue>AixtJJIPudF98u95G2uX7OpVZVs=</DigestValue>
      </Reference>
      <Reference URI="/ppt/slides/slide9.xml?ContentType=application/vnd.openxmlformats-officedocument.presentationml.slide+xml">
        <DigestMethod Algorithm="http://www.w3.org/2000/09/xmldsig#sha1"/>
        <DigestValue>wYVVkuOfM8ymdWU2xryOWliQpMk=</DigestValue>
      </Reference>
      <Reference URI="/ppt/tableStyles.xml?ContentType=application/vnd.openxmlformats-officedocument.presentationml.tableStyles+xml">
        <DigestMethod Algorithm="http://www.w3.org/2000/09/xmldsig#sha1"/>
        <DigestValue>urdjv9fK72EkgjQD+V8KZBIPo/s=</DigestValue>
      </Reference>
      <Reference URI="/ppt/tags/tag1.xml?ContentType=application/vnd.openxmlformats-officedocument.presentationml.tags+xml">
        <DigestMethod Algorithm="http://www.w3.org/2000/09/xmldsig#sha1"/>
        <DigestValue>3baw3D7cqpHJg8bfBE5VscnV5Jc=</DigestValue>
      </Reference>
      <Reference URI="/ppt/tags/tag10.xml?ContentType=application/vnd.openxmlformats-officedocument.presentationml.tags+xml">
        <DigestMethod Algorithm="http://www.w3.org/2000/09/xmldsig#sha1"/>
        <DigestValue>ha8g6DHAzjtCExsIrCUMpDHH7cM=</DigestValue>
      </Reference>
      <Reference URI="/ppt/tags/tag11.xml?ContentType=application/vnd.openxmlformats-officedocument.presentationml.tags+xml">
        <DigestMethod Algorithm="http://www.w3.org/2000/09/xmldsig#sha1"/>
        <DigestValue>ha8g6DHAzjtCExsIrCUMpDHH7cM=</DigestValue>
      </Reference>
      <Reference URI="/ppt/tags/tag12.xml?ContentType=application/vnd.openxmlformats-officedocument.presentationml.tags+xml">
        <DigestMethod Algorithm="http://www.w3.org/2000/09/xmldsig#sha1"/>
        <DigestValue>9DW6N35okW2i8zVA9jcRdbBWe8E=</DigestValue>
      </Reference>
      <Reference URI="/ppt/tags/tag13.xml?ContentType=application/vnd.openxmlformats-officedocument.presentationml.tags+xml">
        <DigestMethod Algorithm="http://www.w3.org/2000/09/xmldsig#sha1"/>
        <DigestValue>jYPWExj54cf1VOUKUtquLAPKdoI=</DigestValue>
      </Reference>
      <Reference URI="/ppt/tags/tag14.xml?ContentType=application/vnd.openxmlformats-officedocument.presentationml.tags+xml">
        <DigestMethod Algorithm="http://www.w3.org/2000/09/xmldsig#sha1"/>
        <DigestValue>FS3S/yPx5mY1dIX9c7ZvvyIm6MI=</DigestValue>
      </Reference>
      <Reference URI="/ppt/tags/tag15.xml?ContentType=application/vnd.openxmlformats-officedocument.presentationml.tags+xml">
        <DigestMethod Algorithm="http://www.w3.org/2000/09/xmldsig#sha1"/>
        <DigestValue>aDYtdji2lAEiGHDLVjU+m0MLHBs=</DigestValue>
      </Reference>
      <Reference URI="/ppt/tags/tag2.xml?ContentType=application/vnd.openxmlformats-officedocument.presentationml.tags+xml">
        <DigestMethod Algorithm="http://www.w3.org/2000/09/xmldsig#sha1"/>
        <DigestValue>3baw3D7cqpHJg8bfBE5VscnV5Jc=</DigestValue>
      </Reference>
      <Reference URI="/ppt/tags/tag3.xml?ContentType=application/vnd.openxmlformats-officedocument.presentationml.tags+xml">
        <DigestMethod Algorithm="http://www.w3.org/2000/09/xmldsig#sha1"/>
        <DigestValue>VD293QApAsPWCDR4zAfg3xDRVo8=</DigestValue>
      </Reference>
      <Reference URI="/ppt/tags/tag4.xml?ContentType=application/vnd.openxmlformats-officedocument.presentationml.tags+xml">
        <DigestMethod Algorithm="http://www.w3.org/2000/09/xmldsig#sha1"/>
        <DigestValue>QNH97xjo6b5YI/st0HjwrC+BiOs=</DigestValue>
      </Reference>
      <Reference URI="/ppt/tags/tag5.xml?ContentType=application/vnd.openxmlformats-officedocument.presentationml.tags+xml">
        <DigestMethod Algorithm="http://www.w3.org/2000/09/xmldsig#sha1"/>
        <DigestValue>yEDMbFt5A0SFQP6XIpM2lDl98wk=</DigestValue>
      </Reference>
      <Reference URI="/ppt/tags/tag6.xml?ContentType=application/vnd.openxmlformats-officedocument.presentationml.tags+xml">
        <DigestMethod Algorithm="http://www.w3.org/2000/09/xmldsig#sha1"/>
        <DigestValue>OiUJjtHTp1rOJn2yr+jvIytPt6Y=</DigestValue>
      </Reference>
      <Reference URI="/ppt/tags/tag7.xml?ContentType=application/vnd.openxmlformats-officedocument.presentationml.tags+xml">
        <DigestMethod Algorithm="http://www.w3.org/2000/09/xmldsig#sha1"/>
        <DigestValue>yEDMbFt5A0SFQP6XIpM2lDl98wk=</DigestValue>
      </Reference>
      <Reference URI="/ppt/tags/tag8.xml?ContentType=application/vnd.openxmlformats-officedocument.presentationml.tags+xml">
        <DigestMethod Algorithm="http://www.w3.org/2000/09/xmldsig#sha1"/>
        <DigestValue>aDYtdji2lAEiGHDLVjU+m0MLHBs=</DigestValue>
      </Reference>
      <Reference URI="/ppt/tags/tag9.xml?ContentType=application/vnd.openxmlformats-officedocument.presentationml.tags+xml">
        <DigestMethod Algorithm="http://www.w3.org/2000/09/xmldsig#sha1"/>
        <DigestValue>1iv6y2J4gpeKgbJHkSWSfMeV/LQ=</DigestValue>
      </Reference>
      <Reference URI="/ppt/theme/theme1.xml?ContentType=application/vnd.openxmlformats-officedocument.theme+xml">
        <DigestMethod Algorithm="http://www.w3.org/2000/09/xmldsig#sha1"/>
        <DigestValue>2Y59HcO3mrCAMVRTxWaoi+yFHso=</DigestValue>
      </Reference>
      <Reference URI="/ppt/theme/theme2.xml?ContentType=application/vnd.openxmlformats-officedocument.theme+xml">
        <DigestMethod Algorithm="http://www.w3.org/2000/09/xmldsig#sha1"/>
        <DigestValue>2Y59HcO3mrCAMVRTxWaoi+yFHso=</DigestValue>
      </Reference>
      <Reference URI="/ppt/theme/themeOverride1.xml?ContentType=application/vnd.openxmlformats-officedocument.themeOverride+xml">
        <DigestMethod Algorithm="http://www.w3.org/2000/09/xmldsig#sha1"/>
        <DigestValue>MR1WULKO3joGud/NVYTnDFDgJ3U=</DigestValue>
      </Reference>
      <Reference URI="/ppt/viewProps.xml?ContentType=application/vnd.openxmlformats-officedocument.presentationml.viewProps+xml">
        <DigestMethod Algorithm="http://www.w3.org/2000/09/xmldsig#sha1"/>
        <DigestValue>JyuNJSv5EB+2lemP6umYPkShL3E=</DigestValue>
      </Reference>
    </Manifest>
    <SignatureProperties>
      <SignatureProperty Id="idSignatureTime" Target="#idPackageSignature">
        <mdssi:SignatureTime xmlns:mdssi="http://schemas.openxmlformats.org/package/2006/digital-signature">
          <mdssi:Format>YYYY-MM-DDThh:mm:ssTZD</mdssi:Format>
          <mdssi:Value>2024-12-22T21:43:32Z</mdssi:Value>
        </mdssi:SignatureTime>
      </SignatureProperty>
    </SignatureProperties>
  </Object>
  <Object Id="idOfficeObject">
    <SignatureProperties>
      <SignatureProperty Id="idOfficeV1Details" Target="#idPackageSignature">
        <SignatureInfoV1 xmlns="http://schemas.microsoft.com/office/2006/digsig">
          <SetupID/>
          <SignatureText/>
          <SignatureImage/>
          <SignatureComments/>
          <WindowsVersion>10.0</WindowsVersion>
          <OfficeVersion>16.0.13929/22</OfficeVersion>
          <ApplicationVersion>16.0.13929</ApplicationVersion>
          <Monitors>1</Monitors>
          <HorizontalResolution>1600</HorizontalResolution>
          <VerticalResolution>900</VerticalResolution>
          <ColorDepth>32</ColorDepth>
          <SignatureProviderId>{00000000-0000-0000-0000-000000000000}</SignatureProviderId>
          <SignatureProviderUrl/>
          <SignatureProviderDetails>9</SignatureProviderDetails>
          <SignatureType>1</SignatureType>
        </SignatureInfoV1>
      </SignatureProperty>
    </SignatureProperties>
  </Object>
  <Object>
    <xd:QualifyingProperties xmlns:xd="http://uri.etsi.org/01903/v1.3.2#" Target="#idPackageSignature">
      <xd:SignedProperties Id="idSignedProperties">
        <xd:SignedSignatureProperties>
          <xd:SigningTime>2024-12-22T21:43:32Z</xd:SigningTime>
          <xd:SigningCertificate>
            <xd:Cert>
              <xd:CertDigest>
                <DigestMethod Algorithm="http://www.w3.org/2000/09/xmldsig#sha1"/>
                <DigestValue>XnSTVHHkmXurAFu0lbGyXpBJwz8=</DigestValue>
              </xd:CertDigest>
              <xd:IssuerSerial>
                <X509IssuerName>G=CASTANIE Sylvie, C=FR France, L=FR France, CN=CASTANIE Sylvie</X509IssuerName>
                <X509SerialNumber>84719643263686677795369074924514305071</X509SerialNumber>
              </xd:IssuerSerial>
            </xd:Cert>
          </xd:SigningCertificate>
          <xd:SignaturePolicyIdentifier>
            <xd:SignaturePolicyImplied/>
          </xd:SignaturePolicyIdentifier>
        </xd:SignedSignatureProperties>
      </xd:SignedProperties>
    </xd:QualifyingProperties>
  </Object>
</Signature>
</file>

<file path=docProps/app.xml><?xml version="1.0" encoding="utf-8"?>
<Properties xmlns="http://schemas.openxmlformats.org/officeDocument/2006/extended-properties" xmlns:vt="http://schemas.openxmlformats.org/officeDocument/2006/docPropsVTypes">
  <Template/>
  <TotalTime>7455</TotalTime>
  <Words>4584</Words>
  <Application>Microsoft Office PowerPoint</Application>
  <PresentationFormat>Grand écran</PresentationFormat>
  <Paragraphs>1137</Paragraphs>
  <Slides>35</Slides>
  <Notes>8</Notes>
  <HiddenSlides>0</HiddenSlides>
  <MMClips>1</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35</vt:i4>
      </vt:variant>
    </vt:vector>
  </HeadingPairs>
  <TitlesOfParts>
    <vt:vector size="47" baseType="lpstr">
      <vt:lpstr>Arial</vt:lpstr>
      <vt:lpstr>Arial Black</vt:lpstr>
      <vt:lpstr>Calibri</vt:lpstr>
      <vt:lpstr>Calibri Light</vt:lpstr>
      <vt:lpstr>Cambria</vt:lpstr>
      <vt:lpstr>Eras Medium ITC</vt:lpstr>
      <vt:lpstr>Gadugi</vt:lpstr>
      <vt:lpstr>Symbol</vt:lpstr>
      <vt:lpstr>Times New Roman</vt:lpstr>
      <vt:lpstr>Wingdings</vt:lpstr>
      <vt:lpstr>Wingdings 3</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Sylvie</dc:creator>
  <cp:keywords>Soutenance thèse</cp:keywords>
  <cp:lastModifiedBy>Sylvie</cp:lastModifiedBy>
  <cp:revision>448</cp:revision>
  <dcterms:created xsi:type="dcterms:W3CDTF">2019-09-15T12:02:08Z</dcterms:created>
  <dcterms:modified xsi:type="dcterms:W3CDTF">2024-12-22T21:42:36Z</dcterms:modified>
</cp:coreProperties>
</file>